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9"/>
  </p:notesMasterIdLst>
  <p:sldIdLst>
    <p:sldId id="256" r:id="rId2"/>
    <p:sldId id="340" r:id="rId3"/>
    <p:sldId id="258" r:id="rId4"/>
    <p:sldId id="259" r:id="rId5"/>
    <p:sldId id="260" r:id="rId6"/>
    <p:sldId id="342"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5" r:id="rId70"/>
    <p:sldId id="326" r:id="rId71"/>
    <p:sldId id="327" r:id="rId72"/>
    <p:sldId id="328" r:id="rId73"/>
    <p:sldId id="329" r:id="rId74"/>
    <p:sldId id="331" r:id="rId75"/>
    <p:sldId id="332" r:id="rId76"/>
    <p:sldId id="333" r:id="rId77"/>
    <p:sldId id="334" r:id="rId78"/>
    <p:sldId id="335" r:id="rId79"/>
    <p:sldId id="336" r:id="rId80"/>
    <p:sldId id="337" r:id="rId81"/>
    <p:sldId id="338" r:id="rId82"/>
    <p:sldId id="343" r:id="rId83"/>
    <p:sldId id="345" r:id="rId84"/>
    <p:sldId id="344" r:id="rId85"/>
    <p:sldId id="346" r:id="rId86"/>
    <p:sldId id="347" r:id="rId87"/>
    <p:sldId id="339" r:id="rId88"/>
  </p:sldIdLst>
  <p:sldSz cx="24384000" cy="13716000"/>
  <p:notesSz cx="6858000" cy="9144000"/>
  <p:embeddedFontLst>
    <p:embeddedFont>
      <p:font typeface="Helvetica Neue Light" panose="02020500000000000000" charset="0"/>
      <p:regular r:id="rId90"/>
      <p:bold r:id="rId91"/>
      <p:italic r:id="rId92"/>
      <p:boldItalic r:id="rId93"/>
    </p:embeddedFont>
    <p:embeddedFont>
      <p:font typeface="Poppins" panose="02020500000000000000" charset="0"/>
      <p:regular r:id="rId94"/>
      <p:bold r:id="rId95"/>
      <p:italic r:id="rId96"/>
      <p:boldItalic r:id="rId97"/>
    </p:embeddedFont>
    <p:embeddedFont>
      <p:font typeface="Helvetica Neue" panose="02020500000000000000" charset="0"/>
      <p:regular r:id="rId98"/>
      <p:bold r:id="rId99"/>
      <p:italic r:id="rId100"/>
      <p:boldItalic r:id="rId101"/>
    </p:embeddedFont>
    <p:embeddedFont>
      <p:font typeface="Microsoft JhengHei" panose="020B0604030504040204" pitchFamily="34" charset="-120"/>
      <p:regular r:id="rId102"/>
      <p:bold r:id="rId103"/>
    </p:embeddedFont>
    <p:embeddedFont>
      <p:font typeface="文鼎細行楷" panose="020B0609010101010101" pitchFamily="49" charset="-120"/>
      <p:regular r:id="rId104"/>
    </p:embeddedFont>
    <p:embeddedFont>
      <p:font typeface="DFKai-SB" panose="03000509000000000000" pitchFamily="65" charset="-120"/>
      <p:regular r:id="rId105"/>
    </p:embeddedFont>
    <p:embeddedFont>
      <p:font typeface="DFKai-SB" panose="03000509000000000000" pitchFamily="65" charset="-120"/>
      <p:regular r:id="rId105"/>
    </p:embeddedFont>
    <p:embeddedFont>
      <p:font typeface="Microsoft JhengHei" panose="020B0604030504040204" pitchFamily="34" charset="-120"/>
      <p:regular r:id="rId102"/>
      <p:bold r:id="rId103"/>
    </p:embeddedFont>
    <p:embeddedFont>
      <p:font typeface="文鼎中楷" panose="020B0609010101010101" pitchFamily="49" charset="-120"/>
      <p:regular r:id="rId106"/>
    </p:embeddedFont>
    <p:embeddedFont>
      <p:font typeface="華康行楷體W5(P)" panose="03000500000000000000" pitchFamily="66" charset="-120"/>
      <p:regular r:id="rId107"/>
    </p:embeddedFont>
    <p:embeddedFont>
      <p:font typeface="Calibri" panose="020F0502020204030204" pitchFamily="34" charset="0"/>
      <p:regular r:id="rId108"/>
      <p:bold r:id="rId109"/>
      <p:italic r:id="rId110"/>
      <p:boldItalic r:id="rId111"/>
    </p:embeddedFont>
    <p:embeddedFont>
      <p:font typeface="Inter" panose="02020500000000000000" charset="0"/>
      <p:regular r:id="rId112"/>
      <p:bold r:id="rId113"/>
    </p:embeddedFont>
    <p:embeddedFont>
      <p:font typeface="文鼎特毛楷" panose="02010609010101010101" pitchFamily="49" charset="-120"/>
      <p:regular r:id="rId114"/>
    </p:embeddedFont>
    <p:embeddedFont>
      <p:font typeface="PMingLiu" panose="02020500000000000000" pitchFamily="18" charset="-120"/>
      <p:regular r:id="rId1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6" roundtripDataSignature="AMtx7mjrAASzketkA/cOo/vlJAaST4z4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AE6033-6D39-4CC2-90DF-808DB374BDA0}">
  <a:tblStyle styleId="{C9AE6033-6D39-4CC2-90DF-808DB374BDA0}"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559B35A-62B1-4EC8-91FF-C28C5DF3E706}" styleName="Table_1">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b="off" i="off"/>
      <a:tcStyle>
        <a:tcBdr/>
      </a:tcStyle>
    </a:band1H>
    <a:band2H>
      <a:tcTxStyle b="off" i="off"/>
      <a:tcStyle>
        <a:tcBdr/>
        <a:fill>
          <a:solidFill>
            <a:srgbClr val="E3E5E8"/>
          </a:solidFill>
        </a:fill>
      </a:tcStyle>
    </a:band2H>
    <a:band1V>
      <a:tcTxStyle b="off" i="off"/>
      <a:tcStyle>
        <a:tcBdr/>
      </a:tcStyle>
    </a:band1V>
    <a:band2V>
      <a:tcTxStyle b="off" i="off"/>
      <a:tcStyle>
        <a:tcBdr/>
      </a:tcStyle>
    </a:band2V>
    <a:lastCol>
      <a:tcTxStyle b="off" i="off"/>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b="off" i="off"/>
      <a:tcStyle>
        <a:tcBdr/>
      </a:tcStyle>
    </a:seCell>
    <a:swCell>
      <a:tcTxStyle b="off" i="off"/>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82"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12" Type="http://schemas.openxmlformats.org/officeDocument/2006/relationships/font" Target="fonts/font23.fntdata"/><Relationship Id="rId16" Type="http://schemas.openxmlformats.org/officeDocument/2006/relationships/slide" Target="slides/slide15.xml"/><Relationship Id="rId107" Type="http://schemas.openxmlformats.org/officeDocument/2006/relationships/font" Target="fonts/font18.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3.fntdata"/><Relationship Id="rId5" Type="http://schemas.openxmlformats.org/officeDocument/2006/relationships/slide" Target="slides/slide4.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4.fntdata"/><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4.fntdata"/><Relationship Id="rId108" Type="http://schemas.openxmlformats.org/officeDocument/2006/relationships/font" Target="fonts/font19.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5.fntdata"/><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0.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8.fntdata"/><Relationship Id="rId104" Type="http://schemas.openxmlformats.org/officeDocument/2006/relationships/font" Target="fonts/font15.fntdata"/><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1.fntdata"/><Relationship Id="rId115" Type="http://schemas.openxmlformats.org/officeDocument/2006/relationships/font" Target="fonts/font2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1.fntdata"/><Relationship Id="rId105"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2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8778C9"/>
            </a:solidFill>
            <a:ln w="12700" cap="flat">
              <a:noFill/>
              <a:miter lim="400000"/>
            </a:ln>
            <a:effectLst/>
          </c:spPr>
          <c:dPt>
            <c:idx val="0"/>
            <c:bubble3D val="0"/>
            <c:extLst>
              <c:ext xmlns:c16="http://schemas.microsoft.com/office/drawing/2014/chart" uri="{C3380CC4-5D6E-409C-BE32-E72D297353CC}">
                <c16:uniqueId val="{00000001-CA0B-324E-A12D-F84EDECF3C3A}"/>
              </c:ext>
            </c:extLst>
          </c:dPt>
          <c:dPt>
            <c:idx val="1"/>
            <c:bubble3D val="0"/>
            <c:spPr>
              <a:solidFill>
                <a:srgbClr val="5E97D2"/>
              </a:solidFill>
              <a:ln w="12700" cap="flat">
                <a:noFill/>
                <a:miter lim="400000"/>
              </a:ln>
              <a:effectLst/>
            </c:spPr>
            <c:extLst>
              <c:ext xmlns:c16="http://schemas.microsoft.com/office/drawing/2014/chart" uri="{C3380CC4-5D6E-409C-BE32-E72D297353CC}">
                <c16:uniqueId val="{00000003-CA0B-324E-A12D-F84EDECF3C3A}"/>
              </c:ext>
            </c:extLst>
          </c:dPt>
          <c:dPt>
            <c:idx val="2"/>
            <c:bubble3D val="0"/>
            <c:spPr>
              <a:solidFill>
                <a:srgbClr val="5E97D2"/>
              </a:solidFill>
              <a:ln w="12700" cap="flat">
                <a:noFill/>
                <a:miter lim="400000"/>
              </a:ln>
              <a:effectLst/>
            </c:spPr>
            <c:extLst>
              <c:ext xmlns:c16="http://schemas.microsoft.com/office/drawing/2014/chart" uri="{C3380CC4-5D6E-409C-BE32-E72D297353CC}">
                <c16:uniqueId val="{00000005-CA0B-324E-A12D-F84EDECF3C3A}"/>
              </c:ext>
            </c:extLst>
          </c:dPt>
          <c:dPt>
            <c:idx val="3"/>
            <c:bubble3D val="0"/>
            <c:spPr>
              <a:solidFill>
                <a:srgbClr val="00A9CD"/>
              </a:solidFill>
              <a:ln w="12700" cap="flat">
                <a:noFill/>
                <a:miter lim="400000"/>
              </a:ln>
              <a:effectLst/>
            </c:spPr>
            <c:extLst>
              <c:ext xmlns:c16="http://schemas.microsoft.com/office/drawing/2014/chart" uri="{C3380CC4-5D6E-409C-BE32-E72D297353CC}">
                <c16:uniqueId val="{00000007-CA0B-324E-A12D-F84EDECF3C3A}"/>
              </c:ext>
            </c:extLst>
          </c:dPt>
          <c:dPt>
            <c:idx val="4"/>
            <c:bubble3D val="0"/>
            <c:spPr>
              <a:solidFill>
                <a:srgbClr val="00A9CD"/>
              </a:solidFill>
              <a:ln w="12700" cap="flat">
                <a:noFill/>
                <a:miter lim="400000"/>
              </a:ln>
              <a:effectLst/>
            </c:spPr>
            <c:extLst>
              <c:ext xmlns:c16="http://schemas.microsoft.com/office/drawing/2014/chart" uri="{C3380CC4-5D6E-409C-BE32-E72D297353CC}">
                <c16:uniqueId val="{00000009-CA0B-324E-A12D-F84EDECF3C3A}"/>
              </c:ext>
            </c:extLst>
          </c:dPt>
          <c:dPt>
            <c:idx val="5"/>
            <c:bubble3D val="0"/>
            <c:spPr>
              <a:solidFill>
                <a:srgbClr val="82C6CE"/>
              </a:solidFill>
              <a:ln w="12700" cap="flat">
                <a:noFill/>
                <a:miter lim="400000"/>
              </a:ln>
              <a:effectLst/>
            </c:spPr>
            <c:extLst>
              <c:ext xmlns:c16="http://schemas.microsoft.com/office/drawing/2014/chart" uri="{C3380CC4-5D6E-409C-BE32-E72D297353CC}">
                <c16:uniqueId val="{0000000B-CA0B-324E-A12D-F84EDECF3C3A}"/>
              </c:ext>
            </c:extLst>
          </c:dPt>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C-CA0B-324E-A12D-F84EDECF3C3A}"/>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A82C8D"/>
            </a:solidFill>
            <a:ln w="12700" cap="flat">
              <a:noFill/>
              <a:miter lim="400000"/>
            </a:ln>
            <a:effectLst/>
          </c:spPr>
          <c:dPt>
            <c:idx val="0"/>
            <c:bubble3D val="0"/>
            <c:extLst>
              <c:ext xmlns:c16="http://schemas.microsoft.com/office/drawing/2014/chart" uri="{C3380CC4-5D6E-409C-BE32-E72D297353CC}">
                <c16:uniqueId val="{00000001-DEE8-1B46-81F4-89BDC6F81658}"/>
              </c:ext>
            </c:extLst>
          </c:dPt>
          <c:dPt>
            <c:idx val="1"/>
            <c:bubble3D val="0"/>
            <c:extLst>
              <c:ext xmlns:c16="http://schemas.microsoft.com/office/drawing/2014/chart" uri="{C3380CC4-5D6E-409C-BE32-E72D297353CC}">
                <c16:uniqueId val="{00000003-DEE8-1B46-81F4-89BDC6F81658}"/>
              </c:ext>
            </c:extLst>
          </c:dPt>
          <c:dPt>
            <c:idx val="2"/>
            <c:bubble3D val="0"/>
            <c:spPr>
              <a:solidFill>
                <a:srgbClr val="8778C9"/>
              </a:solidFill>
              <a:ln w="12700" cap="flat">
                <a:noFill/>
                <a:miter lim="400000"/>
              </a:ln>
              <a:effectLst/>
            </c:spPr>
            <c:extLst>
              <c:ext xmlns:c16="http://schemas.microsoft.com/office/drawing/2014/chart" uri="{C3380CC4-5D6E-409C-BE32-E72D297353CC}">
                <c16:uniqueId val="{00000005-DEE8-1B46-81F4-89BDC6F81658}"/>
              </c:ext>
            </c:extLst>
          </c:dPt>
          <c:dPt>
            <c:idx val="3"/>
            <c:bubble3D val="0"/>
            <c:spPr>
              <a:solidFill>
                <a:srgbClr val="8778C9"/>
              </a:solidFill>
              <a:ln w="12700" cap="flat">
                <a:noFill/>
                <a:miter lim="400000"/>
              </a:ln>
              <a:effectLst/>
            </c:spPr>
            <c:extLst>
              <c:ext xmlns:c16="http://schemas.microsoft.com/office/drawing/2014/chart" uri="{C3380CC4-5D6E-409C-BE32-E72D297353CC}">
                <c16:uniqueId val="{00000007-DEE8-1B46-81F4-89BDC6F81658}"/>
              </c:ext>
            </c:extLst>
          </c:dPt>
          <c:dPt>
            <c:idx val="4"/>
            <c:bubble3D val="0"/>
            <c:spPr>
              <a:solidFill>
                <a:srgbClr val="AB57B3"/>
              </a:solidFill>
              <a:ln w="12700" cap="flat">
                <a:noFill/>
                <a:miter lim="400000"/>
              </a:ln>
              <a:effectLst/>
            </c:spPr>
            <c:extLst>
              <c:ext xmlns:c16="http://schemas.microsoft.com/office/drawing/2014/chart" uri="{C3380CC4-5D6E-409C-BE32-E72D297353CC}">
                <c16:uniqueId val="{00000009-DEE8-1B46-81F4-89BDC6F81658}"/>
              </c:ext>
            </c:extLst>
          </c:dPt>
          <c:dPt>
            <c:idx val="5"/>
            <c:bubble3D val="0"/>
            <c:spPr>
              <a:solidFill>
                <a:srgbClr val="AB57B3"/>
              </a:solidFill>
              <a:ln w="12700" cap="flat">
                <a:noFill/>
                <a:miter lim="400000"/>
              </a:ln>
              <a:effectLst/>
            </c:spPr>
            <c:extLst>
              <c:ext xmlns:c16="http://schemas.microsoft.com/office/drawing/2014/chart" uri="{C3380CC4-5D6E-409C-BE32-E72D297353CC}">
                <c16:uniqueId val="{0000000B-DEE8-1B46-81F4-89BDC6F81658}"/>
              </c:ext>
            </c:extLst>
          </c:dPt>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C-DEE8-1B46-81F4-89BDC6F8165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4.61313E-2"/>
          <c:y val="7.3733099999999996E-2"/>
          <c:w val="0.94886899999999996"/>
          <c:h val="0.81309299999999995"/>
        </c:manualLayout>
      </c:layout>
      <c:barChart>
        <c:barDir val="col"/>
        <c:grouping val="clustered"/>
        <c:varyColors val="0"/>
        <c:ser>
          <c:idx val="0"/>
          <c:order val="0"/>
          <c:tx>
            <c:strRef>
              <c:f>Sheet1!$A$2</c:f>
              <c:strCache>
                <c:ptCount val="1"/>
                <c:pt idx="0">
                  <c:v>Region 1</c:v>
                </c:pt>
              </c:strCache>
            </c:strRef>
          </c:tx>
          <c:spPr>
            <a:solidFill>
              <a:srgbClr val="FFFFFF"/>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Sheet1!$B$2:$E$2</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0-07A0-B942-A01C-49E872B882A6}"/>
            </c:ext>
          </c:extLst>
        </c:ser>
        <c:ser>
          <c:idx val="1"/>
          <c:order val="1"/>
          <c:tx>
            <c:strRef>
              <c:f>Sheet1!$A$3</c:f>
              <c:strCache>
                <c:ptCount val="1"/>
                <c:pt idx="0">
                  <c:v>Region 2</c:v>
                </c:pt>
              </c:strCache>
            </c:strRef>
          </c:tx>
          <c:spPr>
            <a:solidFill>
              <a:srgbClr val="FFFFFF">
                <a:alpha val="62176"/>
              </a:srgbClr>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1-07A0-B942-A01C-49E872B882A6}"/>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FFFFFF"/>
            </a:solidFill>
            <a:prstDash val="solid"/>
            <a:miter lim="400000"/>
          </a:ln>
        </c:spPr>
        <c:txPr>
          <a:bodyPr rot="0"/>
          <a:lstStyle/>
          <a:p>
            <a:pPr>
              <a:defRPr sz="2200" b="0" i="0" u="none" strike="noStrike">
                <a:solidFill>
                  <a:srgbClr val="FFFFFF"/>
                </a:solidFill>
                <a:latin typeface="Helvetica Light"/>
              </a:defRPr>
            </a:pPr>
            <a:endParaRPr lang="zh-TW"/>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2200" b="0" i="0" u="none" strike="noStrike">
                <a:solidFill>
                  <a:srgbClr val="FFFFFF"/>
                </a:solidFill>
                <a:latin typeface="Helvetica Light"/>
              </a:defRPr>
            </a:pPr>
            <a:endParaRPr lang="zh-TW"/>
          </a:p>
        </c:txPr>
        <c:crossAx val="2094734552"/>
        <c:crosses val="autoZero"/>
        <c:crossBetween val="between"/>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6.9673899999999997E-2"/>
          <c:y val="6.5476199999999998E-2"/>
          <c:w val="0.90429999999999999"/>
          <c:h val="0.83262400000000003"/>
        </c:manualLayout>
      </c:layout>
      <c:areaChart>
        <c:grouping val="standard"/>
        <c:varyColors val="0"/>
        <c:ser>
          <c:idx val="2"/>
          <c:order val="0"/>
          <c:tx>
            <c:strRef>
              <c:f>Sheet1!$A$4</c:f>
              <c:strCache>
                <c:ptCount val="1"/>
                <c:pt idx="0">
                  <c:v>Region 2</c:v>
                </c:pt>
              </c:strCache>
            </c:strRef>
          </c:tx>
          <c:spPr>
            <a:solidFill>
              <a:srgbClr val="AA57B2"/>
            </a:solidFill>
            <a:ln w="76200" cap="flat">
              <a:noFill/>
              <a:miter lim="400000"/>
            </a:ln>
            <a:effectLst/>
          </c:spPr>
          <c:cat>
            <c:strRef>
              <c:f>Sheet1!$B$1:$E$1</c:f>
              <c:strCache>
                <c:ptCount val="4"/>
                <c:pt idx="0">
                  <c:v>April</c:v>
                </c:pt>
                <c:pt idx="1">
                  <c:v>May</c:v>
                </c:pt>
                <c:pt idx="2">
                  <c:v>June</c:v>
                </c:pt>
                <c:pt idx="3">
                  <c:v>July</c:v>
                </c:pt>
              </c:strCache>
            </c:strRef>
          </c:cat>
          <c:val>
            <c:numRef>
              <c:f>Sheet1!$B$4:$E$4</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0-72D0-0947-AB5E-643E8793CB34}"/>
            </c:ext>
          </c:extLst>
        </c:ser>
        <c:ser>
          <c:idx val="1"/>
          <c:order val="1"/>
          <c:tx>
            <c:strRef>
              <c:f>Sheet1!$A$3</c:f>
              <c:strCache>
                <c:ptCount val="1"/>
                <c:pt idx="0">
                  <c:v>Region 1</c:v>
                </c:pt>
              </c:strCache>
            </c:strRef>
          </c:tx>
          <c:spPr>
            <a:solidFill>
              <a:srgbClr val="86C9CE"/>
            </a:solidFill>
            <a:ln w="76200" cap="flat">
              <a:noFill/>
              <a:miter lim="400000"/>
            </a:ln>
            <a:effectLst/>
          </c:spPr>
          <c:cat>
            <c:strRef>
              <c:f>Sheet1!$B$1:$E$1</c:f>
              <c:strCache>
                <c:ptCount val="4"/>
                <c:pt idx="0">
                  <c:v>April</c:v>
                </c:pt>
                <c:pt idx="1">
                  <c:v>May</c:v>
                </c:pt>
                <c:pt idx="2">
                  <c:v>June</c:v>
                </c:pt>
                <c:pt idx="3">
                  <c:v>July</c:v>
                </c:pt>
              </c:strCache>
            </c:strRef>
          </c:cat>
          <c:val>
            <c:numRef>
              <c:f>Sheet1!$B$3:$E$3</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1-72D0-0947-AB5E-643E8793CB34}"/>
            </c:ext>
          </c:extLst>
        </c:ser>
        <c:ser>
          <c:idx val="0"/>
          <c:order val="2"/>
          <c:tx>
            <c:strRef>
              <c:f>Sheet1!$A$2</c:f>
              <c:strCache>
                <c:ptCount val="1"/>
                <c:pt idx="0">
                  <c:v>Untitled 1</c:v>
                </c:pt>
              </c:strCache>
            </c:strRef>
          </c:tx>
          <c:spPr>
            <a:solidFill>
              <a:srgbClr val="414EC2"/>
            </a:solidFill>
            <a:ln w="76200" cap="flat">
              <a:noFill/>
              <a:miter lim="400000"/>
            </a:ln>
            <a:effectLst/>
          </c:spPr>
          <c:cat>
            <c:strRef>
              <c:f>Sheet1!$B$1:$E$1</c:f>
              <c:strCache>
                <c:ptCount val="4"/>
                <c:pt idx="0">
                  <c:v>April</c:v>
                </c:pt>
                <c:pt idx="1">
                  <c:v>May</c:v>
                </c:pt>
                <c:pt idx="2">
                  <c:v>June</c:v>
                </c:pt>
                <c:pt idx="3">
                  <c:v>July</c:v>
                </c:pt>
              </c:strCache>
            </c:strRef>
          </c:cat>
          <c:val>
            <c:numRef>
              <c:f>Sheet1!$B$2:$E$2</c:f>
              <c:numCache>
                <c:formatCode>General</c:formatCode>
                <c:ptCount val="4"/>
                <c:pt idx="0">
                  <c:v>24</c:v>
                </c:pt>
                <c:pt idx="1">
                  <c:v>40</c:v>
                </c:pt>
                <c:pt idx="2">
                  <c:v>20</c:v>
                </c:pt>
                <c:pt idx="3">
                  <c:v>48</c:v>
                </c:pt>
              </c:numCache>
            </c:numRef>
          </c:val>
          <c:extLst>
            <c:ext xmlns:c16="http://schemas.microsoft.com/office/drawing/2014/chart" uri="{C3380CC4-5D6E-409C-BE32-E72D297353CC}">
              <c16:uniqueId val="{00000002-72D0-0947-AB5E-643E8793CB34}"/>
            </c:ext>
          </c:extLst>
        </c:ser>
        <c:dLbls>
          <c:showLegendKey val="0"/>
          <c:showVal val="0"/>
          <c:showCatName val="0"/>
          <c:showSerName val="0"/>
          <c:showPercent val="0"/>
          <c:showBubbleSize val="0"/>
        </c:dLbls>
        <c:axId val="2094734552"/>
        <c:axId val="2094734553"/>
      </c:areaChart>
      <c:catAx>
        <c:axId val="209473455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2200" b="0" i="0" u="none" strike="noStrike">
                <a:solidFill>
                  <a:srgbClr val="000000"/>
                </a:solidFill>
                <a:latin typeface="Helvetica Light"/>
              </a:defRPr>
            </a:pPr>
            <a:endParaRPr lang="zh-TW"/>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2200" b="0" i="0" u="none" strike="noStrike">
                <a:solidFill>
                  <a:srgbClr val="000000"/>
                </a:solidFill>
                <a:latin typeface="Helvetica Light"/>
              </a:defRPr>
            </a:pPr>
            <a:endParaRPr lang="zh-TW"/>
          </a:p>
        </c:txPr>
        <c:crossAx val="2094734552"/>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5" name="Google Shape;3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93" name="Google Shape;393;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91568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93" name="Google Shape;393;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f5277cddcd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01" name="Google Shape;401;gf5277cdd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10" name="Google Shape;410;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10" name="Google Shape;410;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92553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28" name="Google Shape;42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57" name="Google Shape;45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65" name="Google Shape;46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84" name="Google Shape;4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92" name="Google Shape;4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18" name="Google Shape;51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39" name="Google Shape;53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51" name="Google Shape;55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60" name="Google Shape;56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68" name="Google Shape;56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76" name="Google Shape;57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86" name="Google Shape;58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1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98" name="Google Shape;59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6" name="Google Shape;606;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13" name="Google Shape;61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1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23" name="Google Shape;62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30" name="Google Shape;63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37" name="Google Shape;63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44" name="Google Shape;64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52" name="Google Shape;65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2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74" name="Google Shape;67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94" name="Google Shape;69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03" name="Google Shape;70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2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11" name="Google Shape;71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2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19" name="Google Shape;71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34" name="Google Shape;73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41" name="Google Shape;74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60" name="Google Shape;76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90" name="Google Shape;79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97" name="Google Shape;79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3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16" name="Google Shape;81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35" name="Google Shape;83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43" name="Google Shape;84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3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51" name="Google Shape;85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59" name="Google Shape;859;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67" name="Google Shape;867;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80" name="Google Shape;880;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89" name="Google Shape;88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97" name="Google Shape;89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4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11" name="Google Shape;911;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4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35" name="Google Shape;935;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49" name="Google Shape;94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4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59" name="Google Shape;959;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67" name="Google Shape;96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77" name="Google Shape;977;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99" name="Google Shape;999;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18" name="Google Shape;1018;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37" name="Google Shape;1037;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5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49" name="Google Shape;1049;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5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57" name="Google Shape;1057;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5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66" name="Google Shape;1066;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Google Shape;1084;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85" name="Google Shape;1085;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93" name="Google Shape;109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01" name="Google Shape;110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10" name="Google Shape;1110;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5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19" name="Google Shape;1119;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p5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28" name="Google Shape;1128;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5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37" name="Google Shape;1137;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51" name="Google Shape;1151;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59" name="Google Shape;1159;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p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68" name="Google Shape;1168;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6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74" name="Google Shape;1174;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p6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89" name="Google Shape;1189;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p6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94" name="Google Shape;1194;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6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99" name="Google Shape;1199;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p6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04" name="Google Shape;1204;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6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35" name="Google Shape;1235;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7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51" name="Google Shape;1251;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p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59" name="Google Shape;1259;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67" name="Google Shape;1267;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p7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75" name="Google Shape;1275;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2"/>
        <p:cNvGrpSpPr/>
        <p:nvPr/>
      </p:nvGrpSpPr>
      <p:grpSpPr>
        <a:xfrm>
          <a:off x="0" y="0"/>
          <a:ext cx="0" cy="0"/>
          <a:chOff x="0" y="0"/>
          <a:chExt cx="0" cy="0"/>
        </a:xfrm>
      </p:grpSpPr>
      <p:sp>
        <p:nvSpPr>
          <p:cNvPr id="1283" name="Google Shape;1283;p7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84" name="Google Shape;1284;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7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90" name="Google Shape;1290;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p7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98" name="Google Shape;1298;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p7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304" name="Google Shape;1304;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7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312" name="Google Shape;1312;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Subtitle" type="title">
  <p:cSld name="TITLE">
    <p:spTree>
      <p:nvGrpSpPr>
        <p:cNvPr id="1" name="Shape 10"/>
        <p:cNvGrpSpPr/>
        <p:nvPr/>
      </p:nvGrpSpPr>
      <p:grpSpPr>
        <a:xfrm>
          <a:off x="0" y="0"/>
          <a:ext cx="0" cy="0"/>
          <a:chOff x="0" y="0"/>
          <a:chExt cx="0" cy="0"/>
        </a:xfrm>
      </p:grpSpPr>
      <p:pic>
        <p:nvPicPr>
          <p:cNvPr id="11" name="Google Shape;11;p81" descr="abstract20.png"/>
          <p:cNvPicPr preferRelativeResize="0"/>
          <p:nvPr/>
        </p:nvPicPr>
        <p:blipFill rotWithShape="1">
          <a:blip r:embed="rId2">
            <a:alphaModFix/>
          </a:blip>
          <a:srcRect l="242" t="28939" r="8" b="28937"/>
          <a:stretch/>
        </p:blipFill>
        <p:spPr>
          <a:xfrm>
            <a:off x="7325" y="-1954"/>
            <a:ext cx="24373808" cy="13719978"/>
          </a:xfrm>
          <a:prstGeom prst="rect">
            <a:avLst/>
          </a:prstGeom>
          <a:noFill/>
          <a:ln>
            <a:noFill/>
          </a:ln>
        </p:spPr>
      </p:pic>
      <p:sp>
        <p:nvSpPr>
          <p:cNvPr id="12" name="Google Shape;12;p81"/>
          <p:cNvSpPr txBox="1">
            <a:spLocks noGrp="1"/>
          </p:cNvSpPr>
          <p:nvPr>
            <p:ph type="body" idx="1"/>
          </p:nvPr>
        </p:nvSpPr>
        <p:spPr>
          <a:xfrm>
            <a:off x="4433384" y="3533198"/>
            <a:ext cx="14715940" cy="5924085"/>
          </a:xfrm>
          <a:prstGeom prst="rect">
            <a:avLst/>
          </a:prstGeom>
          <a:solidFill>
            <a:srgbClr val="FFFFFF"/>
          </a:solid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 name="Google Shape;13;p81"/>
          <p:cNvSpPr txBox="1">
            <a:spLocks noGrp="1"/>
          </p:cNvSpPr>
          <p:nvPr>
            <p:ph type="body" idx="2"/>
          </p:nvPr>
        </p:nvSpPr>
        <p:spPr>
          <a:xfrm>
            <a:off x="4948859" y="555182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 name="Google Shape;14;p81"/>
          <p:cNvSpPr txBox="1">
            <a:spLocks noGrp="1"/>
          </p:cNvSpPr>
          <p:nvPr>
            <p:ph type="body" idx="3"/>
          </p:nvPr>
        </p:nvSpPr>
        <p:spPr>
          <a:xfrm>
            <a:off x="4812707" y="676606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 name="Google Shape;15;p81"/>
          <p:cNvSpPr txBox="1">
            <a:spLocks noGrp="1"/>
          </p:cNvSpPr>
          <p:nvPr>
            <p:ph type="body" idx="4"/>
          </p:nvPr>
        </p:nvSpPr>
        <p:spPr>
          <a:xfrm>
            <a:off x="4461485" y="3510852"/>
            <a:ext cx="15489130" cy="6694296"/>
          </a:xfrm>
          <a:prstGeom prst="rect">
            <a:avLst/>
          </a:prstGeom>
          <a:solidFill>
            <a:srgbClr val="FFFFFF">
              <a:alpha val="32941"/>
            </a:srgbClr>
          </a:solid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 name="Google Shape;16;p81"/>
          <p:cNvSpPr txBox="1">
            <a:spLocks noGrp="1"/>
          </p:cNvSpPr>
          <p:nvPr>
            <p:ph type="body" idx="5"/>
          </p:nvPr>
        </p:nvSpPr>
        <p:spPr>
          <a:xfrm>
            <a:off x="9140604" y="396414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9800"/>
              <a:buFont typeface="Avenir"/>
              <a:buNone/>
              <a:defRPr sz="98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 name="Google Shape;17;p81"/>
          <p:cNvSpPr txBox="1">
            <a:spLocks noGrp="1"/>
          </p:cNvSpPr>
          <p:nvPr>
            <p:ph type="body" idx="6"/>
          </p:nvPr>
        </p:nvSpPr>
        <p:spPr>
          <a:xfrm>
            <a:off x="6442764" y="7733182"/>
            <a:ext cx="10697179"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 name="Google Shape;18;p81"/>
          <p:cNvSpPr txBox="1">
            <a:spLocks noGrp="1"/>
          </p:cNvSpPr>
          <p:nvPr>
            <p:ph type="body" idx="7"/>
          </p:nvPr>
        </p:nvSpPr>
        <p:spPr>
          <a:xfrm>
            <a:off x="11062244" y="4585688"/>
            <a:ext cx="4233066"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Inter"/>
              <a:buNone/>
              <a:defRPr sz="6600">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 name="Google Shape;19;p81"/>
          <p:cNvSpPr txBox="1">
            <a:spLocks noGrp="1"/>
          </p:cNvSpPr>
          <p:nvPr>
            <p:ph type="body" idx="8"/>
          </p:nvPr>
        </p:nvSpPr>
        <p:spPr>
          <a:xfrm>
            <a:off x="10875058" y="394412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800"/>
              <a:buFont typeface="Avenir"/>
              <a:buNone/>
              <a:defRPr sz="38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 name="Google Shape;20;p81"/>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rvices Statistics">
  <p:cSld name="Services Statistics">
    <p:spTree>
      <p:nvGrpSpPr>
        <p:cNvPr id="1" name="Shape 21"/>
        <p:cNvGrpSpPr/>
        <p:nvPr/>
      </p:nvGrpSpPr>
      <p:grpSpPr>
        <a:xfrm>
          <a:off x="0" y="0"/>
          <a:ext cx="0" cy="0"/>
          <a:chOff x="0" y="0"/>
          <a:chExt cx="0" cy="0"/>
        </a:xfrm>
      </p:grpSpPr>
      <p:sp>
        <p:nvSpPr>
          <p:cNvPr id="22" name="Google Shape;22;p83"/>
          <p:cNvSpPr txBox="1">
            <a:spLocks noGrp="1"/>
          </p:cNvSpPr>
          <p:nvPr>
            <p:ph type="body" idx="1"/>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3" name="Google Shape;23;p83"/>
          <p:cNvSpPr txBox="1">
            <a:spLocks noGrp="1"/>
          </p:cNvSpPr>
          <p:nvPr>
            <p:ph type="body" idx="2"/>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 name="Google Shape;24;p83"/>
          <p:cNvSpPr txBox="1">
            <a:spLocks noGrp="1"/>
          </p:cNvSpPr>
          <p:nvPr>
            <p:ph type="body" idx="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 name="Google Shape;25;p83"/>
          <p:cNvSpPr txBox="1">
            <a:spLocks noGrp="1"/>
          </p:cNvSpPr>
          <p:nvPr>
            <p:ph type="body" idx="4"/>
          </p:nvPr>
        </p:nvSpPr>
        <p:spPr>
          <a:xfrm>
            <a:off x="5415237" y="7122670"/>
            <a:ext cx="1430195" cy="1893317"/>
          </a:xfrm>
          <a:prstGeom prst="rect">
            <a:avLst/>
          </a:prstGeom>
          <a:solidFill>
            <a:srgbClr val="FFFFFF"/>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 name="Google Shape;26;p83"/>
          <p:cNvSpPr txBox="1">
            <a:spLocks noGrp="1"/>
          </p:cNvSpPr>
          <p:nvPr>
            <p:ph type="body" idx="5"/>
          </p:nvPr>
        </p:nvSpPr>
        <p:spPr>
          <a:xfrm>
            <a:off x="12999519" y="7264448"/>
            <a:ext cx="1715028" cy="1609760"/>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7" name="Google Shape;27;p83"/>
          <p:cNvSpPr txBox="1">
            <a:spLocks noGrp="1"/>
          </p:cNvSpPr>
          <p:nvPr>
            <p:ph type="body" idx="6"/>
          </p:nvPr>
        </p:nvSpPr>
        <p:spPr>
          <a:xfrm>
            <a:off x="17397988" y="7213658"/>
            <a:ext cx="1711358" cy="1711341"/>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 name="Google Shape;28;p83"/>
          <p:cNvSpPr txBox="1">
            <a:spLocks noGrp="1"/>
          </p:cNvSpPr>
          <p:nvPr>
            <p:ph type="body" idx="7"/>
          </p:nvPr>
        </p:nvSpPr>
        <p:spPr>
          <a:xfrm>
            <a:off x="9528871" y="7200685"/>
            <a:ext cx="787209" cy="1737287"/>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 name="Google Shape;29;p83"/>
          <p:cNvSpPr txBox="1">
            <a:spLocks noGrp="1"/>
          </p:cNvSpPr>
          <p:nvPr>
            <p:ph type="body" idx="8"/>
          </p:nvPr>
        </p:nvSpPr>
        <p:spPr>
          <a:xfrm>
            <a:off x="5349505" y="2915076"/>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000"/>
              <a:buFont typeface="Poppins"/>
              <a:buNone/>
              <a:defRPr sz="60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 name="Google Shape;30;p83"/>
          <p:cNvSpPr txBox="1">
            <a:spLocks noGrp="1"/>
          </p:cNvSpPr>
          <p:nvPr>
            <p:ph type="body" idx="9"/>
          </p:nvPr>
        </p:nvSpPr>
        <p:spPr>
          <a:xfrm>
            <a:off x="5213353" y="4129315"/>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3000"/>
              <a:buFont typeface="Avenir"/>
              <a:buNone/>
              <a:defRPr sz="30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 name="Google Shape;31;p83"/>
          <p:cNvSpPr txBox="1">
            <a:spLocks noGrp="1"/>
          </p:cNvSpPr>
          <p:nvPr>
            <p:ph type="body" idx="13"/>
          </p:nvPr>
        </p:nvSpPr>
        <p:spPr>
          <a:xfrm>
            <a:off x="4643910" y="567053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 name="Google Shape;32;p83"/>
          <p:cNvSpPr txBox="1">
            <a:spLocks noGrp="1"/>
          </p:cNvSpPr>
          <p:nvPr>
            <p:ph type="body" idx="14"/>
          </p:nvPr>
        </p:nvSpPr>
        <p:spPr>
          <a:xfrm>
            <a:off x="8436051" y="567053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 name="Google Shape;33;p83"/>
          <p:cNvSpPr txBox="1">
            <a:spLocks noGrp="1"/>
          </p:cNvSpPr>
          <p:nvPr>
            <p:ph type="body" idx="15"/>
          </p:nvPr>
        </p:nvSpPr>
        <p:spPr>
          <a:xfrm>
            <a:off x="12370610" y="567053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 name="Google Shape;34;p83"/>
          <p:cNvSpPr txBox="1">
            <a:spLocks noGrp="1"/>
          </p:cNvSpPr>
          <p:nvPr>
            <p:ph type="body" idx="16"/>
          </p:nvPr>
        </p:nvSpPr>
        <p:spPr>
          <a:xfrm>
            <a:off x="16767241" y="567053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 name="Google Shape;35;p83"/>
          <p:cNvSpPr txBox="1">
            <a:spLocks noGrp="1"/>
          </p:cNvSpPr>
          <p:nvPr>
            <p:ph type="body" idx="17"/>
          </p:nvPr>
        </p:nvSpPr>
        <p:spPr>
          <a:xfrm>
            <a:off x="4643910" y="9569257"/>
            <a:ext cx="2972848"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 name="Google Shape;36;p83"/>
          <p:cNvSpPr txBox="1">
            <a:spLocks noGrp="1"/>
          </p:cNvSpPr>
          <p:nvPr>
            <p:ph type="body" idx="18"/>
          </p:nvPr>
        </p:nvSpPr>
        <p:spPr>
          <a:xfrm>
            <a:off x="8436051" y="9569256"/>
            <a:ext cx="2972849" cy="226552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 name="Google Shape;37;p83"/>
          <p:cNvSpPr txBox="1">
            <a:spLocks noGrp="1"/>
          </p:cNvSpPr>
          <p:nvPr>
            <p:ph type="body" idx="19"/>
          </p:nvPr>
        </p:nvSpPr>
        <p:spPr>
          <a:xfrm>
            <a:off x="12370610" y="9569257"/>
            <a:ext cx="2972848"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8" name="Google Shape;38;p83"/>
          <p:cNvSpPr txBox="1">
            <a:spLocks noGrp="1"/>
          </p:cNvSpPr>
          <p:nvPr>
            <p:ph type="body" idx="20"/>
          </p:nvPr>
        </p:nvSpPr>
        <p:spPr>
          <a:xfrm>
            <a:off x="16767241" y="9569257"/>
            <a:ext cx="2972849"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9" name="Google Shape;39;p83"/>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eam" type="tx">
  <p:cSld name="TITLE_AND_BODY">
    <p:spTree>
      <p:nvGrpSpPr>
        <p:cNvPr id="1" name="Shape 40"/>
        <p:cNvGrpSpPr/>
        <p:nvPr/>
      </p:nvGrpSpPr>
      <p:grpSpPr>
        <a:xfrm>
          <a:off x="0" y="0"/>
          <a:ext cx="0" cy="0"/>
          <a:chOff x="0" y="0"/>
          <a:chExt cx="0" cy="0"/>
        </a:xfrm>
      </p:grpSpPr>
      <p:sp>
        <p:nvSpPr>
          <p:cNvPr id="41" name="Google Shape;41;p82"/>
          <p:cNvSpPr txBox="1">
            <a:spLocks noGrp="1"/>
          </p:cNvSpPr>
          <p:nvPr>
            <p:ph type="body" idx="1"/>
          </p:nvPr>
        </p:nvSpPr>
        <p:spPr>
          <a:xfrm>
            <a:off x="5349506" y="331899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2" name="Google Shape;42;p82"/>
          <p:cNvSpPr>
            <a:spLocks noGrp="1"/>
          </p:cNvSpPr>
          <p:nvPr>
            <p:ph type="pic" idx="2"/>
          </p:nvPr>
        </p:nvSpPr>
        <p:spPr>
          <a:xfrm>
            <a:off x="5008795" y="4893770"/>
            <a:ext cx="5137020" cy="5219213"/>
          </a:xfrm>
          <a:prstGeom prst="rect">
            <a:avLst/>
          </a:prstGeom>
          <a:noFill/>
          <a:ln>
            <a:noFill/>
          </a:ln>
        </p:spPr>
      </p:sp>
      <p:sp>
        <p:nvSpPr>
          <p:cNvPr id="43" name="Google Shape;43;p82"/>
          <p:cNvSpPr>
            <a:spLocks noGrp="1"/>
          </p:cNvSpPr>
          <p:nvPr>
            <p:ph type="pic" idx="3"/>
          </p:nvPr>
        </p:nvSpPr>
        <p:spPr>
          <a:xfrm>
            <a:off x="9665861" y="5031362"/>
            <a:ext cx="5051999" cy="5153039"/>
          </a:xfrm>
          <a:prstGeom prst="rect">
            <a:avLst/>
          </a:prstGeom>
          <a:noFill/>
          <a:ln>
            <a:noFill/>
          </a:ln>
        </p:spPr>
      </p:sp>
      <p:sp>
        <p:nvSpPr>
          <p:cNvPr id="44" name="Google Shape;44;p82"/>
          <p:cNvSpPr>
            <a:spLocks noGrp="1"/>
          </p:cNvSpPr>
          <p:nvPr>
            <p:ph type="pic" idx="4"/>
          </p:nvPr>
        </p:nvSpPr>
        <p:spPr>
          <a:xfrm>
            <a:off x="14592538" y="5297673"/>
            <a:ext cx="4427756" cy="4525167"/>
          </a:xfrm>
          <a:prstGeom prst="rect">
            <a:avLst/>
          </a:prstGeom>
          <a:noFill/>
          <a:ln>
            <a:noFill/>
          </a:ln>
        </p:spPr>
      </p:sp>
      <p:sp>
        <p:nvSpPr>
          <p:cNvPr id="45" name="Google Shape;45;p82"/>
          <p:cNvSpPr txBox="1">
            <a:spLocks noGrp="1"/>
          </p:cNvSpPr>
          <p:nvPr>
            <p:ph type="body" idx="5"/>
          </p:nvPr>
        </p:nvSpPr>
        <p:spPr>
          <a:xfrm>
            <a:off x="5765366" y="9678709"/>
            <a:ext cx="3624157"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6" name="Google Shape;46;p82"/>
          <p:cNvSpPr txBox="1">
            <a:spLocks noGrp="1"/>
          </p:cNvSpPr>
          <p:nvPr>
            <p:ph type="body" idx="6"/>
          </p:nvPr>
        </p:nvSpPr>
        <p:spPr>
          <a:xfrm>
            <a:off x="5637717" y="9065903"/>
            <a:ext cx="3879456"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7" name="Google Shape;47;p82"/>
          <p:cNvSpPr txBox="1">
            <a:spLocks noGrp="1"/>
          </p:cNvSpPr>
          <p:nvPr>
            <p:ph type="body" idx="7"/>
          </p:nvPr>
        </p:nvSpPr>
        <p:spPr>
          <a:xfrm>
            <a:off x="10252272" y="9065903"/>
            <a:ext cx="3879457"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8" name="Google Shape;48;p82"/>
          <p:cNvSpPr txBox="1">
            <a:spLocks noGrp="1"/>
          </p:cNvSpPr>
          <p:nvPr>
            <p:ph type="body" idx="8"/>
          </p:nvPr>
        </p:nvSpPr>
        <p:spPr>
          <a:xfrm>
            <a:off x="10379921" y="9678709"/>
            <a:ext cx="3624158"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9" name="Google Shape;49;p82"/>
          <p:cNvSpPr txBox="1">
            <a:spLocks noGrp="1"/>
          </p:cNvSpPr>
          <p:nvPr>
            <p:ph type="body" idx="9"/>
          </p:nvPr>
        </p:nvSpPr>
        <p:spPr>
          <a:xfrm>
            <a:off x="14866828" y="9065903"/>
            <a:ext cx="3879457"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0" name="Google Shape;50;p82"/>
          <p:cNvSpPr txBox="1">
            <a:spLocks noGrp="1"/>
          </p:cNvSpPr>
          <p:nvPr>
            <p:ph type="body" idx="13"/>
          </p:nvPr>
        </p:nvSpPr>
        <p:spPr>
          <a:xfrm>
            <a:off x="14994477" y="9678709"/>
            <a:ext cx="3624157"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51" name="Google Shape;51;p82" descr="abstract20.png"/>
          <p:cNvPicPr preferRelativeResize="0"/>
          <p:nvPr/>
        </p:nvPicPr>
        <p:blipFill rotWithShape="1">
          <a:blip r:embed="rId2">
            <a:alphaModFix/>
          </a:blip>
          <a:srcRect l="176" t="28971" r="196" b="63580"/>
          <a:stretch/>
        </p:blipFill>
        <p:spPr>
          <a:xfrm>
            <a:off x="1169" y="-1954"/>
            <a:ext cx="24381664" cy="2429504"/>
          </a:xfrm>
          <a:prstGeom prst="rect">
            <a:avLst/>
          </a:prstGeom>
          <a:noFill/>
          <a:ln>
            <a:noFill/>
          </a:ln>
        </p:spPr>
      </p:pic>
      <p:sp>
        <p:nvSpPr>
          <p:cNvPr id="52" name="Google Shape;52;p82"/>
          <p:cNvSpPr txBox="1">
            <a:spLocks noGrp="1"/>
          </p:cNvSpPr>
          <p:nvPr>
            <p:ph type="body" idx="14"/>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3" name="Google Shape;53;p82"/>
          <p:cNvSpPr txBox="1">
            <a:spLocks noGrp="1"/>
          </p:cNvSpPr>
          <p:nvPr>
            <p:ph type="body" idx="15"/>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4" name="Google Shape;54;p82"/>
          <p:cNvSpPr txBox="1">
            <a:spLocks noGrp="1"/>
          </p:cNvSpPr>
          <p:nvPr>
            <p:ph type="body" idx="16"/>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5" name="Google Shape;55;p82"/>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56"/>
        <p:cNvGrpSpPr/>
        <p:nvPr/>
      </p:nvGrpSpPr>
      <p:grpSpPr>
        <a:xfrm>
          <a:off x="0" y="0"/>
          <a:ext cx="0" cy="0"/>
          <a:chOff x="0" y="0"/>
          <a:chExt cx="0" cy="0"/>
        </a:xfrm>
      </p:grpSpPr>
      <p:pic>
        <p:nvPicPr>
          <p:cNvPr id="57" name="Google Shape;57;p84" descr="abstract20.png"/>
          <p:cNvPicPr preferRelativeResize="0"/>
          <p:nvPr/>
        </p:nvPicPr>
        <p:blipFill rotWithShape="1">
          <a:blip r:embed="rId2">
            <a:alphaModFix/>
          </a:blip>
          <a:srcRect l="27" t="28902" b="28900"/>
          <a:stretch/>
        </p:blipFill>
        <p:spPr>
          <a:xfrm>
            <a:off x="-11463" y="-1954"/>
            <a:ext cx="24386075" cy="13719978"/>
          </a:xfrm>
          <a:prstGeom prst="rect">
            <a:avLst/>
          </a:prstGeom>
          <a:noFill/>
          <a:ln>
            <a:noFill/>
          </a:ln>
        </p:spPr>
      </p:pic>
      <p:sp>
        <p:nvSpPr>
          <p:cNvPr id="58" name="Google Shape;58;p84"/>
          <p:cNvSpPr/>
          <p:nvPr/>
        </p:nvSpPr>
        <p:spPr>
          <a:xfrm>
            <a:off x="4834030" y="3001137"/>
            <a:ext cx="14715940" cy="7664630"/>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9" name="Google Shape;59;p84"/>
          <p:cNvSpPr txBox="1">
            <a:spLocks noGrp="1"/>
          </p:cNvSpPr>
          <p:nvPr>
            <p:ph type="body" idx="1"/>
          </p:nvPr>
        </p:nvSpPr>
        <p:spPr>
          <a:xfrm>
            <a:off x="5349505" y="3939013"/>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0" name="Google Shape;60;p84"/>
          <p:cNvSpPr txBox="1">
            <a:spLocks noGrp="1"/>
          </p:cNvSpPr>
          <p:nvPr>
            <p:ph type="body" idx="2"/>
          </p:nvPr>
        </p:nvSpPr>
        <p:spPr>
          <a:xfrm>
            <a:off x="5213353" y="5153253"/>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1" name="Google Shape;61;p84"/>
          <p:cNvSpPr txBox="1">
            <a:spLocks noGrp="1"/>
          </p:cNvSpPr>
          <p:nvPr>
            <p:ph type="body" idx="3"/>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2" name="Google Shape;62;p84"/>
          <p:cNvSpPr txBox="1">
            <a:spLocks noGrp="1"/>
          </p:cNvSpPr>
          <p:nvPr>
            <p:ph type="body" idx="4"/>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3" name="Google Shape;63;p84"/>
          <p:cNvSpPr txBox="1">
            <a:spLocks noGrp="1"/>
          </p:cNvSpPr>
          <p:nvPr>
            <p:ph type="body" idx="5"/>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4" name="Google Shape;64;p84"/>
          <p:cNvSpPr txBox="1">
            <a:spLocks noGrp="1"/>
          </p:cNvSpPr>
          <p:nvPr>
            <p:ph type="body" idx="6"/>
          </p:nvPr>
        </p:nvSpPr>
        <p:spPr>
          <a:xfrm>
            <a:off x="6029024" y="6569162"/>
            <a:ext cx="12325952" cy="2733676"/>
          </a:xfrm>
          <a:prstGeom prst="rect">
            <a:avLst/>
          </a:prstGeom>
          <a:noFill/>
          <a:ln>
            <a:noFill/>
          </a:ln>
        </p:spPr>
        <p:txBody>
          <a:bodyPr spcFirstLastPara="1" wrap="square" lIns="71425" tIns="71425" rIns="71425" bIns="71425" anchor="ctr" anchorCtr="0">
            <a:spAutoFit/>
          </a:bodyPr>
          <a:lstStyle>
            <a:lvl1pPr marL="457200" lvl="0" indent="-228600" algn="ctr">
              <a:lnSpc>
                <a:spcPct val="100000"/>
              </a:lnSpc>
              <a:spcBef>
                <a:spcPts val="0"/>
              </a:spcBef>
              <a:spcAft>
                <a:spcPts val="0"/>
              </a:spcAft>
              <a:buClr>
                <a:srgbClr val="000000"/>
              </a:buClr>
              <a:buSzPts val="2800"/>
              <a:buFont typeface="Helvetica Neue Light"/>
              <a:buNone/>
              <a:defRPr sz="28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5" name="Google Shape;65;p84"/>
          <p:cNvSpPr/>
          <p:nvPr/>
        </p:nvSpPr>
        <p:spPr>
          <a:xfrm>
            <a:off x="4795884" y="2981024"/>
            <a:ext cx="15559544" cy="8408796"/>
          </a:xfrm>
          <a:custGeom>
            <a:avLst/>
            <a:gdLst/>
            <a:ahLst/>
            <a:cxnLst/>
            <a:rect l="l" t="t" r="r" b="b"/>
            <a:pathLst>
              <a:path w="21600" h="21600" extrusionOk="0">
                <a:moveTo>
                  <a:pt x="20464" y="0"/>
                </a:moveTo>
                <a:lnTo>
                  <a:pt x="21600" y="2171"/>
                </a:lnTo>
                <a:lnTo>
                  <a:pt x="21600" y="21600"/>
                </a:lnTo>
                <a:lnTo>
                  <a:pt x="1136" y="21600"/>
                </a:lnTo>
                <a:lnTo>
                  <a:pt x="0" y="19687"/>
                </a:lnTo>
                <a:lnTo>
                  <a:pt x="20408" y="19734"/>
                </a:lnTo>
                <a:lnTo>
                  <a:pt x="20464" y="0"/>
                </a:lnTo>
                <a:close/>
              </a:path>
            </a:pathLst>
          </a:custGeom>
          <a:solidFill>
            <a:srgbClr val="FFFFFF">
              <a:alpha val="3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6" name="Google Shape;66;p84"/>
          <p:cNvSpPr txBox="1">
            <a:spLocks noGrp="1"/>
          </p:cNvSpPr>
          <p:nvPr>
            <p:ph type="body" idx="7"/>
          </p:nvPr>
        </p:nvSpPr>
        <p:spPr>
          <a:xfrm>
            <a:off x="6843410" y="12223547"/>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Poppins"/>
              <a:buNone/>
              <a:defRPr sz="28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7" name="Google Shape;67;p84"/>
          <p:cNvSpPr txBox="1">
            <a:spLocks noGrp="1"/>
          </p:cNvSpPr>
          <p:nvPr>
            <p:ph type="sldNum" idx="12"/>
          </p:nvPr>
        </p:nvSpPr>
        <p:spPr>
          <a:xfrm>
            <a:off x="11935814" y="13001625"/>
            <a:ext cx="494513" cy="511175"/>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rvices">
  <p:cSld name="Services">
    <p:spTree>
      <p:nvGrpSpPr>
        <p:cNvPr id="1" name="Shape 68"/>
        <p:cNvGrpSpPr/>
        <p:nvPr/>
      </p:nvGrpSpPr>
      <p:grpSpPr>
        <a:xfrm>
          <a:off x="0" y="0"/>
          <a:ext cx="0" cy="0"/>
          <a:chOff x="0" y="0"/>
          <a:chExt cx="0" cy="0"/>
        </a:xfrm>
      </p:grpSpPr>
      <p:pic>
        <p:nvPicPr>
          <p:cNvPr id="69" name="Google Shape;69;p85" descr="abstract20.png"/>
          <p:cNvPicPr preferRelativeResize="0"/>
          <p:nvPr/>
        </p:nvPicPr>
        <p:blipFill rotWithShape="1">
          <a:blip r:embed="rId2">
            <a:alphaModFix/>
          </a:blip>
          <a:srcRect l="4" t="28895" b="63630"/>
          <a:stretch/>
        </p:blipFill>
        <p:spPr>
          <a:xfrm>
            <a:off x="-1367" y="-1954"/>
            <a:ext cx="24383305" cy="2429504"/>
          </a:xfrm>
          <a:prstGeom prst="rect">
            <a:avLst/>
          </a:prstGeom>
          <a:noFill/>
          <a:ln>
            <a:noFill/>
          </a:ln>
        </p:spPr>
      </p:pic>
      <p:sp>
        <p:nvSpPr>
          <p:cNvPr id="70" name="Google Shape;70;p85"/>
          <p:cNvSpPr txBox="1">
            <a:spLocks noGrp="1"/>
          </p:cNvSpPr>
          <p:nvPr>
            <p:ph type="body" idx="1"/>
          </p:nvPr>
        </p:nvSpPr>
        <p:spPr>
          <a:xfrm>
            <a:off x="5347552" y="3616138"/>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1" name="Google Shape;71;p85"/>
          <p:cNvSpPr txBox="1">
            <a:spLocks noGrp="1"/>
          </p:cNvSpPr>
          <p:nvPr>
            <p:ph type="body" idx="2"/>
          </p:nvPr>
        </p:nvSpPr>
        <p:spPr>
          <a:xfrm>
            <a:off x="5342745" y="6052922"/>
            <a:ext cx="6987767" cy="128889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2" name="Google Shape;72;p85"/>
          <p:cNvSpPr txBox="1">
            <a:spLocks noGrp="1"/>
          </p:cNvSpPr>
          <p:nvPr>
            <p:ph type="body" idx="3"/>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3" name="Google Shape;73;p85"/>
          <p:cNvSpPr txBox="1">
            <a:spLocks noGrp="1"/>
          </p:cNvSpPr>
          <p:nvPr>
            <p:ph type="body" idx="4"/>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4" name="Google Shape;74;p85"/>
          <p:cNvSpPr txBox="1">
            <a:spLocks noGrp="1"/>
          </p:cNvSpPr>
          <p:nvPr>
            <p:ph type="body" idx="5"/>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5" name="Google Shape;75;p85"/>
          <p:cNvSpPr txBox="1">
            <a:spLocks noGrp="1"/>
          </p:cNvSpPr>
          <p:nvPr>
            <p:ph type="body" idx="6"/>
          </p:nvPr>
        </p:nvSpPr>
        <p:spPr>
          <a:xfrm>
            <a:off x="5273355" y="7642119"/>
            <a:ext cx="6987766" cy="27844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6" name="Google Shape;76;p85"/>
          <p:cNvSpPr txBox="1">
            <a:spLocks noGrp="1"/>
          </p:cNvSpPr>
          <p:nvPr>
            <p:ph type="body" idx="7"/>
          </p:nvPr>
        </p:nvSpPr>
        <p:spPr>
          <a:xfrm>
            <a:off x="14640594" y="6245916"/>
            <a:ext cx="1430195" cy="1893317"/>
          </a:xfrm>
          <a:prstGeom prst="rect">
            <a:avLst/>
          </a:prstGeom>
          <a:solidFill>
            <a:srgbClr val="BDBDBD"/>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7" name="Google Shape;77;p85"/>
          <p:cNvSpPr txBox="1">
            <a:spLocks noGrp="1"/>
          </p:cNvSpPr>
          <p:nvPr>
            <p:ph type="body" idx="8"/>
          </p:nvPr>
        </p:nvSpPr>
        <p:spPr>
          <a:xfrm>
            <a:off x="17395619" y="8705584"/>
            <a:ext cx="1715028" cy="1609760"/>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8" name="Google Shape;78;p85"/>
          <p:cNvSpPr txBox="1">
            <a:spLocks noGrp="1"/>
          </p:cNvSpPr>
          <p:nvPr>
            <p:ph type="body" idx="9"/>
          </p:nvPr>
        </p:nvSpPr>
        <p:spPr>
          <a:xfrm>
            <a:off x="17397452" y="6336903"/>
            <a:ext cx="1711358" cy="1711342"/>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9" name="Google Shape;79;p85"/>
          <p:cNvSpPr txBox="1">
            <a:spLocks noGrp="1"/>
          </p:cNvSpPr>
          <p:nvPr>
            <p:ph type="body" idx="13"/>
          </p:nvPr>
        </p:nvSpPr>
        <p:spPr>
          <a:xfrm>
            <a:off x="14962088" y="8641821"/>
            <a:ext cx="787209" cy="1737287"/>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0" name="Google Shape;80;p85"/>
          <p:cNvSpPr txBox="1">
            <a:spLocks noGrp="1"/>
          </p:cNvSpPr>
          <p:nvPr>
            <p:ph type="body" idx="14"/>
          </p:nvPr>
        </p:nvSpPr>
        <p:spPr>
          <a:xfrm>
            <a:off x="6843410" y="11917319"/>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1" name="Google Shape;81;p85"/>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eam Member">
  <p:cSld name="Team Member">
    <p:spTree>
      <p:nvGrpSpPr>
        <p:cNvPr id="1" name="Shape 82"/>
        <p:cNvGrpSpPr/>
        <p:nvPr/>
      </p:nvGrpSpPr>
      <p:grpSpPr>
        <a:xfrm>
          <a:off x="0" y="0"/>
          <a:ext cx="0" cy="0"/>
          <a:chOff x="0" y="0"/>
          <a:chExt cx="0" cy="0"/>
        </a:xfrm>
      </p:grpSpPr>
      <p:sp>
        <p:nvSpPr>
          <p:cNvPr id="83" name="Google Shape;83;p86"/>
          <p:cNvSpPr>
            <a:spLocks noGrp="1"/>
          </p:cNvSpPr>
          <p:nvPr>
            <p:ph type="pic" idx="2"/>
          </p:nvPr>
        </p:nvSpPr>
        <p:spPr>
          <a:xfrm>
            <a:off x="4163361" y="2586956"/>
            <a:ext cx="6259613" cy="6359767"/>
          </a:xfrm>
          <a:prstGeom prst="rect">
            <a:avLst/>
          </a:prstGeom>
          <a:noFill/>
          <a:ln>
            <a:noFill/>
          </a:ln>
        </p:spPr>
      </p:sp>
      <p:sp>
        <p:nvSpPr>
          <p:cNvPr id="84" name="Google Shape;84;p86"/>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5" name="Google Shape;85;p86"/>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6" name="Google Shape;86;p86"/>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7" name="Google Shape;87;p86"/>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8" name="Google Shape;88;p86"/>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89" name="Google Shape;89;p86"/>
          <p:cNvCxnSpPr/>
          <p:nvPr/>
        </p:nvCxnSpPr>
        <p:spPr>
          <a:xfrm>
            <a:off x="5439288" y="11369659"/>
            <a:ext cx="6068306"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0" name="Google Shape;90;p86"/>
          <p:cNvCxnSpPr/>
          <p:nvPr/>
        </p:nvCxnSpPr>
        <p:spPr>
          <a:xfrm>
            <a:off x="5439288" y="11369659"/>
            <a:ext cx="3634836" cy="1"/>
          </a:xfrm>
          <a:prstGeom prst="straightConnector1">
            <a:avLst/>
          </a:prstGeom>
          <a:noFill/>
          <a:ln w="63500" cap="flat" cmpd="sng">
            <a:solidFill>
              <a:srgbClr val="7B4277"/>
            </a:solidFill>
            <a:prstDash val="solid"/>
            <a:miter lim="400000"/>
            <a:headEnd type="none" w="sm" len="sm"/>
            <a:tailEnd type="none" w="sm" len="sm"/>
          </a:ln>
        </p:spPr>
      </p:cxnSp>
      <p:sp>
        <p:nvSpPr>
          <p:cNvPr id="91" name="Google Shape;91;p86"/>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92" name="Google Shape;92;p86"/>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93" name="Google Shape;93;p86"/>
          <p:cNvCxnSpPr/>
          <p:nvPr/>
        </p:nvCxnSpPr>
        <p:spPr>
          <a:xfrm>
            <a:off x="5439288" y="12329175"/>
            <a:ext cx="6068306"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4" name="Google Shape;94;p86"/>
          <p:cNvCxnSpPr/>
          <p:nvPr/>
        </p:nvCxnSpPr>
        <p:spPr>
          <a:xfrm>
            <a:off x="5439288" y="12329175"/>
            <a:ext cx="1563133" cy="1"/>
          </a:xfrm>
          <a:prstGeom prst="straightConnector1">
            <a:avLst/>
          </a:prstGeom>
          <a:noFill/>
          <a:ln w="63500" cap="flat" cmpd="sng">
            <a:solidFill>
              <a:srgbClr val="7B4277"/>
            </a:solidFill>
            <a:prstDash val="solid"/>
            <a:miter lim="400000"/>
            <a:headEnd type="none" w="sm" len="sm"/>
            <a:tailEnd type="none" w="sm" len="sm"/>
          </a:ln>
        </p:spPr>
      </p:cxnSp>
      <p:sp>
        <p:nvSpPr>
          <p:cNvPr id="95" name="Google Shape;95;p86"/>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96" name="Google Shape;96;p86"/>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97" name="Google Shape;97;p86"/>
          <p:cNvCxnSpPr/>
          <p:nvPr/>
        </p:nvCxnSpPr>
        <p:spPr>
          <a:xfrm>
            <a:off x="12697813" y="11321943"/>
            <a:ext cx="6068305"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8" name="Google Shape;98;p86"/>
          <p:cNvCxnSpPr/>
          <p:nvPr/>
        </p:nvCxnSpPr>
        <p:spPr>
          <a:xfrm>
            <a:off x="12697813" y="11321943"/>
            <a:ext cx="5677597" cy="1"/>
          </a:xfrm>
          <a:prstGeom prst="straightConnector1">
            <a:avLst/>
          </a:prstGeom>
          <a:noFill/>
          <a:ln w="63500" cap="flat" cmpd="sng">
            <a:solidFill>
              <a:srgbClr val="7B4277"/>
            </a:solidFill>
            <a:prstDash val="solid"/>
            <a:miter lim="400000"/>
            <a:headEnd type="none" w="sm" len="sm"/>
            <a:tailEnd type="none" w="sm" len="sm"/>
          </a:ln>
        </p:spPr>
      </p:cxnSp>
      <p:sp>
        <p:nvSpPr>
          <p:cNvPr id="99" name="Google Shape;99;p86"/>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0" name="Google Shape;100;p86"/>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01" name="Google Shape;101;p86"/>
          <p:cNvCxnSpPr/>
          <p:nvPr/>
        </p:nvCxnSpPr>
        <p:spPr>
          <a:xfrm>
            <a:off x="12697813" y="12299318"/>
            <a:ext cx="6068305"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102" name="Google Shape;102;p86"/>
          <p:cNvCxnSpPr/>
          <p:nvPr/>
        </p:nvCxnSpPr>
        <p:spPr>
          <a:xfrm>
            <a:off x="12697813" y="12299318"/>
            <a:ext cx="3192046" cy="1"/>
          </a:xfrm>
          <a:prstGeom prst="straightConnector1">
            <a:avLst/>
          </a:prstGeom>
          <a:noFill/>
          <a:ln w="63500" cap="flat" cmpd="sng">
            <a:solidFill>
              <a:srgbClr val="7B4277"/>
            </a:solidFill>
            <a:prstDash val="solid"/>
            <a:miter lim="400000"/>
            <a:headEnd type="none" w="sm" len="sm"/>
            <a:tailEnd type="none" w="sm" len="sm"/>
          </a:ln>
        </p:spPr>
      </p:cxnSp>
      <p:sp>
        <p:nvSpPr>
          <p:cNvPr id="103" name="Google Shape;103;p86"/>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4" name="Google Shape;104;p86"/>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05" name="Google Shape;105;p86" descr="abstract20.png"/>
          <p:cNvPicPr preferRelativeResize="0"/>
          <p:nvPr/>
        </p:nvPicPr>
        <p:blipFill rotWithShape="1">
          <a:blip r:embed="rId2">
            <a:alphaModFix/>
          </a:blip>
          <a:srcRect t="28882" b="63637"/>
          <a:stretch/>
        </p:blipFill>
        <p:spPr>
          <a:xfrm>
            <a:off x="5424" y="-1954"/>
            <a:ext cx="24372137" cy="2429504"/>
          </a:xfrm>
          <a:prstGeom prst="rect">
            <a:avLst/>
          </a:prstGeom>
          <a:noFill/>
          <a:ln>
            <a:noFill/>
          </a:ln>
        </p:spPr>
      </p:pic>
      <p:sp>
        <p:nvSpPr>
          <p:cNvPr id="106" name="Google Shape;106;p86"/>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7" name="Google Shape;107;p86"/>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8" name="Google Shape;108;p86"/>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9" name="Google Shape;109;p86"/>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eam Member 2">
  <p:cSld name="Team Member 2">
    <p:spTree>
      <p:nvGrpSpPr>
        <p:cNvPr id="1" name="Shape 110"/>
        <p:cNvGrpSpPr/>
        <p:nvPr/>
      </p:nvGrpSpPr>
      <p:grpSpPr>
        <a:xfrm>
          <a:off x="0" y="0"/>
          <a:ext cx="0" cy="0"/>
          <a:chOff x="0" y="0"/>
          <a:chExt cx="0" cy="0"/>
        </a:xfrm>
      </p:grpSpPr>
      <p:sp>
        <p:nvSpPr>
          <p:cNvPr id="111" name="Google Shape;111;p87"/>
          <p:cNvSpPr>
            <a:spLocks noGrp="1"/>
          </p:cNvSpPr>
          <p:nvPr>
            <p:ph type="pic" idx="2"/>
          </p:nvPr>
        </p:nvSpPr>
        <p:spPr>
          <a:xfrm>
            <a:off x="4360783" y="2496923"/>
            <a:ext cx="5864769" cy="5982064"/>
          </a:xfrm>
          <a:prstGeom prst="rect">
            <a:avLst/>
          </a:prstGeom>
          <a:noFill/>
          <a:ln>
            <a:noFill/>
          </a:ln>
        </p:spPr>
      </p:sp>
      <p:sp>
        <p:nvSpPr>
          <p:cNvPr id="112" name="Google Shape;112;p87"/>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3" name="Google Shape;113;p87"/>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4" name="Google Shape;114;p87"/>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5" name="Google Shape;115;p87"/>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6" name="Google Shape;116;p87"/>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17" name="Google Shape;117;p87"/>
          <p:cNvCxnSpPr/>
          <p:nvPr/>
        </p:nvCxnSpPr>
        <p:spPr>
          <a:xfrm>
            <a:off x="5439288" y="11369659"/>
            <a:ext cx="6068306"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18" name="Google Shape;118;p87"/>
          <p:cNvCxnSpPr/>
          <p:nvPr/>
        </p:nvCxnSpPr>
        <p:spPr>
          <a:xfrm>
            <a:off x="5439288" y="11369659"/>
            <a:ext cx="3634836" cy="1"/>
          </a:xfrm>
          <a:prstGeom prst="straightConnector1">
            <a:avLst/>
          </a:prstGeom>
          <a:noFill/>
          <a:ln w="63500" cap="flat" cmpd="sng">
            <a:solidFill>
              <a:srgbClr val="619FD3"/>
            </a:solidFill>
            <a:prstDash val="solid"/>
            <a:miter lim="400000"/>
            <a:headEnd type="none" w="sm" len="sm"/>
            <a:tailEnd type="none" w="sm" len="sm"/>
          </a:ln>
        </p:spPr>
      </p:cxnSp>
      <p:sp>
        <p:nvSpPr>
          <p:cNvPr id="119" name="Google Shape;119;p87"/>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0" name="Google Shape;120;p87"/>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1" name="Google Shape;121;p87"/>
          <p:cNvCxnSpPr/>
          <p:nvPr/>
        </p:nvCxnSpPr>
        <p:spPr>
          <a:xfrm>
            <a:off x="5439288" y="12329175"/>
            <a:ext cx="6068306"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22" name="Google Shape;122;p87"/>
          <p:cNvCxnSpPr/>
          <p:nvPr/>
        </p:nvCxnSpPr>
        <p:spPr>
          <a:xfrm>
            <a:off x="5439288" y="12329175"/>
            <a:ext cx="1563133" cy="1"/>
          </a:xfrm>
          <a:prstGeom prst="straightConnector1">
            <a:avLst/>
          </a:prstGeom>
          <a:noFill/>
          <a:ln w="63500" cap="flat" cmpd="sng">
            <a:solidFill>
              <a:srgbClr val="619FD3"/>
            </a:solidFill>
            <a:prstDash val="solid"/>
            <a:miter lim="400000"/>
            <a:headEnd type="none" w="sm" len="sm"/>
            <a:tailEnd type="none" w="sm" len="sm"/>
          </a:ln>
        </p:spPr>
      </p:cxnSp>
      <p:sp>
        <p:nvSpPr>
          <p:cNvPr id="123" name="Google Shape;123;p87"/>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4" name="Google Shape;124;p87"/>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5" name="Google Shape;125;p87"/>
          <p:cNvCxnSpPr/>
          <p:nvPr/>
        </p:nvCxnSpPr>
        <p:spPr>
          <a:xfrm>
            <a:off x="12697813" y="11321943"/>
            <a:ext cx="6068305"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26" name="Google Shape;126;p87"/>
          <p:cNvCxnSpPr/>
          <p:nvPr/>
        </p:nvCxnSpPr>
        <p:spPr>
          <a:xfrm>
            <a:off x="12697813" y="11321943"/>
            <a:ext cx="5677597" cy="1"/>
          </a:xfrm>
          <a:prstGeom prst="straightConnector1">
            <a:avLst/>
          </a:prstGeom>
          <a:noFill/>
          <a:ln w="63500" cap="flat" cmpd="sng">
            <a:solidFill>
              <a:srgbClr val="619FD3"/>
            </a:solidFill>
            <a:prstDash val="solid"/>
            <a:miter lim="400000"/>
            <a:headEnd type="none" w="sm" len="sm"/>
            <a:tailEnd type="none" w="sm" len="sm"/>
          </a:ln>
        </p:spPr>
      </p:cxnSp>
      <p:sp>
        <p:nvSpPr>
          <p:cNvPr id="127" name="Google Shape;127;p87"/>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8" name="Google Shape;128;p87"/>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9" name="Google Shape;129;p87"/>
          <p:cNvCxnSpPr/>
          <p:nvPr/>
        </p:nvCxnSpPr>
        <p:spPr>
          <a:xfrm>
            <a:off x="12697813" y="12299318"/>
            <a:ext cx="6068305"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30" name="Google Shape;130;p87"/>
          <p:cNvCxnSpPr/>
          <p:nvPr/>
        </p:nvCxnSpPr>
        <p:spPr>
          <a:xfrm>
            <a:off x="12697813" y="12299318"/>
            <a:ext cx="3192046" cy="1"/>
          </a:xfrm>
          <a:prstGeom prst="straightConnector1">
            <a:avLst/>
          </a:prstGeom>
          <a:noFill/>
          <a:ln w="63500" cap="flat" cmpd="sng">
            <a:solidFill>
              <a:srgbClr val="619FD3"/>
            </a:solidFill>
            <a:prstDash val="solid"/>
            <a:miter lim="400000"/>
            <a:headEnd type="none" w="sm" len="sm"/>
            <a:tailEnd type="none" w="sm" len="sm"/>
          </a:ln>
        </p:spPr>
      </p:cxnSp>
      <p:sp>
        <p:nvSpPr>
          <p:cNvPr id="131" name="Google Shape;131;p87"/>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2" name="Google Shape;132;p87"/>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33" name="Google Shape;133;p87" descr="abstract20.png"/>
          <p:cNvPicPr preferRelativeResize="0"/>
          <p:nvPr/>
        </p:nvPicPr>
        <p:blipFill rotWithShape="1">
          <a:blip r:embed="rId2">
            <a:alphaModFix/>
          </a:blip>
          <a:srcRect l="18" t="28889" b="63633"/>
          <a:stretch/>
        </p:blipFill>
        <p:spPr>
          <a:xfrm>
            <a:off x="4262" y="-1954"/>
            <a:ext cx="24373209" cy="2429504"/>
          </a:xfrm>
          <a:prstGeom prst="rect">
            <a:avLst/>
          </a:prstGeom>
          <a:noFill/>
          <a:ln>
            <a:noFill/>
          </a:ln>
        </p:spPr>
      </p:pic>
      <p:sp>
        <p:nvSpPr>
          <p:cNvPr id="134" name="Google Shape;134;p87"/>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5" name="Google Shape;135;p87"/>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6" name="Google Shape;136;p87"/>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7" name="Google Shape;137;p87"/>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eam Member 3">
  <p:cSld name="Team Member 3">
    <p:spTree>
      <p:nvGrpSpPr>
        <p:cNvPr id="1" name="Shape 138"/>
        <p:cNvGrpSpPr/>
        <p:nvPr/>
      </p:nvGrpSpPr>
      <p:grpSpPr>
        <a:xfrm>
          <a:off x="0" y="0"/>
          <a:ext cx="0" cy="0"/>
          <a:chOff x="0" y="0"/>
          <a:chExt cx="0" cy="0"/>
        </a:xfrm>
      </p:grpSpPr>
      <p:sp>
        <p:nvSpPr>
          <p:cNvPr id="139" name="Google Shape;139;p88"/>
          <p:cNvSpPr>
            <a:spLocks noGrp="1"/>
          </p:cNvSpPr>
          <p:nvPr>
            <p:ph type="pic" idx="2"/>
          </p:nvPr>
        </p:nvSpPr>
        <p:spPr>
          <a:xfrm>
            <a:off x="4706453" y="2844332"/>
            <a:ext cx="5173429" cy="5287246"/>
          </a:xfrm>
          <a:prstGeom prst="rect">
            <a:avLst/>
          </a:prstGeom>
          <a:noFill/>
          <a:ln>
            <a:noFill/>
          </a:ln>
        </p:spPr>
      </p:sp>
      <p:sp>
        <p:nvSpPr>
          <p:cNvPr id="140" name="Google Shape;140;p88"/>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1" name="Google Shape;141;p88"/>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2" name="Google Shape;142;p88"/>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3" name="Google Shape;143;p88"/>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4" name="Google Shape;144;p88"/>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45" name="Google Shape;145;p88"/>
          <p:cNvCxnSpPr/>
          <p:nvPr/>
        </p:nvCxnSpPr>
        <p:spPr>
          <a:xfrm>
            <a:off x="5439288" y="11369659"/>
            <a:ext cx="6068306"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46" name="Google Shape;146;p88"/>
          <p:cNvCxnSpPr/>
          <p:nvPr/>
        </p:nvCxnSpPr>
        <p:spPr>
          <a:xfrm>
            <a:off x="5439288" y="11369659"/>
            <a:ext cx="3634836" cy="1"/>
          </a:xfrm>
          <a:prstGeom prst="straightConnector1">
            <a:avLst/>
          </a:prstGeom>
          <a:noFill/>
          <a:ln w="63500" cap="flat" cmpd="sng">
            <a:solidFill>
              <a:srgbClr val="636EC7"/>
            </a:solidFill>
            <a:prstDash val="solid"/>
            <a:miter lim="400000"/>
            <a:headEnd type="none" w="sm" len="sm"/>
            <a:tailEnd type="none" w="sm" len="sm"/>
          </a:ln>
        </p:spPr>
      </p:cxnSp>
      <p:sp>
        <p:nvSpPr>
          <p:cNvPr id="147" name="Google Shape;147;p88"/>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8" name="Google Shape;148;p88"/>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49" name="Google Shape;149;p88"/>
          <p:cNvCxnSpPr/>
          <p:nvPr/>
        </p:nvCxnSpPr>
        <p:spPr>
          <a:xfrm>
            <a:off x="5439288" y="12329175"/>
            <a:ext cx="6068306"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0" name="Google Shape;150;p88"/>
          <p:cNvCxnSpPr/>
          <p:nvPr/>
        </p:nvCxnSpPr>
        <p:spPr>
          <a:xfrm>
            <a:off x="5439288" y="12329175"/>
            <a:ext cx="1563133" cy="1"/>
          </a:xfrm>
          <a:prstGeom prst="straightConnector1">
            <a:avLst/>
          </a:prstGeom>
          <a:noFill/>
          <a:ln w="63500" cap="flat" cmpd="sng">
            <a:solidFill>
              <a:srgbClr val="636EC7"/>
            </a:solidFill>
            <a:prstDash val="solid"/>
            <a:miter lim="400000"/>
            <a:headEnd type="none" w="sm" len="sm"/>
            <a:tailEnd type="none" w="sm" len="sm"/>
          </a:ln>
        </p:spPr>
      </p:cxnSp>
      <p:sp>
        <p:nvSpPr>
          <p:cNvPr id="151" name="Google Shape;151;p88"/>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2" name="Google Shape;152;p88"/>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53" name="Google Shape;153;p88"/>
          <p:cNvCxnSpPr/>
          <p:nvPr/>
        </p:nvCxnSpPr>
        <p:spPr>
          <a:xfrm>
            <a:off x="12697813" y="11321943"/>
            <a:ext cx="6068305"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4" name="Google Shape;154;p88"/>
          <p:cNvCxnSpPr/>
          <p:nvPr/>
        </p:nvCxnSpPr>
        <p:spPr>
          <a:xfrm>
            <a:off x="12697813" y="11321943"/>
            <a:ext cx="5677597" cy="1"/>
          </a:xfrm>
          <a:prstGeom prst="straightConnector1">
            <a:avLst/>
          </a:prstGeom>
          <a:noFill/>
          <a:ln w="63500" cap="flat" cmpd="sng">
            <a:solidFill>
              <a:srgbClr val="636EC7"/>
            </a:solidFill>
            <a:prstDash val="solid"/>
            <a:miter lim="400000"/>
            <a:headEnd type="none" w="sm" len="sm"/>
            <a:tailEnd type="none" w="sm" len="sm"/>
          </a:ln>
        </p:spPr>
      </p:cxnSp>
      <p:sp>
        <p:nvSpPr>
          <p:cNvPr id="155" name="Google Shape;155;p88"/>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6" name="Google Shape;156;p88"/>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57" name="Google Shape;157;p88"/>
          <p:cNvCxnSpPr/>
          <p:nvPr/>
        </p:nvCxnSpPr>
        <p:spPr>
          <a:xfrm>
            <a:off x="12697813" y="12299318"/>
            <a:ext cx="6068305"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8" name="Google Shape;158;p88"/>
          <p:cNvCxnSpPr/>
          <p:nvPr/>
        </p:nvCxnSpPr>
        <p:spPr>
          <a:xfrm>
            <a:off x="12697813" y="12299318"/>
            <a:ext cx="3192046" cy="1"/>
          </a:xfrm>
          <a:prstGeom prst="straightConnector1">
            <a:avLst/>
          </a:prstGeom>
          <a:noFill/>
          <a:ln w="63500" cap="flat" cmpd="sng">
            <a:solidFill>
              <a:srgbClr val="636EC7"/>
            </a:solidFill>
            <a:prstDash val="solid"/>
            <a:miter lim="400000"/>
            <a:headEnd type="none" w="sm" len="sm"/>
            <a:tailEnd type="none" w="sm" len="sm"/>
          </a:ln>
        </p:spPr>
      </p:cxnSp>
      <p:sp>
        <p:nvSpPr>
          <p:cNvPr id="159" name="Google Shape;159;p88"/>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0" name="Google Shape;160;p88"/>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61" name="Google Shape;161;p88" descr="abstract20.png"/>
          <p:cNvPicPr preferRelativeResize="0"/>
          <p:nvPr/>
        </p:nvPicPr>
        <p:blipFill rotWithShape="1">
          <a:blip r:embed="rId2">
            <a:alphaModFix/>
          </a:blip>
          <a:srcRect l="31" t="28917" r="29" b="63614"/>
          <a:stretch/>
        </p:blipFill>
        <p:spPr>
          <a:xfrm>
            <a:off x="-18431" y="-1954"/>
            <a:ext cx="24396797" cy="2429504"/>
          </a:xfrm>
          <a:prstGeom prst="rect">
            <a:avLst/>
          </a:prstGeom>
          <a:noFill/>
          <a:ln>
            <a:noFill/>
          </a:ln>
        </p:spPr>
      </p:pic>
      <p:sp>
        <p:nvSpPr>
          <p:cNvPr id="162" name="Google Shape;162;p88"/>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3" name="Google Shape;163;p88"/>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4" name="Google Shape;164;p88"/>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5" name="Google Shape;165;p88"/>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meline">
  <p:cSld name="Timeline">
    <p:spTree>
      <p:nvGrpSpPr>
        <p:cNvPr id="1" name="Shape 166"/>
        <p:cNvGrpSpPr/>
        <p:nvPr/>
      </p:nvGrpSpPr>
      <p:grpSpPr>
        <a:xfrm>
          <a:off x="0" y="0"/>
          <a:ext cx="0" cy="0"/>
          <a:chOff x="0" y="0"/>
          <a:chExt cx="0" cy="0"/>
        </a:xfrm>
      </p:grpSpPr>
      <p:sp>
        <p:nvSpPr>
          <p:cNvPr id="167" name="Google Shape;167;p89"/>
          <p:cNvSpPr txBox="1">
            <a:spLocks noGrp="1"/>
          </p:cNvSpPr>
          <p:nvPr>
            <p:ph type="body" idx="1"/>
          </p:nvPr>
        </p:nvSpPr>
        <p:spPr>
          <a:xfrm>
            <a:off x="5349505" y="3605638"/>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8" name="Google Shape;168;p89"/>
          <p:cNvSpPr txBox="1">
            <a:spLocks noGrp="1"/>
          </p:cNvSpPr>
          <p:nvPr>
            <p:ph type="body" idx="2"/>
          </p:nvPr>
        </p:nvSpPr>
        <p:spPr>
          <a:xfrm>
            <a:off x="5213353" y="4819878"/>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9" name="Google Shape;169;p89"/>
          <p:cNvSpPr txBox="1">
            <a:spLocks noGrp="1"/>
          </p:cNvSpPr>
          <p:nvPr>
            <p:ph type="body" idx="3"/>
          </p:nvPr>
        </p:nvSpPr>
        <p:spPr>
          <a:xfrm>
            <a:off x="648561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0" name="Google Shape;170;p89"/>
          <p:cNvSpPr txBox="1">
            <a:spLocks noGrp="1"/>
          </p:cNvSpPr>
          <p:nvPr>
            <p:ph type="body" idx="4"/>
          </p:nvPr>
        </p:nvSpPr>
        <p:spPr>
          <a:xfrm>
            <a:off x="5903171"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1" name="Google Shape;171;p89"/>
          <p:cNvSpPr txBox="1">
            <a:spLocks noGrp="1"/>
          </p:cNvSpPr>
          <p:nvPr>
            <p:ph type="body" idx="5"/>
          </p:nvPr>
        </p:nvSpPr>
        <p:spPr>
          <a:xfrm>
            <a:off x="1096236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2" name="Google Shape;172;p89"/>
          <p:cNvSpPr txBox="1">
            <a:spLocks noGrp="1"/>
          </p:cNvSpPr>
          <p:nvPr>
            <p:ph type="body" idx="6"/>
          </p:nvPr>
        </p:nvSpPr>
        <p:spPr>
          <a:xfrm>
            <a:off x="10379921"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3" name="Google Shape;173;p89"/>
          <p:cNvSpPr txBox="1">
            <a:spLocks noGrp="1"/>
          </p:cNvSpPr>
          <p:nvPr>
            <p:ph type="body" idx="7"/>
          </p:nvPr>
        </p:nvSpPr>
        <p:spPr>
          <a:xfrm>
            <a:off x="1543911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4" name="Google Shape;174;p89"/>
          <p:cNvSpPr txBox="1">
            <a:spLocks noGrp="1"/>
          </p:cNvSpPr>
          <p:nvPr>
            <p:ph type="body" idx="8"/>
          </p:nvPr>
        </p:nvSpPr>
        <p:spPr>
          <a:xfrm>
            <a:off x="14856670"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5" name="Google Shape;175;p89"/>
          <p:cNvSpPr txBox="1">
            <a:spLocks noGrp="1"/>
          </p:cNvSpPr>
          <p:nvPr>
            <p:ph type="body" idx="9"/>
          </p:nvPr>
        </p:nvSpPr>
        <p:spPr>
          <a:xfrm>
            <a:off x="648561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6" name="Google Shape;176;p89"/>
          <p:cNvSpPr txBox="1">
            <a:spLocks noGrp="1"/>
          </p:cNvSpPr>
          <p:nvPr>
            <p:ph type="body" idx="13"/>
          </p:nvPr>
        </p:nvSpPr>
        <p:spPr>
          <a:xfrm>
            <a:off x="5903171"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7" name="Google Shape;177;p89"/>
          <p:cNvSpPr txBox="1">
            <a:spLocks noGrp="1"/>
          </p:cNvSpPr>
          <p:nvPr>
            <p:ph type="body" idx="14"/>
          </p:nvPr>
        </p:nvSpPr>
        <p:spPr>
          <a:xfrm>
            <a:off x="1096236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8" name="Google Shape;178;p89"/>
          <p:cNvSpPr txBox="1">
            <a:spLocks noGrp="1"/>
          </p:cNvSpPr>
          <p:nvPr>
            <p:ph type="body" idx="15"/>
          </p:nvPr>
        </p:nvSpPr>
        <p:spPr>
          <a:xfrm>
            <a:off x="10379921"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9" name="Google Shape;179;p89"/>
          <p:cNvSpPr txBox="1">
            <a:spLocks noGrp="1"/>
          </p:cNvSpPr>
          <p:nvPr>
            <p:ph type="body" idx="16"/>
          </p:nvPr>
        </p:nvSpPr>
        <p:spPr>
          <a:xfrm>
            <a:off x="1543911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0" name="Google Shape;180;p89"/>
          <p:cNvSpPr txBox="1">
            <a:spLocks noGrp="1"/>
          </p:cNvSpPr>
          <p:nvPr>
            <p:ph type="body" idx="17"/>
          </p:nvPr>
        </p:nvSpPr>
        <p:spPr>
          <a:xfrm>
            <a:off x="14856670"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81" name="Google Shape;181;p89" descr="abstract20.png"/>
          <p:cNvPicPr preferRelativeResize="0"/>
          <p:nvPr/>
        </p:nvPicPr>
        <p:blipFill rotWithShape="1">
          <a:blip r:embed="rId2">
            <a:alphaModFix/>
          </a:blip>
          <a:srcRect l="39" t="28906" b="63623"/>
          <a:stretch/>
        </p:blipFill>
        <p:spPr>
          <a:xfrm>
            <a:off x="-2617" y="-1954"/>
            <a:ext cx="24387415" cy="2429504"/>
          </a:xfrm>
          <a:prstGeom prst="rect">
            <a:avLst/>
          </a:prstGeom>
          <a:noFill/>
          <a:ln>
            <a:noFill/>
          </a:ln>
        </p:spPr>
      </p:pic>
      <p:sp>
        <p:nvSpPr>
          <p:cNvPr id="182" name="Google Shape;182;p89"/>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3" name="Google Shape;183;p89"/>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4" name="Google Shape;184;p89"/>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5" name="Google Shape;185;p89"/>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Line Analyzes">
  <p:cSld name="Line Analyzes">
    <p:spTree>
      <p:nvGrpSpPr>
        <p:cNvPr id="1" name="Shape 186"/>
        <p:cNvGrpSpPr/>
        <p:nvPr/>
      </p:nvGrpSpPr>
      <p:grpSpPr>
        <a:xfrm>
          <a:off x="0" y="0"/>
          <a:ext cx="0" cy="0"/>
          <a:chOff x="0" y="0"/>
          <a:chExt cx="0" cy="0"/>
        </a:xfrm>
      </p:grpSpPr>
      <p:sp>
        <p:nvSpPr>
          <p:cNvPr id="187" name="Google Shape;187;p90"/>
          <p:cNvSpPr txBox="1">
            <a:spLocks noGrp="1"/>
          </p:cNvSpPr>
          <p:nvPr>
            <p:ph type="body" idx="1"/>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8" name="Google Shape;188;p90"/>
          <p:cNvSpPr txBox="1">
            <a:spLocks noGrp="1"/>
          </p:cNvSpPr>
          <p:nvPr>
            <p:ph type="body" idx="2"/>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9" name="Google Shape;189;p90"/>
          <p:cNvSpPr/>
          <p:nvPr/>
        </p:nvSpPr>
        <p:spPr>
          <a:xfrm>
            <a:off x="4072880" y="6506056"/>
            <a:ext cx="16232109" cy="3374336"/>
          </a:xfrm>
          <a:custGeom>
            <a:avLst/>
            <a:gdLst/>
            <a:ahLst/>
            <a:cxnLst/>
            <a:rect l="l" t="t" r="r" b="b"/>
            <a:pathLst>
              <a:path w="21600" h="21600" extrusionOk="0">
                <a:moveTo>
                  <a:pt x="0" y="21600"/>
                </a:moveTo>
                <a:lnTo>
                  <a:pt x="4593" y="12974"/>
                </a:lnTo>
                <a:lnTo>
                  <a:pt x="8092" y="17335"/>
                </a:lnTo>
                <a:lnTo>
                  <a:pt x="13103" y="7046"/>
                </a:lnTo>
                <a:lnTo>
                  <a:pt x="17165" y="11663"/>
                </a:lnTo>
                <a:lnTo>
                  <a:pt x="21600" y="0"/>
                </a:lnTo>
              </a:path>
            </a:pathLst>
          </a:custGeom>
          <a:noFill/>
          <a:ln w="177800" cap="flat" cmpd="sng">
            <a:solidFill>
              <a:srgbClr val="000000"/>
            </a:solidFill>
            <a:prstDash val="solid"/>
            <a:miter lim="400000"/>
            <a:headEnd type="none" w="sm" len="sm"/>
            <a:tailEnd type="none" w="sm" len="sm"/>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0" name="Google Shape;190;p90"/>
          <p:cNvSpPr txBox="1">
            <a:spLocks noGrp="1"/>
          </p:cNvSpPr>
          <p:nvPr>
            <p:ph type="body" idx="3"/>
          </p:nvPr>
        </p:nvSpPr>
        <p:spPr>
          <a:xfrm>
            <a:off x="6843410" y="1206019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1" name="Google Shape;191;p90"/>
          <p:cNvSpPr/>
          <p:nvPr/>
        </p:nvSpPr>
        <p:spPr>
          <a:xfrm rot="10800000" flipH="1">
            <a:off x="7274718" y="8245888"/>
            <a:ext cx="661449" cy="661449"/>
          </a:xfrm>
          <a:custGeom>
            <a:avLst/>
            <a:gdLst/>
            <a:ahLst/>
            <a:cxnLst/>
            <a:rect l="l" t="t" r="r" b="b"/>
            <a:pathLst>
              <a:path w="21600" h="21600" extrusionOk="0">
                <a:moveTo>
                  <a:pt x="10800" y="0"/>
                </a:moveTo>
                <a:lnTo>
                  <a:pt x="21600" y="21600"/>
                </a:lnTo>
                <a:lnTo>
                  <a:pt x="0" y="21600"/>
                </a:lnTo>
                <a:close/>
              </a:path>
            </a:pathLst>
          </a:custGeom>
          <a:solidFill>
            <a:srgbClr val="9C4B7B"/>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2" name="Google Shape;192;p90"/>
          <p:cNvSpPr/>
          <p:nvPr/>
        </p:nvSpPr>
        <p:spPr>
          <a:xfrm rot="10800000" flipH="1">
            <a:off x="9751218" y="8851734"/>
            <a:ext cx="661449" cy="661449"/>
          </a:xfrm>
          <a:custGeom>
            <a:avLst/>
            <a:gdLst/>
            <a:ahLst/>
            <a:cxnLst/>
            <a:rect l="l" t="t" r="r" b="b"/>
            <a:pathLst>
              <a:path w="21600" h="21600" extrusionOk="0">
                <a:moveTo>
                  <a:pt x="10800" y="0"/>
                </a:moveTo>
                <a:lnTo>
                  <a:pt x="21600" y="21600"/>
                </a:lnTo>
                <a:lnTo>
                  <a:pt x="0" y="21600"/>
                </a:lnTo>
                <a:close/>
              </a:path>
            </a:pathLst>
          </a:custGeom>
          <a:solidFill>
            <a:srgbClr val="A52B8A"/>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3" name="Google Shape;193;p90"/>
          <p:cNvSpPr/>
          <p:nvPr/>
        </p:nvSpPr>
        <p:spPr>
          <a:xfrm rot="10800000" flipH="1">
            <a:off x="13608844" y="7330079"/>
            <a:ext cx="661449" cy="661449"/>
          </a:xfrm>
          <a:custGeom>
            <a:avLst/>
            <a:gdLst/>
            <a:ahLst/>
            <a:cxnLst/>
            <a:rect l="l" t="t" r="r" b="b"/>
            <a:pathLst>
              <a:path w="21600" h="21600" extrusionOk="0">
                <a:moveTo>
                  <a:pt x="10800" y="0"/>
                </a:moveTo>
                <a:lnTo>
                  <a:pt x="21600" y="21600"/>
                </a:lnTo>
                <a:lnTo>
                  <a:pt x="0" y="21600"/>
                </a:lnTo>
                <a:close/>
              </a:path>
            </a:pathLst>
          </a:custGeom>
          <a:solidFill>
            <a:srgbClr val="1484C7"/>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4" name="Google Shape;194;p90"/>
          <p:cNvSpPr/>
          <p:nvPr/>
        </p:nvSpPr>
        <p:spPr>
          <a:xfrm rot="10800000" flipH="1">
            <a:off x="16585406" y="7954211"/>
            <a:ext cx="661449" cy="661449"/>
          </a:xfrm>
          <a:custGeom>
            <a:avLst/>
            <a:gdLst/>
            <a:ahLst/>
            <a:cxnLst/>
            <a:rect l="l" t="t" r="r" b="b"/>
            <a:pathLst>
              <a:path w="21600" h="21600" extrusionOk="0">
                <a:moveTo>
                  <a:pt x="10800" y="0"/>
                </a:moveTo>
                <a:lnTo>
                  <a:pt x="21600" y="21600"/>
                </a:lnTo>
                <a:lnTo>
                  <a:pt x="0" y="21600"/>
                </a:lnTo>
                <a:close/>
              </a:path>
            </a:pathLst>
          </a:custGeom>
          <a:solidFill>
            <a:srgbClr val="666C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5" name="Google Shape;195;p90"/>
          <p:cNvSpPr txBox="1">
            <a:spLocks noGrp="1"/>
          </p:cNvSpPr>
          <p:nvPr>
            <p:ph type="body" idx="4"/>
          </p:nvPr>
        </p:nvSpPr>
        <p:spPr>
          <a:xfrm>
            <a:off x="6375807" y="6259183"/>
            <a:ext cx="2459271"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6" name="Google Shape;196;p90"/>
          <p:cNvSpPr txBox="1">
            <a:spLocks noGrp="1"/>
          </p:cNvSpPr>
          <p:nvPr>
            <p:ph type="body" idx="5"/>
          </p:nvPr>
        </p:nvSpPr>
        <p:spPr>
          <a:xfrm>
            <a:off x="6079532" y="7016358"/>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7" name="Google Shape;197;p90"/>
          <p:cNvSpPr txBox="1">
            <a:spLocks noGrp="1"/>
          </p:cNvSpPr>
          <p:nvPr>
            <p:ph type="body" idx="6"/>
          </p:nvPr>
        </p:nvSpPr>
        <p:spPr>
          <a:xfrm>
            <a:off x="8852307" y="9473872"/>
            <a:ext cx="2459271" cy="10621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8" name="Google Shape;198;p90"/>
          <p:cNvSpPr txBox="1">
            <a:spLocks noGrp="1"/>
          </p:cNvSpPr>
          <p:nvPr>
            <p:ph type="body" idx="7"/>
          </p:nvPr>
        </p:nvSpPr>
        <p:spPr>
          <a:xfrm>
            <a:off x="8556032" y="10231046"/>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9" name="Google Shape;199;p90"/>
          <p:cNvSpPr txBox="1">
            <a:spLocks noGrp="1"/>
          </p:cNvSpPr>
          <p:nvPr>
            <p:ph type="body" idx="8"/>
          </p:nvPr>
        </p:nvSpPr>
        <p:spPr>
          <a:xfrm>
            <a:off x="12709932" y="7971087"/>
            <a:ext cx="2459271" cy="10621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0" name="Google Shape;200;p90"/>
          <p:cNvSpPr txBox="1">
            <a:spLocks noGrp="1"/>
          </p:cNvSpPr>
          <p:nvPr>
            <p:ph type="body" idx="9"/>
          </p:nvPr>
        </p:nvSpPr>
        <p:spPr>
          <a:xfrm>
            <a:off x="12413658" y="8728261"/>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1" name="Google Shape;201;p90"/>
          <p:cNvSpPr txBox="1">
            <a:spLocks noGrp="1"/>
          </p:cNvSpPr>
          <p:nvPr>
            <p:ph type="body" idx="13"/>
          </p:nvPr>
        </p:nvSpPr>
        <p:spPr>
          <a:xfrm>
            <a:off x="15686495" y="5958050"/>
            <a:ext cx="2459271"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2" name="Google Shape;202;p90"/>
          <p:cNvSpPr txBox="1">
            <a:spLocks noGrp="1"/>
          </p:cNvSpPr>
          <p:nvPr>
            <p:ph type="body" idx="14"/>
          </p:nvPr>
        </p:nvSpPr>
        <p:spPr>
          <a:xfrm>
            <a:off x="15390220" y="6715224"/>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03" name="Google Shape;203;p90" descr="abstract20.png"/>
          <p:cNvPicPr preferRelativeResize="0"/>
          <p:nvPr/>
        </p:nvPicPr>
        <p:blipFill rotWithShape="1">
          <a:blip r:embed="rId2">
            <a:alphaModFix/>
          </a:blip>
          <a:srcRect t="28901" r="15" b="63626"/>
          <a:stretch/>
        </p:blipFill>
        <p:spPr>
          <a:xfrm>
            <a:off x="6139" y="-1954"/>
            <a:ext cx="24387773" cy="2429504"/>
          </a:xfrm>
          <a:prstGeom prst="rect">
            <a:avLst/>
          </a:prstGeom>
          <a:noFill/>
          <a:ln>
            <a:noFill/>
          </a:ln>
        </p:spPr>
      </p:pic>
      <p:sp>
        <p:nvSpPr>
          <p:cNvPr id="204" name="Google Shape;204;p90"/>
          <p:cNvSpPr txBox="1">
            <a:spLocks noGrp="1"/>
          </p:cNvSpPr>
          <p:nvPr>
            <p:ph type="body" idx="1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5" name="Google Shape;205;p90"/>
          <p:cNvSpPr txBox="1">
            <a:spLocks noGrp="1"/>
          </p:cNvSpPr>
          <p:nvPr>
            <p:ph type="body" idx="1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6" name="Google Shape;206;p90"/>
          <p:cNvSpPr txBox="1">
            <a:spLocks noGrp="1"/>
          </p:cNvSpPr>
          <p:nvPr>
            <p:ph type="body" idx="1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7" name="Google Shape;207;p9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Photo &amp; Text">
  <p:cSld name="Photo &amp; Text">
    <p:spTree>
      <p:nvGrpSpPr>
        <p:cNvPr id="1" name="Shape 208"/>
        <p:cNvGrpSpPr/>
        <p:nvPr/>
      </p:nvGrpSpPr>
      <p:grpSpPr>
        <a:xfrm>
          <a:off x="0" y="0"/>
          <a:ext cx="0" cy="0"/>
          <a:chOff x="0" y="0"/>
          <a:chExt cx="0" cy="0"/>
        </a:xfrm>
      </p:grpSpPr>
      <p:sp>
        <p:nvSpPr>
          <p:cNvPr id="209" name="Google Shape;209;p91"/>
          <p:cNvSpPr>
            <a:spLocks noGrp="1"/>
          </p:cNvSpPr>
          <p:nvPr>
            <p:ph type="pic" idx="2"/>
          </p:nvPr>
        </p:nvSpPr>
        <p:spPr>
          <a:xfrm>
            <a:off x="-559953" y="3351609"/>
            <a:ext cx="13877134" cy="9247808"/>
          </a:xfrm>
          <a:prstGeom prst="rect">
            <a:avLst/>
          </a:prstGeom>
          <a:noFill/>
          <a:ln>
            <a:noFill/>
          </a:ln>
        </p:spPr>
      </p:sp>
      <p:sp>
        <p:nvSpPr>
          <p:cNvPr id="210" name="Google Shape;210;p91"/>
          <p:cNvSpPr txBox="1">
            <a:spLocks noGrp="1"/>
          </p:cNvSpPr>
          <p:nvPr>
            <p:ph type="body" idx="1"/>
          </p:nvPr>
        </p:nvSpPr>
        <p:spPr>
          <a:xfrm>
            <a:off x="12345699" y="3350391"/>
            <a:ext cx="6953865" cy="240599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1" name="Google Shape;211;p91"/>
          <p:cNvSpPr txBox="1">
            <a:spLocks noGrp="1"/>
          </p:cNvSpPr>
          <p:nvPr>
            <p:ph type="body" idx="3"/>
          </p:nvPr>
        </p:nvSpPr>
        <p:spPr>
          <a:xfrm>
            <a:off x="12328749" y="5770147"/>
            <a:ext cx="6987767" cy="128889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2" name="Google Shape;212;p91"/>
          <p:cNvSpPr txBox="1">
            <a:spLocks noGrp="1"/>
          </p:cNvSpPr>
          <p:nvPr>
            <p:ph type="body" idx="4"/>
          </p:nvPr>
        </p:nvSpPr>
        <p:spPr>
          <a:xfrm>
            <a:off x="12306983" y="7535888"/>
            <a:ext cx="5630454" cy="34448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3" name="Google Shape;213;p91"/>
          <p:cNvSpPr txBox="1">
            <a:spLocks noGrp="1"/>
          </p:cNvSpPr>
          <p:nvPr>
            <p:ph type="body" idx="5"/>
          </p:nvPr>
        </p:nvSpPr>
        <p:spPr>
          <a:xfrm>
            <a:off x="12321661" y="11493334"/>
            <a:ext cx="6488134" cy="100184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2200"/>
              <a:buFont typeface="Poppins"/>
              <a:buNone/>
              <a:defRPr sz="2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14" name="Google Shape;214;p91" descr="abstract20.png"/>
          <p:cNvPicPr preferRelativeResize="0"/>
          <p:nvPr/>
        </p:nvPicPr>
        <p:blipFill rotWithShape="1">
          <a:blip r:embed="rId2">
            <a:alphaModFix/>
          </a:blip>
          <a:srcRect t="28900" b="63627"/>
          <a:stretch/>
        </p:blipFill>
        <p:spPr>
          <a:xfrm>
            <a:off x="-10837" y="-1954"/>
            <a:ext cx="24390273" cy="2429504"/>
          </a:xfrm>
          <a:prstGeom prst="rect">
            <a:avLst/>
          </a:prstGeom>
          <a:noFill/>
          <a:ln>
            <a:noFill/>
          </a:ln>
        </p:spPr>
      </p:pic>
      <p:sp>
        <p:nvSpPr>
          <p:cNvPr id="215" name="Google Shape;215;p91"/>
          <p:cNvSpPr txBox="1">
            <a:spLocks noGrp="1"/>
          </p:cNvSpPr>
          <p:nvPr>
            <p:ph type="body" idx="6"/>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6" name="Google Shape;216;p91"/>
          <p:cNvSpPr txBox="1">
            <a:spLocks noGrp="1"/>
          </p:cNvSpPr>
          <p:nvPr>
            <p:ph type="body" idx="7"/>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7" name="Google Shape;217;p91"/>
          <p:cNvSpPr txBox="1">
            <a:spLocks noGrp="1"/>
          </p:cNvSpPr>
          <p:nvPr>
            <p:ph type="body" idx="8"/>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8" name="Google Shape;218;p91"/>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mposite Human">
  <p:cSld name="Composite Human">
    <p:spTree>
      <p:nvGrpSpPr>
        <p:cNvPr id="1" name="Shape 219"/>
        <p:cNvGrpSpPr/>
        <p:nvPr/>
      </p:nvGrpSpPr>
      <p:grpSpPr>
        <a:xfrm>
          <a:off x="0" y="0"/>
          <a:ext cx="0" cy="0"/>
          <a:chOff x="0" y="0"/>
          <a:chExt cx="0" cy="0"/>
        </a:xfrm>
      </p:grpSpPr>
      <p:sp>
        <p:nvSpPr>
          <p:cNvPr id="220" name="Google Shape;220;p92"/>
          <p:cNvSpPr/>
          <p:nvPr/>
        </p:nvSpPr>
        <p:spPr>
          <a:xfrm rot="-9715080">
            <a:off x="14575887" y="9677973"/>
            <a:ext cx="732163"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1" name="Google Shape;221;p92"/>
          <p:cNvSpPr/>
          <p:nvPr/>
        </p:nvSpPr>
        <p:spPr>
          <a:xfrm rot="-2163206">
            <a:off x="13779354" y="4643770"/>
            <a:ext cx="732087"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2" name="Google Shape;222;p92"/>
          <p:cNvSpPr/>
          <p:nvPr/>
        </p:nvSpPr>
        <p:spPr>
          <a:xfrm rot="-8640761">
            <a:off x="13782035" y="9272772"/>
            <a:ext cx="732088" cy="1864760"/>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3" name="Google Shape;223;p92"/>
          <p:cNvSpPr/>
          <p:nvPr/>
        </p:nvSpPr>
        <p:spPr>
          <a:xfrm rot="2159238" flipH="1">
            <a:off x="17147850" y="4641825"/>
            <a:ext cx="732089"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4" name="Google Shape;224;p92"/>
          <p:cNvSpPr/>
          <p:nvPr/>
        </p:nvSpPr>
        <p:spPr>
          <a:xfrm rot="9715686" flipH="1">
            <a:off x="16353434" y="9678130"/>
            <a:ext cx="732164"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5" name="Google Shape;225;p92"/>
          <p:cNvSpPr/>
          <p:nvPr/>
        </p:nvSpPr>
        <p:spPr>
          <a:xfrm rot="5399998" flipH="1">
            <a:off x="18328268" y="6957046"/>
            <a:ext cx="731889" cy="1865268"/>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6" name="Google Shape;226;p92"/>
          <p:cNvSpPr/>
          <p:nvPr/>
        </p:nvSpPr>
        <p:spPr>
          <a:xfrm rot="1084920" flipH="1">
            <a:off x="16353924" y="4236816"/>
            <a:ext cx="732164" cy="1864566"/>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7" name="Google Shape;227;p92"/>
          <p:cNvSpPr/>
          <p:nvPr/>
        </p:nvSpPr>
        <p:spPr>
          <a:xfrm rot="-3239398">
            <a:off x="13148546" y="5274974"/>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8" name="Google Shape;228;p92"/>
          <p:cNvSpPr/>
          <p:nvPr/>
        </p:nvSpPr>
        <p:spPr>
          <a:xfrm rot="3235433" flipH="1">
            <a:off x="17779484" y="5272300"/>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9" name="Google Shape;229;p92"/>
          <p:cNvSpPr/>
          <p:nvPr/>
        </p:nvSpPr>
        <p:spPr>
          <a:xfrm rot="-1084314">
            <a:off x="14576363" y="4236660"/>
            <a:ext cx="732165"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0" name="Google Shape;230;p92"/>
          <p:cNvSpPr/>
          <p:nvPr/>
        </p:nvSpPr>
        <p:spPr>
          <a:xfrm flipH="1">
            <a:off x="15464893" y="4095397"/>
            <a:ext cx="732193" cy="1864490"/>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1" name="Google Shape;231;p92"/>
          <p:cNvSpPr/>
          <p:nvPr/>
        </p:nvSpPr>
        <p:spPr>
          <a:xfrm rot="-6485162">
            <a:off x="12743157" y="7845251"/>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2" name="Google Shape;232;p92"/>
          <p:cNvSpPr/>
          <p:nvPr/>
        </p:nvSpPr>
        <p:spPr>
          <a:xfrm rot="10800000">
            <a:off x="15464893" y="9819466"/>
            <a:ext cx="732194" cy="1864491"/>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3" name="Google Shape;233;p92"/>
          <p:cNvSpPr/>
          <p:nvPr/>
        </p:nvSpPr>
        <p:spPr>
          <a:xfrm rot="-4314229">
            <a:off x="12743313" y="6068436"/>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4" name="Google Shape;234;p92"/>
          <p:cNvSpPr/>
          <p:nvPr/>
        </p:nvSpPr>
        <p:spPr>
          <a:xfrm rot="-7564568">
            <a:off x="13150498" y="8642063"/>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5" name="Google Shape;235;p92"/>
          <p:cNvSpPr/>
          <p:nvPr/>
        </p:nvSpPr>
        <p:spPr>
          <a:xfrm rot="8636794" flipH="1">
            <a:off x="17150522" y="9270827"/>
            <a:ext cx="732087"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6" name="Google Shape;236;p92"/>
          <p:cNvSpPr/>
          <p:nvPr/>
        </p:nvSpPr>
        <p:spPr>
          <a:xfrm rot="7560602" flipH="1">
            <a:off x="17781427" y="8639389"/>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7" name="Google Shape;237;p92"/>
          <p:cNvSpPr/>
          <p:nvPr/>
        </p:nvSpPr>
        <p:spPr>
          <a:xfrm rot="-5400002">
            <a:off x="12601812" y="6957046"/>
            <a:ext cx="731889" cy="1865268"/>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8" name="Google Shape;238;p92"/>
          <p:cNvSpPr/>
          <p:nvPr/>
        </p:nvSpPr>
        <p:spPr>
          <a:xfrm rot="6485771" flipH="1">
            <a:off x="18186739" y="7845732"/>
            <a:ext cx="731918" cy="1865193"/>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9" name="Google Shape;239;p92"/>
          <p:cNvSpPr/>
          <p:nvPr/>
        </p:nvSpPr>
        <p:spPr>
          <a:xfrm rot="4314838" flipH="1">
            <a:off x="18186898" y="6068918"/>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40" name="Google Shape;240;p92"/>
          <p:cNvSpPr txBox="1">
            <a:spLocks noGrp="1"/>
          </p:cNvSpPr>
          <p:nvPr>
            <p:ph type="body" idx="1"/>
          </p:nvPr>
        </p:nvSpPr>
        <p:spPr>
          <a:xfrm>
            <a:off x="14565698" y="6624393"/>
            <a:ext cx="2530574" cy="2530574"/>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8400"/>
              <a:buFont typeface="Avenir"/>
              <a:buNone/>
              <a:defRPr sz="84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1" name="Google Shape;241;p92"/>
          <p:cNvSpPr txBox="1">
            <a:spLocks noGrp="1"/>
          </p:cNvSpPr>
          <p:nvPr>
            <p:ph type="body" idx="2"/>
          </p:nvPr>
        </p:nvSpPr>
        <p:spPr>
          <a:xfrm>
            <a:off x="4795870" y="3911775"/>
            <a:ext cx="6953865" cy="240599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2" name="Google Shape;242;p92"/>
          <p:cNvSpPr txBox="1">
            <a:spLocks noGrp="1"/>
          </p:cNvSpPr>
          <p:nvPr>
            <p:ph type="body" idx="3"/>
          </p:nvPr>
        </p:nvSpPr>
        <p:spPr>
          <a:xfrm>
            <a:off x="4778920" y="6331531"/>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3" name="Google Shape;243;p92"/>
          <p:cNvSpPr txBox="1">
            <a:spLocks noGrp="1"/>
          </p:cNvSpPr>
          <p:nvPr>
            <p:ph type="body" idx="4"/>
          </p:nvPr>
        </p:nvSpPr>
        <p:spPr>
          <a:xfrm>
            <a:off x="4757154" y="8097273"/>
            <a:ext cx="5630454" cy="34448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44" name="Google Shape;244;p92" descr="abstract20.png"/>
          <p:cNvPicPr preferRelativeResize="0"/>
          <p:nvPr/>
        </p:nvPicPr>
        <p:blipFill rotWithShape="1">
          <a:blip r:embed="rId2">
            <a:alphaModFix/>
          </a:blip>
          <a:srcRect t="28900" b="63627"/>
          <a:stretch/>
        </p:blipFill>
        <p:spPr>
          <a:xfrm>
            <a:off x="-10747" y="-1954"/>
            <a:ext cx="24390363" cy="2429504"/>
          </a:xfrm>
          <a:prstGeom prst="rect">
            <a:avLst/>
          </a:prstGeom>
          <a:noFill/>
          <a:ln>
            <a:noFill/>
          </a:ln>
        </p:spPr>
      </p:pic>
      <p:sp>
        <p:nvSpPr>
          <p:cNvPr id="245" name="Google Shape;245;p92"/>
          <p:cNvSpPr txBox="1">
            <a:spLocks noGrp="1"/>
          </p:cNvSpPr>
          <p:nvPr>
            <p:ph type="body" idx="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6" name="Google Shape;246;p92"/>
          <p:cNvSpPr txBox="1">
            <a:spLocks noGrp="1"/>
          </p:cNvSpPr>
          <p:nvPr>
            <p:ph type="body" idx="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7" name="Google Shape;247;p92"/>
          <p:cNvSpPr txBox="1">
            <a:spLocks noGrp="1"/>
          </p:cNvSpPr>
          <p:nvPr>
            <p:ph type="body" idx="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8" name="Google Shape;248;p92"/>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User Comparison">
  <p:cSld name="User Comparison">
    <p:spTree>
      <p:nvGrpSpPr>
        <p:cNvPr id="1" name="Shape 249"/>
        <p:cNvGrpSpPr/>
        <p:nvPr/>
      </p:nvGrpSpPr>
      <p:grpSpPr>
        <a:xfrm>
          <a:off x="0" y="0"/>
          <a:ext cx="0" cy="0"/>
          <a:chOff x="0" y="0"/>
          <a:chExt cx="0" cy="0"/>
        </a:xfrm>
      </p:grpSpPr>
      <p:sp>
        <p:nvSpPr>
          <p:cNvPr id="250" name="Google Shape;250;p93"/>
          <p:cNvSpPr/>
          <p:nvPr/>
        </p:nvSpPr>
        <p:spPr>
          <a:xfrm>
            <a:off x="4552461" y="6393984"/>
            <a:ext cx="1700737" cy="4286251"/>
          </a:xfrm>
          <a:custGeom>
            <a:avLst/>
            <a:gdLst/>
            <a:ahLst/>
            <a:cxnLst/>
            <a:rect l="l" t="t" r="r" b="b"/>
            <a:pathLst>
              <a:path w="21600" h="21600" extrusionOk="0">
                <a:moveTo>
                  <a:pt x="6017" y="3847"/>
                </a:moveTo>
                <a:lnTo>
                  <a:pt x="15583" y="3847"/>
                </a:lnTo>
                <a:cubicBezTo>
                  <a:pt x="18906" y="3847"/>
                  <a:pt x="21600" y="4905"/>
                  <a:pt x="21600" y="6209"/>
                </a:cubicBezTo>
                <a:lnTo>
                  <a:pt x="21600" y="11671"/>
                </a:lnTo>
                <a:cubicBezTo>
                  <a:pt x="21600" y="11672"/>
                  <a:pt x="21600" y="11672"/>
                  <a:pt x="21600" y="11672"/>
                </a:cubicBezTo>
                <a:cubicBezTo>
                  <a:pt x="21600" y="12119"/>
                  <a:pt x="20678" y="12480"/>
                  <a:pt x="19541" y="12480"/>
                </a:cubicBezTo>
                <a:cubicBezTo>
                  <a:pt x="18403" y="12480"/>
                  <a:pt x="17482" y="12119"/>
                  <a:pt x="17482" y="11672"/>
                </a:cubicBezTo>
                <a:lnTo>
                  <a:pt x="17481" y="11672"/>
                </a:lnTo>
                <a:lnTo>
                  <a:pt x="17481" y="6209"/>
                </a:lnTo>
                <a:lnTo>
                  <a:pt x="16526" y="6209"/>
                </a:lnTo>
                <a:lnTo>
                  <a:pt x="16526" y="20570"/>
                </a:lnTo>
                <a:lnTo>
                  <a:pt x="16526" y="20570"/>
                </a:lnTo>
                <a:cubicBezTo>
                  <a:pt x="16526" y="21139"/>
                  <a:pt x="15351" y="21600"/>
                  <a:pt x="13902" y="21600"/>
                </a:cubicBezTo>
                <a:cubicBezTo>
                  <a:pt x="12452" y="21600"/>
                  <a:pt x="11277" y="21139"/>
                  <a:pt x="11277" y="20570"/>
                </a:cubicBezTo>
                <a:lnTo>
                  <a:pt x="11277" y="13297"/>
                </a:lnTo>
                <a:lnTo>
                  <a:pt x="10323" y="13297"/>
                </a:lnTo>
                <a:lnTo>
                  <a:pt x="10323" y="20570"/>
                </a:lnTo>
                <a:cubicBezTo>
                  <a:pt x="10323" y="21139"/>
                  <a:pt x="9148" y="21600"/>
                  <a:pt x="7698" y="21600"/>
                </a:cubicBezTo>
                <a:cubicBezTo>
                  <a:pt x="6249" y="21600"/>
                  <a:pt x="5074" y="21139"/>
                  <a:pt x="5074" y="20570"/>
                </a:cubicBezTo>
                <a:lnTo>
                  <a:pt x="5073" y="20570"/>
                </a:lnTo>
                <a:lnTo>
                  <a:pt x="5073" y="6209"/>
                </a:lnTo>
                <a:lnTo>
                  <a:pt x="4118" y="6209"/>
                </a:lnTo>
                <a:lnTo>
                  <a:pt x="4118" y="11672"/>
                </a:lnTo>
                <a:cubicBezTo>
                  <a:pt x="4118" y="12119"/>
                  <a:pt x="3197" y="12480"/>
                  <a:pt x="2059" y="12480"/>
                </a:cubicBezTo>
                <a:cubicBezTo>
                  <a:pt x="922" y="12480"/>
                  <a:pt x="0" y="12119"/>
                  <a:pt x="0" y="11672"/>
                </a:cubicBezTo>
                <a:lnTo>
                  <a:pt x="0" y="6209"/>
                </a:lnTo>
                <a:cubicBezTo>
                  <a:pt x="0" y="4905"/>
                  <a:pt x="2694" y="3847"/>
                  <a:pt x="6017" y="3847"/>
                </a:cubicBezTo>
                <a:close/>
                <a:moveTo>
                  <a:pt x="6374" y="1746"/>
                </a:moveTo>
                <a:cubicBezTo>
                  <a:pt x="6374" y="2711"/>
                  <a:pt x="8365" y="3493"/>
                  <a:pt x="10823" y="3493"/>
                </a:cubicBezTo>
                <a:cubicBezTo>
                  <a:pt x="13280" y="3493"/>
                  <a:pt x="15272" y="2711"/>
                  <a:pt x="15272" y="1746"/>
                </a:cubicBezTo>
                <a:cubicBezTo>
                  <a:pt x="15272" y="782"/>
                  <a:pt x="13280" y="0"/>
                  <a:pt x="10823" y="0"/>
                </a:cubicBezTo>
                <a:cubicBezTo>
                  <a:pt x="8365" y="0"/>
                  <a:pt x="6374" y="782"/>
                  <a:pt x="6374"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00A9CD"/>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51" name="Google Shape;251;p93"/>
          <p:cNvSpPr/>
          <p:nvPr/>
        </p:nvSpPr>
        <p:spPr>
          <a:xfrm>
            <a:off x="12267711" y="6393984"/>
            <a:ext cx="2001724" cy="4286251"/>
          </a:xfrm>
          <a:custGeom>
            <a:avLst/>
            <a:gdLst/>
            <a:ahLst/>
            <a:cxnLst/>
            <a:rect l="l" t="t" r="r" b="b"/>
            <a:pathLst>
              <a:path w="21310" h="21600" extrusionOk="0">
                <a:moveTo>
                  <a:pt x="21247" y="10573"/>
                </a:moveTo>
                <a:lnTo>
                  <a:pt x="17364" y="5258"/>
                </a:lnTo>
                <a:cubicBezTo>
                  <a:pt x="16728" y="4388"/>
                  <a:pt x="14991" y="3847"/>
                  <a:pt x="13131" y="3847"/>
                </a:cubicBezTo>
                <a:cubicBezTo>
                  <a:pt x="13119" y="3847"/>
                  <a:pt x="13108" y="3847"/>
                  <a:pt x="13097" y="3847"/>
                </a:cubicBezTo>
                <a:lnTo>
                  <a:pt x="13097" y="3847"/>
                </a:lnTo>
                <a:lnTo>
                  <a:pt x="12219" y="3847"/>
                </a:lnTo>
                <a:lnTo>
                  <a:pt x="9090" y="3847"/>
                </a:lnTo>
                <a:lnTo>
                  <a:pt x="8213"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F48569"/>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52" name="Google Shape;252;p93"/>
          <p:cNvSpPr txBox="1">
            <a:spLocks noGrp="1"/>
          </p:cNvSpPr>
          <p:nvPr>
            <p:ph type="body" idx="1"/>
          </p:nvPr>
        </p:nvSpPr>
        <p:spPr>
          <a:xfrm>
            <a:off x="6968418" y="6283069"/>
            <a:ext cx="3214689" cy="2143126"/>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rgbClr val="000000"/>
              </a:buClr>
              <a:buSzPts val="10000"/>
              <a:buFont typeface="Avenir"/>
              <a:buNone/>
              <a:defRPr sz="100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3" name="Google Shape;253;p93"/>
          <p:cNvSpPr txBox="1">
            <a:spLocks noGrp="1"/>
          </p:cNvSpPr>
          <p:nvPr>
            <p:ph type="body" idx="2"/>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4" name="Google Shape;254;p93"/>
          <p:cNvSpPr txBox="1">
            <a:spLocks noGrp="1"/>
          </p:cNvSpPr>
          <p:nvPr>
            <p:ph type="body" idx="3"/>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5" name="Google Shape;255;p93"/>
          <p:cNvSpPr txBox="1">
            <a:spLocks noGrp="1"/>
          </p:cNvSpPr>
          <p:nvPr>
            <p:ph type="body" idx="4"/>
          </p:nvPr>
        </p:nvSpPr>
        <p:spPr>
          <a:xfrm>
            <a:off x="6879121" y="8228556"/>
            <a:ext cx="4936182" cy="24542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6" name="Google Shape;256;p93"/>
          <p:cNvSpPr txBox="1">
            <a:spLocks noGrp="1"/>
          </p:cNvSpPr>
          <p:nvPr>
            <p:ph type="body" idx="5"/>
          </p:nvPr>
        </p:nvSpPr>
        <p:spPr>
          <a:xfrm>
            <a:off x="14984655" y="6283069"/>
            <a:ext cx="3214688" cy="2143126"/>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rgbClr val="000000"/>
              </a:buClr>
              <a:buSzPts val="10000"/>
              <a:buFont typeface="Avenir"/>
              <a:buNone/>
              <a:defRPr sz="100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7" name="Google Shape;257;p93"/>
          <p:cNvSpPr txBox="1">
            <a:spLocks noGrp="1"/>
          </p:cNvSpPr>
          <p:nvPr>
            <p:ph type="body" idx="6"/>
          </p:nvPr>
        </p:nvSpPr>
        <p:spPr>
          <a:xfrm>
            <a:off x="14895356" y="8214695"/>
            <a:ext cx="4936181" cy="24542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8" name="Google Shape;258;p93"/>
          <p:cNvSpPr txBox="1">
            <a:spLocks noGrp="1"/>
          </p:cNvSpPr>
          <p:nvPr>
            <p:ph type="body" idx="7"/>
          </p:nvPr>
        </p:nvSpPr>
        <p:spPr>
          <a:xfrm>
            <a:off x="6843410" y="1206019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59" name="Google Shape;259;p93" descr="abstract20.png"/>
          <p:cNvPicPr preferRelativeResize="0"/>
          <p:nvPr/>
        </p:nvPicPr>
        <p:blipFill rotWithShape="1">
          <a:blip r:embed="rId2">
            <a:alphaModFix/>
          </a:blip>
          <a:srcRect l="1" t="28920" b="63613"/>
          <a:stretch/>
        </p:blipFill>
        <p:spPr>
          <a:xfrm>
            <a:off x="-13161" y="-1954"/>
            <a:ext cx="24413506" cy="2429504"/>
          </a:xfrm>
          <a:prstGeom prst="rect">
            <a:avLst/>
          </a:prstGeom>
          <a:noFill/>
          <a:ln>
            <a:noFill/>
          </a:ln>
        </p:spPr>
      </p:pic>
      <p:sp>
        <p:nvSpPr>
          <p:cNvPr id="260" name="Google Shape;260;p93"/>
          <p:cNvSpPr txBox="1">
            <a:spLocks noGrp="1"/>
          </p:cNvSpPr>
          <p:nvPr>
            <p:ph type="body" idx="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1" name="Google Shape;261;p93"/>
          <p:cNvSpPr txBox="1">
            <a:spLocks noGrp="1"/>
          </p:cNvSpPr>
          <p:nvPr>
            <p:ph type="body" idx="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2" name="Google Shape;262;p93"/>
          <p:cNvSpPr txBox="1">
            <a:spLocks noGrp="1"/>
          </p:cNvSpPr>
          <p:nvPr>
            <p:ph type="body" idx="1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3" name="Google Shape;263;p93"/>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World Map Human Analyzes">
  <p:cSld name="World Map Human Analyzes">
    <p:spTree>
      <p:nvGrpSpPr>
        <p:cNvPr id="1" name="Shape 264"/>
        <p:cNvGrpSpPr/>
        <p:nvPr/>
      </p:nvGrpSpPr>
      <p:grpSpPr>
        <a:xfrm>
          <a:off x="0" y="0"/>
          <a:ext cx="0" cy="0"/>
          <a:chOff x="0" y="0"/>
          <a:chExt cx="0" cy="0"/>
        </a:xfrm>
      </p:grpSpPr>
      <p:sp>
        <p:nvSpPr>
          <p:cNvPr id="265" name="Google Shape;265;p94"/>
          <p:cNvSpPr/>
          <p:nvPr/>
        </p:nvSpPr>
        <p:spPr>
          <a:xfrm>
            <a:off x="4833937" y="5828243"/>
            <a:ext cx="14716126" cy="6817752"/>
          </a:xfrm>
          <a:custGeom>
            <a:avLst/>
            <a:gdLst/>
            <a:ahLst/>
            <a:cxnLst/>
            <a:rect l="l" t="t" r="r" b="b"/>
            <a:pathLst>
              <a:path w="21476" h="21469" extrusionOk="0">
                <a:moveTo>
                  <a:pt x="16970" y="13646"/>
                </a:moveTo>
                <a:cubicBezTo>
                  <a:pt x="17002" y="13883"/>
                  <a:pt x="17229" y="13643"/>
                  <a:pt x="17305" y="13737"/>
                </a:cubicBezTo>
                <a:cubicBezTo>
                  <a:pt x="17407" y="13864"/>
                  <a:pt x="17401" y="14116"/>
                  <a:pt x="17552" y="14080"/>
                </a:cubicBezTo>
                <a:cubicBezTo>
                  <a:pt x="17670" y="14052"/>
                  <a:pt x="17811" y="13880"/>
                  <a:pt x="17929" y="13995"/>
                </a:cubicBezTo>
                <a:cubicBezTo>
                  <a:pt x="17991" y="14056"/>
                  <a:pt x="17949" y="14138"/>
                  <a:pt x="17965" y="14224"/>
                </a:cubicBezTo>
                <a:cubicBezTo>
                  <a:pt x="17965" y="14224"/>
                  <a:pt x="18474" y="13772"/>
                  <a:pt x="18433" y="13733"/>
                </a:cubicBezTo>
                <a:cubicBezTo>
                  <a:pt x="18370" y="13673"/>
                  <a:pt x="18268" y="13712"/>
                  <a:pt x="18202" y="13735"/>
                </a:cubicBezTo>
                <a:cubicBezTo>
                  <a:pt x="18100" y="13771"/>
                  <a:pt x="18014" y="13749"/>
                  <a:pt x="17914" y="13765"/>
                </a:cubicBezTo>
                <a:cubicBezTo>
                  <a:pt x="17771" y="13787"/>
                  <a:pt x="17605" y="13889"/>
                  <a:pt x="17463" y="13826"/>
                </a:cubicBezTo>
                <a:cubicBezTo>
                  <a:pt x="17413" y="13804"/>
                  <a:pt x="17383" y="13553"/>
                  <a:pt x="17329" y="13487"/>
                </a:cubicBezTo>
                <a:cubicBezTo>
                  <a:pt x="17221" y="13355"/>
                  <a:pt x="17168" y="13595"/>
                  <a:pt x="17052" y="13454"/>
                </a:cubicBezTo>
                <a:cubicBezTo>
                  <a:pt x="16967" y="13352"/>
                  <a:pt x="16930" y="13482"/>
                  <a:pt x="16970" y="13646"/>
                </a:cubicBezTo>
                <a:cubicBezTo>
                  <a:pt x="16990" y="13795"/>
                  <a:pt x="16970" y="13646"/>
                  <a:pt x="16970" y="13646"/>
                </a:cubicBezTo>
                <a:close/>
                <a:moveTo>
                  <a:pt x="17570" y="11324"/>
                </a:moveTo>
                <a:cubicBezTo>
                  <a:pt x="17501" y="11471"/>
                  <a:pt x="17423" y="11608"/>
                  <a:pt x="17363" y="11774"/>
                </a:cubicBezTo>
                <a:cubicBezTo>
                  <a:pt x="17324" y="11885"/>
                  <a:pt x="17285" y="12022"/>
                  <a:pt x="17217" y="12061"/>
                </a:cubicBezTo>
                <a:cubicBezTo>
                  <a:pt x="17190" y="12076"/>
                  <a:pt x="17067" y="11971"/>
                  <a:pt x="17056" y="12046"/>
                </a:cubicBezTo>
                <a:cubicBezTo>
                  <a:pt x="17031" y="12218"/>
                  <a:pt x="17191" y="12683"/>
                  <a:pt x="17222" y="12858"/>
                </a:cubicBezTo>
                <a:cubicBezTo>
                  <a:pt x="17264" y="13099"/>
                  <a:pt x="17429" y="13109"/>
                  <a:pt x="17532" y="13151"/>
                </a:cubicBezTo>
                <a:cubicBezTo>
                  <a:pt x="17556" y="13161"/>
                  <a:pt x="17496" y="12758"/>
                  <a:pt x="17526" y="12690"/>
                </a:cubicBezTo>
                <a:cubicBezTo>
                  <a:pt x="17570" y="12589"/>
                  <a:pt x="17635" y="12617"/>
                  <a:pt x="17652" y="12454"/>
                </a:cubicBezTo>
                <a:cubicBezTo>
                  <a:pt x="17664" y="12349"/>
                  <a:pt x="17671" y="12340"/>
                  <a:pt x="17721" y="12362"/>
                </a:cubicBezTo>
                <a:cubicBezTo>
                  <a:pt x="17849" y="12418"/>
                  <a:pt x="17782" y="12732"/>
                  <a:pt x="17711" y="12831"/>
                </a:cubicBezTo>
                <a:cubicBezTo>
                  <a:pt x="17643" y="12925"/>
                  <a:pt x="17812" y="13190"/>
                  <a:pt x="17829" y="13323"/>
                </a:cubicBezTo>
                <a:cubicBezTo>
                  <a:pt x="17779" y="12927"/>
                  <a:pt x="18028" y="13315"/>
                  <a:pt x="18041" y="13299"/>
                </a:cubicBezTo>
                <a:cubicBezTo>
                  <a:pt x="18089" y="13241"/>
                  <a:pt x="17953" y="13058"/>
                  <a:pt x="17940" y="13019"/>
                </a:cubicBezTo>
                <a:cubicBezTo>
                  <a:pt x="17887" y="12852"/>
                  <a:pt x="18112" y="12698"/>
                  <a:pt x="18087" y="12615"/>
                </a:cubicBezTo>
                <a:cubicBezTo>
                  <a:pt x="18106" y="12678"/>
                  <a:pt x="17752" y="12447"/>
                  <a:pt x="17784" y="12385"/>
                </a:cubicBezTo>
                <a:cubicBezTo>
                  <a:pt x="17823" y="12310"/>
                  <a:pt x="18147" y="12440"/>
                  <a:pt x="18147" y="12269"/>
                </a:cubicBezTo>
                <a:cubicBezTo>
                  <a:pt x="18147" y="12156"/>
                  <a:pt x="18157" y="12039"/>
                  <a:pt x="18080" y="12125"/>
                </a:cubicBezTo>
                <a:cubicBezTo>
                  <a:pt x="17970" y="12248"/>
                  <a:pt x="17910" y="12182"/>
                  <a:pt x="17800" y="12195"/>
                </a:cubicBezTo>
                <a:cubicBezTo>
                  <a:pt x="17759" y="12199"/>
                  <a:pt x="17723" y="12266"/>
                  <a:pt x="17681" y="12264"/>
                </a:cubicBezTo>
                <a:cubicBezTo>
                  <a:pt x="17614" y="12260"/>
                  <a:pt x="17681" y="11924"/>
                  <a:pt x="17696" y="11873"/>
                </a:cubicBezTo>
                <a:cubicBezTo>
                  <a:pt x="17778" y="11591"/>
                  <a:pt x="17702" y="11503"/>
                  <a:pt x="17570" y="11324"/>
                </a:cubicBezTo>
                <a:cubicBezTo>
                  <a:pt x="17411" y="11664"/>
                  <a:pt x="17570" y="11324"/>
                  <a:pt x="17570" y="11324"/>
                </a:cubicBezTo>
                <a:close/>
                <a:moveTo>
                  <a:pt x="17881" y="11420"/>
                </a:moveTo>
                <a:cubicBezTo>
                  <a:pt x="17922" y="11523"/>
                  <a:pt x="18086" y="11212"/>
                  <a:pt x="18086" y="11217"/>
                </a:cubicBezTo>
                <a:cubicBezTo>
                  <a:pt x="18106" y="11486"/>
                  <a:pt x="18016" y="11444"/>
                  <a:pt x="18108" y="11641"/>
                </a:cubicBezTo>
                <a:cubicBezTo>
                  <a:pt x="18176" y="11785"/>
                  <a:pt x="18254" y="11524"/>
                  <a:pt x="18266" y="11371"/>
                </a:cubicBezTo>
                <a:cubicBezTo>
                  <a:pt x="18280" y="11193"/>
                  <a:pt x="18233" y="10934"/>
                  <a:pt x="18143" y="10965"/>
                </a:cubicBezTo>
                <a:cubicBezTo>
                  <a:pt x="18084" y="10985"/>
                  <a:pt x="17815" y="11258"/>
                  <a:pt x="17881" y="11420"/>
                </a:cubicBezTo>
                <a:cubicBezTo>
                  <a:pt x="17917" y="11509"/>
                  <a:pt x="17823" y="11277"/>
                  <a:pt x="17881" y="11420"/>
                </a:cubicBezTo>
                <a:close/>
                <a:moveTo>
                  <a:pt x="17725" y="9546"/>
                </a:moveTo>
                <a:cubicBezTo>
                  <a:pt x="17743" y="9659"/>
                  <a:pt x="17837" y="9773"/>
                  <a:pt x="17762" y="9882"/>
                </a:cubicBezTo>
                <a:cubicBezTo>
                  <a:pt x="17677" y="10005"/>
                  <a:pt x="17599" y="10097"/>
                  <a:pt x="17741" y="10204"/>
                </a:cubicBezTo>
                <a:cubicBezTo>
                  <a:pt x="17810" y="10257"/>
                  <a:pt x="17791" y="10332"/>
                  <a:pt x="17836" y="10450"/>
                </a:cubicBezTo>
                <a:cubicBezTo>
                  <a:pt x="17911" y="10644"/>
                  <a:pt x="17883" y="10316"/>
                  <a:pt x="17918" y="10288"/>
                </a:cubicBezTo>
                <a:cubicBezTo>
                  <a:pt x="17984" y="10236"/>
                  <a:pt x="18041" y="10639"/>
                  <a:pt x="18006" y="10747"/>
                </a:cubicBezTo>
                <a:cubicBezTo>
                  <a:pt x="18020" y="10705"/>
                  <a:pt x="17890" y="10589"/>
                  <a:pt x="17862" y="10620"/>
                </a:cubicBezTo>
                <a:cubicBezTo>
                  <a:pt x="17882" y="10598"/>
                  <a:pt x="17966" y="11080"/>
                  <a:pt x="17968" y="11082"/>
                </a:cubicBezTo>
                <a:cubicBezTo>
                  <a:pt x="17994" y="11106"/>
                  <a:pt x="18111" y="10909"/>
                  <a:pt x="18132" y="10870"/>
                </a:cubicBezTo>
                <a:cubicBezTo>
                  <a:pt x="18183" y="10773"/>
                  <a:pt x="18178" y="10602"/>
                  <a:pt x="18132" y="10507"/>
                </a:cubicBezTo>
                <a:cubicBezTo>
                  <a:pt x="18075" y="10389"/>
                  <a:pt x="18065" y="10295"/>
                  <a:pt x="18021" y="10163"/>
                </a:cubicBezTo>
                <a:cubicBezTo>
                  <a:pt x="17959" y="9975"/>
                  <a:pt x="17896" y="10269"/>
                  <a:pt x="17854" y="10207"/>
                </a:cubicBezTo>
                <a:cubicBezTo>
                  <a:pt x="17828" y="10168"/>
                  <a:pt x="17915" y="9710"/>
                  <a:pt x="17919" y="9646"/>
                </a:cubicBezTo>
                <a:cubicBezTo>
                  <a:pt x="17939" y="9361"/>
                  <a:pt x="17802" y="9492"/>
                  <a:pt x="17725" y="9546"/>
                </a:cubicBezTo>
                <a:cubicBezTo>
                  <a:pt x="17748" y="9690"/>
                  <a:pt x="17725" y="9546"/>
                  <a:pt x="17725" y="9546"/>
                </a:cubicBezTo>
                <a:close/>
                <a:moveTo>
                  <a:pt x="17710" y="8505"/>
                </a:moveTo>
                <a:cubicBezTo>
                  <a:pt x="17710" y="8613"/>
                  <a:pt x="17647" y="8886"/>
                  <a:pt x="17703" y="8969"/>
                </a:cubicBezTo>
                <a:cubicBezTo>
                  <a:pt x="17720" y="8995"/>
                  <a:pt x="17764" y="9085"/>
                  <a:pt x="17783" y="9015"/>
                </a:cubicBezTo>
                <a:cubicBezTo>
                  <a:pt x="17817" y="8895"/>
                  <a:pt x="17801" y="8681"/>
                  <a:pt x="17779" y="8559"/>
                </a:cubicBezTo>
                <a:cubicBezTo>
                  <a:pt x="17769" y="8503"/>
                  <a:pt x="17712" y="8323"/>
                  <a:pt x="17710" y="8505"/>
                </a:cubicBezTo>
                <a:cubicBezTo>
                  <a:pt x="17709" y="8726"/>
                  <a:pt x="17712" y="8290"/>
                  <a:pt x="17710" y="8505"/>
                </a:cubicBezTo>
                <a:close/>
                <a:moveTo>
                  <a:pt x="18502" y="12461"/>
                </a:moveTo>
                <a:cubicBezTo>
                  <a:pt x="18521" y="12548"/>
                  <a:pt x="18580" y="13121"/>
                  <a:pt x="18592" y="13133"/>
                </a:cubicBezTo>
                <a:cubicBezTo>
                  <a:pt x="18705" y="13242"/>
                  <a:pt x="18883" y="12983"/>
                  <a:pt x="18954" y="13262"/>
                </a:cubicBezTo>
                <a:cubicBezTo>
                  <a:pt x="18984" y="13381"/>
                  <a:pt x="19053" y="13543"/>
                  <a:pt x="18976" y="13646"/>
                </a:cubicBezTo>
                <a:cubicBezTo>
                  <a:pt x="18863" y="13798"/>
                  <a:pt x="19066" y="13844"/>
                  <a:pt x="19114" y="13805"/>
                </a:cubicBezTo>
                <a:cubicBezTo>
                  <a:pt x="19179" y="13753"/>
                  <a:pt x="19203" y="13997"/>
                  <a:pt x="19263" y="14038"/>
                </a:cubicBezTo>
                <a:cubicBezTo>
                  <a:pt x="19377" y="14115"/>
                  <a:pt x="19295" y="13704"/>
                  <a:pt x="19314" y="13674"/>
                </a:cubicBezTo>
                <a:cubicBezTo>
                  <a:pt x="19318" y="13667"/>
                  <a:pt x="19470" y="13764"/>
                  <a:pt x="19494" y="13791"/>
                </a:cubicBezTo>
                <a:cubicBezTo>
                  <a:pt x="19562" y="13869"/>
                  <a:pt x="19663" y="14217"/>
                  <a:pt x="19734" y="14225"/>
                </a:cubicBezTo>
                <a:cubicBezTo>
                  <a:pt x="19885" y="14242"/>
                  <a:pt x="19811" y="14042"/>
                  <a:pt x="19743" y="13956"/>
                </a:cubicBezTo>
                <a:cubicBezTo>
                  <a:pt x="19698" y="13900"/>
                  <a:pt x="19601" y="13782"/>
                  <a:pt x="19620" y="13646"/>
                </a:cubicBezTo>
                <a:cubicBezTo>
                  <a:pt x="19632" y="13563"/>
                  <a:pt x="19625" y="13427"/>
                  <a:pt x="19688" y="13453"/>
                </a:cubicBezTo>
                <a:cubicBezTo>
                  <a:pt x="19554" y="13398"/>
                  <a:pt x="19472" y="13186"/>
                  <a:pt x="19350" y="13046"/>
                </a:cubicBezTo>
                <a:cubicBezTo>
                  <a:pt x="19269" y="12954"/>
                  <a:pt x="19082" y="12699"/>
                  <a:pt x="18997" y="12714"/>
                </a:cubicBezTo>
                <a:cubicBezTo>
                  <a:pt x="18927" y="12727"/>
                  <a:pt x="18887" y="12862"/>
                  <a:pt x="18845" y="12961"/>
                </a:cubicBezTo>
                <a:cubicBezTo>
                  <a:pt x="18794" y="13078"/>
                  <a:pt x="18732" y="12828"/>
                  <a:pt x="18691" y="12773"/>
                </a:cubicBezTo>
                <a:cubicBezTo>
                  <a:pt x="18636" y="12699"/>
                  <a:pt x="18666" y="12540"/>
                  <a:pt x="18630" y="12501"/>
                </a:cubicBezTo>
                <a:cubicBezTo>
                  <a:pt x="18597" y="12466"/>
                  <a:pt x="18533" y="12468"/>
                  <a:pt x="18502" y="12461"/>
                </a:cubicBezTo>
                <a:cubicBezTo>
                  <a:pt x="18502" y="12461"/>
                  <a:pt x="18502" y="12461"/>
                  <a:pt x="18502" y="12461"/>
                </a:cubicBezTo>
                <a:close/>
                <a:moveTo>
                  <a:pt x="21071" y="17955"/>
                </a:moveTo>
                <a:cubicBezTo>
                  <a:pt x="21140" y="18251"/>
                  <a:pt x="21275" y="18391"/>
                  <a:pt x="21113" y="18640"/>
                </a:cubicBezTo>
                <a:cubicBezTo>
                  <a:pt x="20916" y="18945"/>
                  <a:pt x="21202" y="18886"/>
                  <a:pt x="21264" y="18928"/>
                </a:cubicBezTo>
                <a:cubicBezTo>
                  <a:pt x="21207" y="18889"/>
                  <a:pt x="21105" y="19194"/>
                  <a:pt x="21026" y="19092"/>
                </a:cubicBezTo>
                <a:cubicBezTo>
                  <a:pt x="21003" y="19063"/>
                  <a:pt x="21001" y="19000"/>
                  <a:pt x="20982" y="18964"/>
                </a:cubicBezTo>
                <a:cubicBezTo>
                  <a:pt x="20934" y="18873"/>
                  <a:pt x="20890" y="19221"/>
                  <a:pt x="20865" y="19272"/>
                </a:cubicBezTo>
                <a:cubicBezTo>
                  <a:pt x="20822" y="19360"/>
                  <a:pt x="20525" y="19514"/>
                  <a:pt x="20664" y="19733"/>
                </a:cubicBezTo>
                <a:cubicBezTo>
                  <a:pt x="20791" y="19933"/>
                  <a:pt x="20860" y="20000"/>
                  <a:pt x="20921" y="19581"/>
                </a:cubicBezTo>
                <a:cubicBezTo>
                  <a:pt x="20940" y="19449"/>
                  <a:pt x="21071" y="19339"/>
                  <a:pt x="21123" y="19278"/>
                </a:cubicBezTo>
                <a:cubicBezTo>
                  <a:pt x="21247" y="19134"/>
                  <a:pt x="21352" y="18841"/>
                  <a:pt x="21438" y="18609"/>
                </a:cubicBezTo>
                <a:cubicBezTo>
                  <a:pt x="21558" y="18285"/>
                  <a:pt x="21359" y="18470"/>
                  <a:pt x="21289" y="18324"/>
                </a:cubicBezTo>
                <a:cubicBezTo>
                  <a:pt x="21242" y="18226"/>
                  <a:pt x="21230" y="18093"/>
                  <a:pt x="21173" y="18007"/>
                </a:cubicBezTo>
                <a:cubicBezTo>
                  <a:pt x="21173" y="18007"/>
                  <a:pt x="21050" y="17863"/>
                  <a:pt x="21071" y="17955"/>
                </a:cubicBezTo>
                <a:cubicBezTo>
                  <a:pt x="21160" y="18336"/>
                  <a:pt x="21047" y="17853"/>
                  <a:pt x="21071" y="17955"/>
                </a:cubicBezTo>
                <a:close/>
                <a:moveTo>
                  <a:pt x="19391" y="21062"/>
                </a:moveTo>
                <a:cubicBezTo>
                  <a:pt x="19422" y="21156"/>
                  <a:pt x="19554" y="21556"/>
                  <a:pt x="19609" y="21452"/>
                </a:cubicBezTo>
                <a:cubicBezTo>
                  <a:pt x="19686" y="21310"/>
                  <a:pt x="19749" y="21140"/>
                  <a:pt x="19835" y="21018"/>
                </a:cubicBezTo>
                <a:cubicBezTo>
                  <a:pt x="19768" y="21022"/>
                  <a:pt x="19697" y="20982"/>
                  <a:pt x="19645" y="20887"/>
                </a:cubicBezTo>
                <a:cubicBezTo>
                  <a:pt x="19560" y="20732"/>
                  <a:pt x="19456" y="20959"/>
                  <a:pt x="19391" y="21062"/>
                </a:cubicBezTo>
                <a:cubicBezTo>
                  <a:pt x="19391" y="21062"/>
                  <a:pt x="19476" y="20928"/>
                  <a:pt x="19391" y="21062"/>
                </a:cubicBezTo>
                <a:close/>
                <a:moveTo>
                  <a:pt x="18354" y="14800"/>
                </a:moveTo>
                <a:cubicBezTo>
                  <a:pt x="18269" y="14701"/>
                  <a:pt x="18263" y="14458"/>
                  <a:pt x="18177" y="14671"/>
                </a:cubicBezTo>
                <a:cubicBezTo>
                  <a:pt x="18128" y="14792"/>
                  <a:pt x="18020" y="14971"/>
                  <a:pt x="18021" y="15152"/>
                </a:cubicBezTo>
                <a:cubicBezTo>
                  <a:pt x="18025" y="15678"/>
                  <a:pt x="17667" y="15590"/>
                  <a:pt x="17518" y="15825"/>
                </a:cubicBezTo>
                <a:cubicBezTo>
                  <a:pt x="17453" y="15927"/>
                  <a:pt x="17352" y="15998"/>
                  <a:pt x="17366" y="16206"/>
                </a:cubicBezTo>
                <a:cubicBezTo>
                  <a:pt x="17381" y="16432"/>
                  <a:pt x="17364" y="16742"/>
                  <a:pt x="17403" y="16951"/>
                </a:cubicBezTo>
                <a:cubicBezTo>
                  <a:pt x="17441" y="17152"/>
                  <a:pt x="17549" y="17261"/>
                  <a:pt x="17576" y="17468"/>
                </a:cubicBezTo>
                <a:cubicBezTo>
                  <a:pt x="17600" y="17646"/>
                  <a:pt x="17565" y="17823"/>
                  <a:pt x="17553" y="17999"/>
                </a:cubicBezTo>
                <a:cubicBezTo>
                  <a:pt x="17518" y="18495"/>
                  <a:pt x="17802" y="18091"/>
                  <a:pt x="17908" y="18026"/>
                </a:cubicBezTo>
                <a:cubicBezTo>
                  <a:pt x="17988" y="17978"/>
                  <a:pt x="18059" y="17915"/>
                  <a:pt x="18132" y="17827"/>
                </a:cubicBezTo>
                <a:cubicBezTo>
                  <a:pt x="18196" y="17750"/>
                  <a:pt x="18280" y="17501"/>
                  <a:pt x="18359" y="17518"/>
                </a:cubicBezTo>
                <a:cubicBezTo>
                  <a:pt x="18568" y="17562"/>
                  <a:pt x="18672" y="17673"/>
                  <a:pt x="18812" y="17980"/>
                </a:cubicBezTo>
                <a:cubicBezTo>
                  <a:pt x="18887" y="18142"/>
                  <a:pt x="18983" y="18243"/>
                  <a:pt x="19058" y="18404"/>
                </a:cubicBezTo>
                <a:cubicBezTo>
                  <a:pt x="19136" y="18571"/>
                  <a:pt x="19145" y="18765"/>
                  <a:pt x="19272" y="18708"/>
                </a:cubicBezTo>
                <a:cubicBezTo>
                  <a:pt x="19413" y="18645"/>
                  <a:pt x="19536" y="18614"/>
                  <a:pt x="19679" y="18638"/>
                </a:cubicBezTo>
                <a:cubicBezTo>
                  <a:pt x="19748" y="18650"/>
                  <a:pt x="19726" y="18460"/>
                  <a:pt x="19739" y="18356"/>
                </a:cubicBezTo>
                <a:cubicBezTo>
                  <a:pt x="19767" y="18122"/>
                  <a:pt x="19809" y="17912"/>
                  <a:pt x="19868" y="17708"/>
                </a:cubicBezTo>
                <a:cubicBezTo>
                  <a:pt x="19903" y="17587"/>
                  <a:pt x="20050" y="17330"/>
                  <a:pt x="20028" y="17175"/>
                </a:cubicBezTo>
                <a:cubicBezTo>
                  <a:pt x="20004" y="17009"/>
                  <a:pt x="19922" y="16849"/>
                  <a:pt x="19946" y="16661"/>
                </a:cubicBezTo>
                <a:cubicBezTo>
                  <a:pt x="19963" y="16530"/>
                  <a:pt x="19973" y="16460"/>
                  <a:pt x="19934" y="16334"/>
                </a:cubicBezTo>
                <a:cubicBezTo>
                  <a:pt x="19846" y="16042"/>
                  <a:pt x="19689" y="15592"/>
                  <a:pt x="19557" y="15371"/>
                </a:cubicBezTo>
                <a:cubicBezTo>
                  <a:pt x="19472" y="15230"/>
                  <a:pt x="19513" y="15054"/>
                  <a:pt x="19465" y="14864"/>
                </a:cubicBezTo>
                <a:cubicBezTo>
                  <a:pt x="19420" y="14687"/>
                  <a:pt x="19369" y="14669"/>
                  <a:pt x="19352" y="14455"/>
                </a:cubicBezTo>
                <a:cubicBezTo>
                  <a:pt x="19331" y="14200"/>
                  <a:pt x="19291" y="14151"/>
                  <a:pt x="19204" y="14371"/>
                </a:cubicBezTo>
                <a:cubicBezTo>
                  <a:pt x="19120" y="14582"/>
                  <a:pt x="19185" y="14849"/>
                  <a:pt x="19195" y="15090"/>
                </a:cubicBezTo>
                <a:cubicBezTo>
                  <a:pt x="19205" y="15322"/>
                  <a:pt x="19138" y="15360"/>
                  <a:pt x="19071" y="15182"/>
                </a:cubicBezTo>
                <a:cubicBezTo>
                  <a:pt x="19025" y="15061"/>
                  <a:pt x="18857" y="14941"/>
                  <a:pt x="18842" y="14841"/>
                </a:cubicBezTo>
                <a:cubicBezTo>
                  <a:pt x="18818" y="14673"/>
                  <a:pt x="18950" y="14589"/>
                  <a:pt x="18941" y="14435"/>
                </a:cubicBezTo>
                <a:cubicBezTo>
                  <a:pt x="18935" y="14334"/>
                  <a:pt x="18687" y="14231"/>
                  <a:pt x="18641" y="14191"/>
                </a:cubicBezTo>
                <a:cubicBezTo>
                  <a:pt x="18522" y="14088"/>
                  <a:pt x="18507" y="14085"/>
                  <a:pt x="18488" y="14341"/>
                </a:cubicBezTo>
                <a:cubicBezTo>
                  <a:pt x="18480" y="14438"/>
                  <a:pt x="18441" y="14900"/>
                  <a:pt x="18354" y="14800"/>
                </a:cubicBezTo>
                <a:cubicBezTo>
                  <a:pt x="18225" y="14650"/>
                  <a:pt x="18442" y="14900"/>
                  <a:pt x="18354" y="14800"/>
                </a:cubicBezTo>
                <a:close/>
                <a:moveTo>
                  <a:pt x="15245" y="10971"/>
                </a:moveTo>
                <a:cubicBezTo>
                  <a:pt x="15186" y="11175"/>
                  <a:pt x="15137" y="11494"/>
                  <a:pt x="15282" y="11543"/>
                </a:cubicBezTo>
                <a:cubicBezTo>
                  <a:pt x="15482" y="11610"/>
                  <a:pt x="15275" y="11058"/>
                  <a:pt x="15245" y="10971"/>
                </a:cubicBezTo>
                <a:cubicBezTo>
                  <a:pt x="15245" y="10971"/>
                  <a:pt x="15245" y="10971"/>
                  <a:pt x="15245" y="10971"/>
                </a:cubicBezTo>
                <a:close/>
                <a:moveTo>
                  <a:pt x="13202" y="14239"/>
                </a:moveTo>
                <a:cubicBezTo>
                  <a:pt x="13169" y="14491"/>
                  <a:pt x="13151" y="14754"/>
                  <a:pt x="13041" y="14908"/>
                </a:cubicBezTo>
                <a:cubicBezTo>
                  <a:pt x="12929" y="15066"/>
                  <a:pt x="12737" y="15008"/>
                  <a:pt x="12862" y="15440"/>
                </a:cubicBezTo>
                <a:cubicBezTo>
                  <a:pt x="12960" y="15781"/>
                  <a:pt x="12711" y="15812"/>
                  <a:pt x="12799" y="16115"/>
                </a:cubicBezTo>
                <a:cubicBezTo>
                  <a:pt x="12827" y="16211"/>
                  <a:pt x="12875" y="16741"/>
                  <a:pt x="12984" y="16523"/>
                </a:cubicBezTo>
                <a:cubicBezTo>
                  <a:pt x="13059" y="16371"/>
                  <a:pt x="13078" y="16001"/>
                  <a:pt x="13102" y="15792"/>
                </a:cubicBezTo>
                <a:cubicBezTo>
                  <a:pt x="13128" y="15566"/>
                  <a:pt x="13244" y="15380"/>
                  <a:pt x="13219" y="15135"/>
                </a:cubicBezTo>
                <a:cubicBezTo>
                  <a:pt x="13199" y="14951"/>
                  <a:pt x="13390" y="14866"/>
                  <a:pt x="13324" y="14714"/>
                </a:cubicBezTo>
                <a:cubicBezTo>
                  <a:pt x="13263" y="14572"/>
                  <a:pt x="13247" y="14399"/>
                  <a:pt x="13202" y="14239"/>
                </a:cubicBezTo>
                <a:cubicBezTo>
                  <a:pt x="13202" y="14239"/>
                  <a:pt x="13202" y="14239"/>
                  <a:pt x="13202" y="14239"/>
                </a:cubicBezTo>
                <a:close/>
                <a:moveTo>
                  <a:pt x="9301" y="2402"/>
                </a:moveTo>
                <a:cubicBezTo>
                  <a:pt x="9343" y="2599"/>
                  <a:pt x="9466" y="2740"/>
                  <a:pt x="9566" y="2660"/>
                </a:cubicBezTo>
                <a:cubicBezTo>
                  <a:pt x="9631" y="2608"/>
                  <a:pt x="9965" y="2338"/>
                  <a:pt x="9812" y="2147"/>
                </a:cubicBezTo>
                <a:cubicBezTo>
                  <a:pt x="9693" y="2000"/>
                  <a:pt x="9576" y="2175"/>
                  <a:pt x="9460" y="2231"/>
                </a:cubicBezTo>
                <a:cubicBezTo>
                  <a:pt x="9421" y="2249"/>
                  <a:pt x="9451" y="1985"/>
                  <a:pt x="9388" y="2020"/>
                </a:cubicBezTo>
                <a:cubicBezTo>
                  <a:pt x="9324" y="2056"/>
                  <a:pt x="9294" y="2280"/>
                  <a:pt x="9301" y="2402"/>
                </a:cubicBezTo>
                <a:cubicBezTo>
                  <a:pt x="9301" y="2402"/>
                  <a:pt x="9301" y="2402"/>
                  <a:pt x="9301" y="2402"/>
                </a:cubicBezTo>
                <a:close/>
                <a:moveTo>
                  <a:pt x="10678" y="6070"/>
                </a:moveTo>
                <a:cubicBezTo>
                  <a:pt x="10653" y="6097"/>
                  <a:pt x="10596" y="6236"/>
                  <a:pt x="10629" y="6297"/>
                </a:cubicBezTo>
                <a:cubicBezTo>
                  <a:pt x="10651" y="6336"/>
                  <a:pt x="10769" y="6161"/>
                  <a:pt x="10779" y="6120"/>
                </a:cubicBezTo>
                <a:cubicBezTo>
                  <a:pt x="10798" y="6048"/>
                  <a:pt x="10767" y="5919"/>
                  <a:pt x="10767" y="5846"/>
                </a:cubicBezTo>
                <a:cubicBezTo>
                  <a:pt x="10765" y="5483"/>
                  <a:pt x="10684" y="6043"/>
                  <a:pt x="10678" y="6070"/>
                </a:cubicBezTo>
                <a:cubicBezTo>
                  <a:pt x="10678" y="6070"/>
                  <a:pt x="10709" y="5941"/>
                  <a:pt x="10678" y="6070"/>
                </a:cubicBezTo>
                <a:close/>
                <a:moveTo>
                  <a:pt x="12210" y="7255"/>
                </a:moveTo>
                <a:cubicBezTo>
                  <a:pt x="12191" y="7316"/>
                  <a:pt x="12121" y="7528"/>
                  <a:pt x="12077" y="7463"/>
                </a:cubicBezTo>
                <a:cubicBezTo>
                  <a:pt x="11983" y="7324"/>
                  <a:pt x="11993" y="7391"/>
                  <a:pt x="11870" y="7403"/>
                </a:cubicBezTo>
                <a:cubicBezTo>
                  <a:pt x="11747" y="7415"/>
                  <a:pt x="11401" y="6871"/>
                  <a:pt x="11315" y="7255"/>
                </a:cubicBezTo>
                <a:cubicBezTo>
                  <a:pt x="11271" y="7448"/>
                  <a:pt x="11271" y="7681"/>
                  <a:pt x="11168" y="7433"/>
                </a:cubicBezTo>
                <a:cubicBezTo>
                  <a:pt x="11083" y="7228"/>
                  <a:pt x="11028" y="7165"/>
                  <a:pt x="10899" y="7156"/>
                </a:cubicBezTo>
                <a:cubicBezTo>
                  <a:pt x="10693" y="7141"/>
                  <a:pt x="11051" y="6441"/>
                  <a:pt x="10759" y="6454"/>
                </a:cubicBezTo>
                <a:cubicBezTo>
                  <a:pt x="10726" y="6456"/>
                  <a:pt x="10598" y="6375"/>
                  <a:pt x="10570" y="6429"/>
                </a:cubicBezTo>
                <a:cubicBezTo>
                  <a:pt x="10483" y="6598"/>
                  <a:pt x="10396" y="6541"/>
                  <a:pt x="10286" y="6534"/>
                </a:cubicBezTo>
                <a:cubicBezTo>
                  <a:pt x="10184" y="6529"/>
                  <a:pt x="10162" y="6609"/>
                  <a:pt x="10104" y="6744"/>
                </a:cubicBezTo>
                <a:cubicBezTo>
                  <a:pt x="10033" y="6909"/>
                  <a:pt x="9873" y="6797"/>
                  <a:pt x="9783" y="6814"/>
                </a:cubicBezTo>
                <a:cubicBezTo>
                  <a:pt x="9706" y="6828"/>
                  <a:pt x="9684" y="6995"/>
                  <a:pt x="9615" y="7059"/>
                </a:cubicBezTo>
                <a:cubicBezTo>
                  <a:pt x="9542" y="7127"/>
                  <a:pt x="9452" y="7195"/>
                  <a:pt x="9449" y="7399"/>
                </a:cubicBezTo>
                <a:cubicBezTo>
                  <a:pt x="9447" y="7522"/>
                  <a:pt x="9475" y="7831"/>
                  <a:pt x="9397" y="7880"/>
                </a:cubicBezTo>
                <a:cubicBezTo>
                  <a:pt x="9347" y="7911"/>
                  <a:pt x="9359" y="7680"/>
                  <a:pt x="9300" y="7785"/>
                </a:cubicBezTo>
                <a:cubicBezTo>
                  <a:pt x="9160" y="8035"/>
                  <a:pt x="8972" y="8553"/>
                  <a:pt x="8946" y="8950"/>
                </a:cubicBezTo>
                <a:cubicBezTo>
                  <a:pt x="8931" y="9173"/>
                  <a:pt x="9015" y="9319"/>
                  <a:pt x="9001" y="9534"/>
                </a:cubicBezTo>
                <a:cubicBezTo>
                  <a:pt x="8984" y="9779"/>
                  <a:pt x="8894" y="9990"/>
                  <a:pt x="8901" y="10247"/>
                </a:cubicBezTo>
                <a:cubicBezTo>
                  <a:pt x="8908" y="10511"/>
                  <a:pt x="9042" y="10620"/>
                  <a:pt x="9094" y="10831"/>
                </a:cubicBezTo>
                <a:cubicBezTo>
                  <a:pt x="9136" y="11005"/>
                  <a:pt x="9121" y="11215"/>
                  <a:pt x="9178" y="11383"/>
                </a:cubicBezTo>
                <a:cubicBezTo>
                  <a:pt x="9234" y="11549"/>
                  <a:pt x="9342" y="11549"/>
                  <a:pt x="9401" y="11724"/>
                </a:cubicBezTo>
                <a:cubicBezTo>
                  <a:pt x="9476" y="11945"/>
                  <a:pt x="9514" y="11937"/>
                  <a:pt x="9634" y="11836"/>
                </a:cubicBezTo>
                <a:cubicBezTo>
                  <a:pt x="9767" y="11725"/>
                  <a:pt x="9771" y="11802"/>
                  <a:pt x="9898" y="11802"/>
                </a:cubicBezTo>
                <a:cubicBezTo>
                  <a:pt x="9987" y="11802"/>
                  <a:pt x="10107" y="11497"/>
                  <a:pt x="10176" y="11527"/>
                </a:cubicBezTo>
                <a:cubicBezTo>
                  <a:pt x="10284" y="11575"/>
                  <a:pt x="10259" y="11803"/>
                  <a:pt x="10333" y="11905"/>
                </a:cubicBezTo>
                <a:cubicBezTo>
                  <a:pt x="10400" y="11999"/>
                  <a:pt x="10525" y="11815"/>
                  <a:pt x="10549" y="11858"/>
                </a:cubicBezTo>
                <a:cubicBezTo>
                  <a:pt x="10610" y="11966"/>
                  <a:pt x="10551" y="12269"/>
                  <a:pt x="10540" y="12399"/>
                </a:cubicBezTo>
                <a:cubicBezTo>
                  <a:pt x="10517" y="12648"/>
                  <a:pt x="10593" y="12862"/>
                  <a:pt x="10661" y="13041"/>
                </a:cubicBezTo>
                <a:cubicBezTo>
                  <a:pt x="10811" y="13432"/>
                  <a:pt x="10876" y="13985"/>
                  <a:pt x="10782" y="14467"/>
                </a:cubicBezTo>
                <a:cubicBezTo>
                  <a:pt x="10713" y="14821"/>
                  <a:pt x="10684" y="15193"/>
                  <a:pt x="10765" y="15554"/>
                </a:cubicBezTo>
                <a:cubicBezTo>
                  <a:pt x="10823" y="15816"/>
                  <a:pt x="10899" y="16049"/>
                  <a:pt x="10888" y="16347"/>
                </a:cubicBezTo>
                <a:cubicBezTo>
                  <a:pt x="10875" y="16705"/>
                  <a:pt x="11034" y="16793"/>
                  <a:pt x="11098" y="17034"/>
                </a:cubicBezTo>
                <a:cubicBezTo>
                  <a:pt x="11183" y="17356"/>
                  <a:pt x="11028" y="17668"/>
                  <a:pt x="11189" y="17907"/>
                </a:cubicBezTo>
                <a:cubicBezTo>
                  <a:pt x="11563" y="18464"/>
                  <a:pt x="11921" y="17674"/>
                  <a:pt x="12120" y="17067"/>
                </a:cubicBezTo>
                <a:cubicBezTo>
                  <a:pt x="12194" y="16839"/>
                  <a:pt x="12208" y="16601"/>
                  <a:pt x="12307" y="16410"/>
                </a:cubicBezTo>
                <a:cubicBezTo>
                  <a:pt x="12456" y="16125"/>
                  <a:pt x="12257" y="15929"/>
                  <a:pt x="12386" y="15641"/>
                </a:cubicBezTo>
                <a:cubicBezTo>
                  <a:pt x="12490" y="15409"/>
                  <a:pt x="12668" y="15182"/>
                  <a:pt x="12704" y="14847"/>
                </a:cubicBezTo>
                <a:cubicBezTo>
                  <a:pt x="12734" y="14574"/>
                  <a:pt x="12615" y="14244"/>
                  <a:pt x="12617" y="13951"/>
                </a:cubicBezTo>
                <a:cubicBezTo>
                  <a:pt x="12619" y="13756"/>
                  <a:pt x="12530" y="13430"/>
                  <a:pt x="12578" y="13256"/>
                </a:cubicBezTo>
                <a:cubicBezTo>
                  <a:pt x="12656" y="12967"/>
                  <a:pt x="12803" y="12778"/>
                  <a:pt x="12887" y="12478"/>
                </a:cubicBezTo>
                <a:cubicBezTo>
                  <a:pt x="12971" y="12176"/>
                  <a:pt x="13131" y="12030"/>
                  <a:pt x="13232" y="11760"/>
                </a:cubicBezTo>
                <a:cubicBezTo>
                  <a:pt x="13321" y="11521"/>
                  <a:pt x="13392" y="11074"/>
                  <a:pt x="13406" y="10774"/>
                </a:cubicBezTo>
                <a:cubicBezTo>
                  <a:pt x="13434" y="10182"/>
                  <a:pt x="12977" y="10859"/>
                  <a:pt x="12882" y="10719"/>
                </a:cubicBezTo>
                <a:cubicBezTo>
                  <a:pt x="12846" y="10666"/>
                  <a:pt x="13220" y="10311"/>
                  <a:pt x="13248" y="10272"/>
                </a:cubicBezTo>
                <a:cubicBezTo>
                  <a:pt x="13303" y="10195"/>
                  <a:pt x="13389" y="9882"/>
                  <a:pt x="13455" y="9878"/>
                </a:cubicBezTo>
                <a:cubicBezTo>
                  <a:pt x="13525" y="9872"/>
                  <a:pt x="13569" y="9836"/>
                  <a:pt x="13638" y="9763"/>
                </a:cubicBezTo>
                <a:cubicBezTo>
                  <a:pt x="13704" y="9693"/>
                  <a:pt x="13722" y="9643"/>
                  <a:pt x="13753" y="9500"/>
                </a:cubicBezTo>
                <a:cubicBezTo>
                  <a:pt x="13769" y="9430"/>
                  <a:pt x="13911" y="9101"/>
                  <a:pt x="13906" y="9055"/>
                </a:cubicBezTo>
                <a:cubicBezTo>
                  <a:pt x="13891" y="8909"/>
                  <a:pt x="13782" y="8743"/>
                  <a:pt x="13747" y="8589"/>
                </a:cubicBezTo>
                <a:cubicBezTo>
                  <a:pt x="13705" y="8407"/>
                  <a:pt x="13614" y="8285"/>
                  <a:pt x="13541" y="8460"/>
                </a:cubicBezTo>
                <a:cubicBezTo>
                  <a:pt x="13465" y="8643"/>
                  <a:pt x="13269" y="8203"/>
                  <a:pt x="13217" y="8056"/>
                </a:cubicBezTo>
                <a:cubicBezTo>
                  <a:pt x="13187" y="7971"/>
                  <a:pt x="13142" y="7722"/>
                  <a:pt x="13239" y="7847"/>
                </a:cubicBezTo>
                <a:cubicBezTo>
                  <a:pt x="13306" y="7933"/>
                  <a:pt x="13357" y="8216"/>
                  <a:pt x="13419" y="8263"/>
                </a:cubicBezTo>
                <a:cubicBezTo>
                  <a:pt x="13507" y="8331"/>
                  <a:pt x="13580" y="8189"/>
                  <a:pt x="13674" y="8318"/>
                </a:cubicBezTo>
                <a:cubicBezTo>
                  <a:pt x="13789" y="8475"/>
                  <a:pt x="13909" y="8562"/>
                  <a:pt x="14045" y="8594"/>
                </a:cubicBezTo>
                <a:cubicBezTo>
                  <a:pt x="14106" y="8609"/>
                  <a:pt x="14221" y="8568"/>
                  <a:pt x="14274" y="8655"/>
                </a:cubicBezTo>
                <a:cubicBezTo>
                  <a:pt x="14364" y="8803"/>
                  <a:pt x="14419" y="9041"/>
                  <a:pt x="14502" y="9206"/>
                </a:cubicBezTo>
                <a:cubicBezTo>
                  <a:pt x="14556" y="9315"/>
                  <a:pt x="14612" y="9218"/>
                  <a:pt x="14653" y="9283"/>
                </a:cubicBezTo>
                <a:cubicBezTo>
                  <a:pt x="14693" y="9347"/>
                  <a:pt x="14676" y="9762"/>
                  <a:pt x="14691" y="9875"/>
                </a:cubicBezTo>
                <a:cubicBezTo>
                  <a:pt x="14749" y="10341"/>
                  <a:pt x="14900" y="10791"/>
                  <a:pt x="14989" y="11239"/>
                </a:cubicBezTo>
                <a:cubicBezTo>
                  <a:pt x="15053" y="11562"/>
                  <a:pt x="15209" y="10820"/>
                  <a:pt x="15234" y="10663"/>
                </a:cubicBezTo>
                <a:cubicBezTo>
                  <a:pt x="15262" y="10481"/>
                  <a:pt x="15234" y="10276"/>
                  <a:pt x="15252" y="10089"/>
                </a:cubicBezTo>
                <a:cubicBezTo>
                  <a:pt x="15267" y="9933"/>
                  <a:pt x="15344" y="9869"/>
                  <a:pt x="15396" y="9780"/>
                </a:cubicBezTo>
                <a:cubicBezTo>
                  <a:pt x="15498" y="9607"/>
                  <a:pt x="15749" y="8741"/>
                  <a:pt x="15898" y="9080"/>
                </a:cubicBezTo>
                <a:cubicBezTo>
                  <a:pt x="15996" y="9303"/>
                  <a:pt x="16006" y="10158"/>
                  <a:pt x="16194" y="10126"/>
                </a:cubicBezTo>
                <a:cubicBezTo>
                  <a:pt x="16224" y="10121"/>
                  <a:pt x="16253" y="10010"/>
                  <a:pt x="16283" y="10066"/>
                </a:cubicBezTo>
                <a:cubicBezTo>
                  <a:pt x="16320" y="10132"/>
                  <a:pt x="16323" y="10307"/>
                  <a:pt x="16326" y="10395"/>
                </a:cubicBezTo>
                <a:cubicBezTo>
                  <a:pt x="16334" y="10613"/>
                  <a:pt x="16309" y="10854"/>
                  <a:pt x="16326" y="11067"/>
                </a:cubicBezTo>
                <a:cubicBezTo>
                  <a:pt x="16332" y="11144"/>
                  <a:pt x="16597" y="11765"/>
                  <a:pt x="16491" y="11885"/>
                </a:cubicBezTo>
                <a:cubicBezTo>
                  <a:pt x="16453" y="11929"/>
                  <a:pt x="16307" y="11494"/>
                  <a:pt x="16275" y="11438"/>
                </a:cubicBezTo>
                <a:cubicBezTo>
                  <a:pt x="16218" y="11335"/>
                  <a:pt x="16160" y="11518"/>
                  <a:pt x="16115" y="11589"/>
                </a:cubicBezTo>
                <a:cubicBezTo>
                  <a:pt x="16095" y="11620"/>
                  <a:pt x="16365" y="12211"/>
                  <a:pt x="16407" y="12365"/>
                </a:cubicBezTo>
                <a:cubicBezTo>
                  <a:pt x="16507" y="12741"/>
                  <a:pt x="16660" y="13165"/>
                  <a:pt x="16842" y="13375"/>
                </a:cubicBezTo>
                <a:cubicBezTo>
                  <a:pt x="16926" y="13472"/>
                  <a:pt x="16990" y="12745"/>
                  <a:pt x="16822" y="12645"/>
                </a:cubicBezTo>
                <a:cubicBezTo>
                  <a:pt x="16772" y="12615"/>
                  <a:pt x="16787" y="11899"/>
                  <a:pt x="16763" y="11724"/>
                </a:cubicBezTo>
                <a:cubicBezTo>
                  <a:pt x="16698" y="11263"/>
                  <a:pt x="16485" y="11207"/>
                  <a:pt x="16517" y="10653"/>
                </a:cubicBezTo>
                <a:cubicBezTo>
                  <a:pt x="16541" y="10245"/>
                  <a:pt x="16739" y="11112"/>
                  <a:pt x="16780" y="11186"/>
                </a:cubicBezTo>
                <a:cubicBezTo>
                  <a:pt x="16830" y="11275"/>
                  <a:pt x="16890" y="11382"/>
                  <a:pt x="16921" y="11232"/>
                </a:cubicBezTo>
                <a:cubicBezTo>
                  <a:pt x="16975" y="10965"/>
                  <a:pt x="17065" y="10773"/>
                  <a:pt x="17080" y="10471"/>
                </a:cubicBezTo>
                <a:cubicBezTo>
                  <a:pt x="17106" y="9982"/>
                  <a:pt x="16875" y="9807"/>
                  <a:pt x="16864" y="9369"/>
                </a:cubicBezTo>
                <a:cubicBezTo>
                  <a:pt x="16859" y="9148"/>
                  <a:pt x="17013" y="9130"/>
                  <a:pt x="17007" y="9190"/>
                </a:cubicBezTo>
                <a:cubicBezTo>
                  <a:pt x="16987" y="9377"/>
                  <a:pt x="16915" y="9492"/>
                  <a:pt x="17062" y="9553"/>
                </a:cubicBezTo>
                <a:cubicBezTo>
                  <a:pt x="17102" y="9570"/>
                  <a:pt x="17178" y="9443"/>
                  <a:pt x="17156" y="9340"/>
                </a:cubicBezTo>
                <a:cubicBezTo>
                  <a:pt x="17127" y="9202"/>
                  <a:pt x="17039" y="9154"/>
                  <a:pt x="17157" y="9090"/>
                </a:cubicBezTo>
                <a:cubicBezTo>
                  <a:pt x="17326" y="8999"/>
                  <a:pt x="17570" y="8918"/>
                  <a:pt x="17639" y="8523"/>
                </a:cubicBezTo>
                <a:cubicBezTo>
                  <a:pt x="17730" y="8005"/>
                  <a:pt x="17768" y="7480"/>
                  <a:pt x="17539" y="7100"/>
                </a:cubicBezTo>
                <a:cubicBezTo>
                  <a:pt x="17409" y="6887"/>
                  <a:pt x="17487" y="6843"/>
                  <a:pt x="17598" y="6681"/>
                </a:cubicBezTo>
                <a:cubicBezTo>
                  <a:pt x="17691" y="6545"/>
                  <a:pt x="17409" y="6435"/>
                  <a:pt x="17393" y="6363"/>
                </a:cubicBezTo>
                <a:cubicBezTo>
                  <a:pt x="17333" y="6096"/>
                  <a:pt x="17628" y="6295"/>
                  <a:pt x="17656" y="6335"/>
                </a:cubicBezTo>
                <a:cubicBezTo>
                  <a:pt x="17736" y="6449"/>
                  <a:pt x="17842" y="6550"/>
                  <a:pt x="17842" y="6792"/>
                </a:cubicBezTo>
                <a:cubicBezTo>
                  <a:pt x="17842" y="7015"/>
                  <a:pt x="17883" y="7119"/>
                  <a:pt x="17997" y="7052"/>
                </a:cubicBezTo>
                <a:cubicBezTo>
                  <a:pt x="18174" y="6949"/>
                  <a:pt x="17992" y="6532"/>
                  <a:pt x="17914" y="6436"/>
                </a:cubicBezTo>
                <a:cubicBezTo>
                  <a:pt x="17751" y="6234"/>
                  <a:pt x="18080" y="5790"/>
                  <a:pt x="18144" y="5590"/>
                </a:cubicBezTo>
                <a:cubicBezTo>
                  <a:pt x="18213" y="5373"/>
                  <a:pt x="18240" y="4460"/>
                  <a:pt x="18406" y="4901"/>
                </a:cubicBezTo>
                <a:cubicBezTo>
                  <a:pt x="18461" y="5046"/>
                  <a:pt x="18385" y="5123"/>
                  <a:pt x="18413" y="5255"/>
                </a:cubicBezTo>
                <a:cubicBezTo>
                  <a:pt x="18445" y="5405"/>
                  <a:pt x="18497" y="5368"/>
                  <a:pt x="18445" y="5509"/>
                </a:cubicBezTo>
                <a:cubicBezTo>
                  <a:pt x="18367" y="5716"/>
                  <a:pt x="18640" y="6166"/>
                  <a:pt x="18533" y="6459"/>
                </a:cubicBezTo>
                <a:cubicBezTo>
                  <a:pt x="18497" y="6557"/>
                  <a:pt x="18411" y="6486"/>
                  <a:pt x="18421" y="6679"/>
                </a:cubicBezTo>
                <a:cubicBezTo>
                  <a:pt x="18427" y="6795"/>
                  <a:pt x="18282" y="6792"/>
                  <a:pt x="18243" y="6855"/>
                </a:cubicBezTo>
                <a:cubicBezTo>
                  <a:pt x="18205" y="6917"/>
                  <a:pt x="18035" y="7007"/>
                  <a:pt x="18080" y="7159"/>
                </a:cubicBezTo>
                <a:cubicBezTo>
                  <a:pt x="18121" y="7294"/>
                  <a:pt x="18127" y="7545"/>
                  <a:pt x="18220" y="7418"/>
                </a:cubicBezTo>
                <a:cubicBezTo>
                  <a:pt x="18327" y="7269"/>
                  <a:pt x="18414" y="7137"/>
                  <a:pt x="18507" y="6943"/>
                </a:cubicBezTo>
                <a:cubicBezTo>
                  <a:pt x="18564" y="6823"/>
                  <a:pt x="18629" y="6943"/>
                  <a:pt x="18695" y="6936"/>
                </a:cubicBezTo>
                <a:cubicBezTo>
                  <a:pt x="18771" y="6927"/>
                  <a:pt x="18740" y="6576"/>
                  <a:pt x="18735" y="6487"/>
                </a:cubicBezTo>
                <a:cubicBezTo>
                  <a:pt x="18728" y="6356"/>
                  <a:pt x="18566" y="5774"/>
                  <a:pt x="18586" y="5705"/>
                </a:cubicBezTo>
                <a:cubicBezTo>
                  <a:pt x="18615" y="5603"/>
                  <a:pt x="18767" y="5685"/>
                  <a:pt x="18816" y="5655"/>
                </a:cubicBezTo>
                <a:cubicBezTo>
                  <a:pt x="18889" y="5610"/>
                  <a:pt x="18754" y="5381"/>
                  <a:pt x="18727" y="5356"/>
                </a:cubicBezTo>
                <a:cubicBezTo>
                  <a:pt x="18644" y="5284"/>
                  <a:pt x="18401" y="5428"/>
                  <a:pt x="18480" y="5125"/>
                </a:cubicBezTo>
                <a:cubicBezTo>
                  <a:pt x="18514" y="4995"/>
                  <a:pt x="18478" y="4898"/>
                  <a:pt x="18434" y="4813"/>
                </a:cubicBezTo>
                <a:cubicBezTo>
                  <a:pt x="18359" y="4666"/>
                  <a:pt x="18422" y="4653"/>
                  <a:pt x="18474" y="4539"/>
                </a:cubicBezTo>
                <a:cubicBezTo>
                  <a:pt x="18521" y="4436"/>
                  <a:pt x="18404" y="4344"/>
                  <a:pt x="18378" y="4312"/>
                </a:cubicBezTo>
                <a:cubicBezTo>
                  <a:pt x="18302" y="4220"/>
                  <a:pt x="18268" y="4101"/>
                  <a:pt x="18233" y="3935"/>
                </a:cubicBezTo>
                <a:cubicBezTo>
                  <a:pt x="18163" y="3602"/>
                  <a:pt x="17924" y="3894"/>
                  <a:pt x="17782" y="3731"/>
                </a:cubicBezTo>
                <a:cubicBezTo>
                  <a:pt x="17705" y="3641"/>
                  <a:pt x="17809" y="3377"/>
                  <a:pt x="17840" y="3285"/>
                </a:cubicBezTo>
                <a:cubicBezTo>
                  <a:pt x="17888" y="3144"/>
                  <a:pt x="17967" y="3229"/>
                  <a:pt x="18034" y="3235"/>
                </a:cubicBezTo>
                <a:cubicBezTo>
                  <a:pt x="18119" y="3242"/>
                  <a:pt x="18197" y="3156"/>
                  <a:pt x="18280" y="3159"/>
                </a:cubicBezTo>
                <a:cubicBezTo>
                  <a:pt x="18303" y="3160"/>
                  <a:pt x="18420" y="3335"/>
                  <a:pt x="18414" y="3352"/>
                </a:cubicBezTo>
                <a:cubicBezTo>
                  <a:pt x="18454" y="3248"/>
                  <a:pt x="18507" y="3181"/>
                  <a:pt x="18488" y="3029"/>
                </a:cubicBezTo>
                <a:cubicBezTo>
                  <a:pt x="18482" y="2979"/>
                  <a:pt x="18437" y="2827"/>
                  <a:pt x="18494" y="2872"/>
                </a:cubicBezTo>
                <a:cubicBezTo>
                  <a:pt x="18535" y="2903"/>
                  <a:pt x="18631" y="3061"/>
                  <a:pt x="18676" y="2996"/>
                </a:cubicBezTo>
                <a:cubicBezTo>
                  <a:pt x="18696" y="2967"/>
                  <a:pt x="18756" y="2893"/>
                  <a:pt x="18775" y="2963"/>
                </a:cubicBezTo>
                <a:cubicBezTo>
                  <a:pt x="18840" y="3209"/>
                  <a:pt x="18570" y="3418"/>
                  <a:pt x="18691" y="3723"/>
                </a:cubicBezTo>
                <a:cubicBezTo>
                  <a:pt x="18809" y="4018"/>
                  <a:pt x="18962" y="4090"/>
                  <a:pt x="19070" y="4405"/>
                </a:cubicBezTo>
                <a:cubicBezTo>
                  <a:pt x="19122" y="4557"/>
                  <a:pt x="19127" y="4240"/>
                  <a:pt x="19128" y="4192"/>
                </a:cubicBezTo>
                <a:cubicBezTo>
                  <a:pt x="19134" y="4003"/>
                  <a:pt x="19156" y="3842"/>
                  <a:pt x="19172" y="3659"/>
                </a:cubicBezTo>
                <a:cubicBezTo>
                  <a:pt x="19189" y="3461"/>
                  <a:pt x="18873" y="3158"/>
                  <a:pt x="18932" y="3107"/>
                </a:cubicBezTo>
                <a:cubicBezTo>
                  <a:pt x="18978" y="3067"/>
                  <a:pt x="18991" y="3017"/>
                  <a:pt x="19046" y="3018"/>
                </a:cubicBezTo>
                <a:cubicBezTo>
                  <a:pt x="19105" y="3020"/>
                  <a:pt x="19223" y="3111"/>
                  <a:pt x="19277" y="3039"/>
                </a:cubicBezTo>
                <a:cubicBezTo>
                  <a:pt x="19337" y="2959"/>
                  <a:pt x="19340" y="2761"/>
                  <a:pt x="19406" y="2683"/>
                </a:cubicBezTo>
                <a:cubicBezTo>
                  <a:pt x="19426" y="2659"/>
                  <a:pt x="19573" y="2691"/>
                  <a:pt x="19573" y="2689"/>
                </a:cubicBezTo>
                <a:cubicBezTo>
                  <a:pt x="19579" y="2534"/>
                  <a:pt x="19242" y="1998"/>
                  <a:pt x="19172" y="1897"/>
                </a:cubicBezTo>
                <a:cubicBezTo>
                  <a:pt x="18938" y="1558"/>
                  <a:pt x="18689" y="1508"/>
                  <a:pt x="18420" y="1601"/>
                </a:cubicBezTo>
                <a:cubicBezTo>
                  <a:pt x="18338" y="1629"/>
                  <a:pt x="18268" y="1713"/>
                  <a:pt x="18189" y="1746"/>
                </a:cubicBezTo>
                <a:cubicBezTo>
                  <a:pt x="18083" y="1789"/>
                  <a:pt x="17970" y="1573"/>
                  <a:pt x="17882" y="1479"/>
                </a:cubicBezTo>
                <a:cubicBezTo>
                  <a:pt x="17771" y="1361"/>
                  <a:pt x="17651" y="1415"/>
                  <a:pt x="17539" y="1322"/>
                </a:cubicBezTo>
                <a:cubicBezTo>
                  <a:pt x="17415" y="1218"/>
                  <a:pt x="17181" y="1084"/>
                  <a:pt x="17050" y="1210"/>
                </a:cubicBezTo>
                <a:cubicBezTo>
                  <a:pt x="16874" y="1380"/>
                  <a:pt x="16650" y="1470"/>
                  <a:pt x="16458" y="1362"/>
                </a:cubicBezTo>
                <a:cubicBezTo>
                  <a:pt x="16303" y="1276"/>
                  <a:pt x="16341" y="1026"/>
                  <a:pt x="16166" y="1098"/>
                </a:cubicBezTo>
                <a:cubicBezTo>
                  <a:pt x="15943" y="1188"/>
                  <a:pt x="15882" y="1204"/>
                  <a:pt x="15706" y="977"/>
                </a:cubicBezTo>
                <a:cubicBezTo>
                  <a:pt x="15594" y="832"/>
                  <a:pt x="15468" y="823"/>
                  <a:pt x="15357" y="659"/>
                </a:cubicBezTo>
                <a:cubicBezTo>
                  <a:pt x="15185" y="402"/>
                  <a:pt x="14925" y="714"/>
                  <a:pt x="14745" y="781"/>
                </a:cubicBezTo>
                <a:cubicBezTo>
                  <a:pt x="14575" y="845"/>
                  <a:pt x="14484" y="990"/>
                  <a:pt x="14329" y="1162"/>
                </a:cubicBezTo>
                <a:cubicBezTo>
                  <a:pt x="14252" y="1246"/>
                  <a:pt x="14153" y="1336"/>
                  <a:pt x="14068" y="1249"/>
                </a:cubicBezTo>
                <a:cubicBezTo>
                  <a:pt x="14010" y="1188"/>
                  <a:pt x="13993" y="975"/>
                  <a:pt x="13918" y="980"/>
                </a:cubicBezTo>
                <a:cubicBezTo>
                  <a:pt x="13716" y="994"/>
                  <a:pt x="13652" y="1813"/>
                  <a:pt x="13439" y="1665"/>
                </a:cubicBezTo>
                <a:cubicBezTo>
                  <a:pt x="13408" y="1643"/>
                  <a:pt x="13201" y="1438"/>
                  <a:pt x="13217" y="1649"/>
                </a:cubicBezTo>
                <a:cubicBezTo>
                  <a:pt x="13232" y="1853"/>
                  <a:pt x="13061" y="1734"/>
                  <a:pt x="13010" y="1729"/>
                </a:cubicBezTo>
                <a:cubicBezTo>
                  <a:pt x="12952" y="1723"/>
                  <a:pt x="12836" y="1597"/>
                  <a:pt x="12782" y="1637"/>
                </a:cubicBezTo>
                <a:cubicBezTo>
                  <a:pt x="12712" y="1689"/>
                  <a:pt x="12739" y="1768"/>
                  <a:pt x="12647" y="1744"/>
                </a:cubicBezTo>
                <a:cubicBezTo>
                  <a:pt x="12565" y="1722"/>
                  <a:pt x="12640" y="2073"/>
                  <a:pt x="12561" y="2040"/>
                </a:cubicBezTo>
                <a:cubicBezTo>
                  <a:pt x="12446" y="1992"/>
                  <a:pt x="12314" y="1759"/>
                  <a:pt x="12205" y="1658"/>
                </a:cubicBezTo>
                <a:cubicBezTo>
                  <a:pt x="11991" y="1461"/>
                  <a:pt x="11855" y="1352"/>
                  <a:pt x="11621" y="1438"/>
                </a:cubicBezTo>
                <a:cubicBezTo>
                  <a:pt x="11473" y="1493"/>
                  <a:pt x="11377" y="1446"/>
                  <a:pt x="11263" y="1697"/>
                </a:cubicBezTo>
                <a:cubicBezTo>
                  <a:pt x="11167" y="1907"/>
                  <a:pt x="11101" y="2161"/>
                  <a:pt x="10982" y="2320"/>
                </a:cubicBezTo>
                <a:cubicBezTo>
                  <a:pt x="10818" y="2540"/>
                  <a:pt x="10697" y="2435"/>
                  <a:pt x="10627" y="2884"/>
                </a:cubicBezTo>
                <a:cubicBezTo>
                  <a:pt x="10589" y="3123"/>
                  <a:pt x="10630" y="3566"/>
                  <a:pt x="10782" y="3459"/>
                </a:cubicBezTo>
                <a:cubicBezTo>
                  <a:pt x="10837" y="3420"/>
                  <a:pt x="10887" y="3277"/>
                  <a:pt x="10943" y="3259"/>
                </a:cubicBezTo>
                <a:cubicBezTo>
                  <a:pt x="11017" y="3236"/>
                  <a:pt x="11064" y="3540"/>
                  <a:pt x="11098" y="3637"/>
                </a:cubicBezTo>
                <a:cubicBezTo>
                  <a:pt x="11182" y="3876"/>
                  <a:pt x="11352" y="3292"/>
                  <a:pt x="11375" y="3148"/>
                </a:cubicBezTo>
                <a:cubicBezTo>
                  <a:pt x="11419" y="2880"/>
                  <a:pt x="11399" y="2561"/>
                  <a:pt x="11574" y="2512"/>
                </a:cubicBezTo>
                <a:cubicBezTo>
                  <a:pt x="11570" y="2513"/>
                  <a:pt x="11514" y="2790"/>
                  <a:pt x="11509" y="2819"/>
                </a:cubicBezTo>
                <a:cubicBezTo>
                  <a:pt x="11484" y="2959"/>
                  <a:pt x="11558" y="3043"/>
                  <a:pt x="11538" y="3134"/>
                </a:cubicBezTo>
                <a:cubicBezTo>
                  <a:pt x="11500" y="3306"/>
                  <a:pt x="11481" y="3471"/>
                  <a:pt x="11450" y="3637"/>
                </a:cubicBezTo>
                <a:cubicBezTo>
                  <a:pt x="11435" y="3717"/>
                  <a:pt x="11217" y="3760"/>
                  <a:pt x="11174" y="3763"/>
                </a:cubicBezTo>
                <a:cubicBezTo>
                  <a:pt x="11138" y="3766"/>
                  <a:pt x="10757" y="3078"/>
                  <a:pt x="10767" y="3587"/>
                </a:cubicBezTo>
                <a:cubicBezTo>
                  <a:pt x="10774" y="3967"/>
                  <a:pt x="10735" y="3823"/>
                  <a:pt x="10597" y="3999"/>
                </a:cubicBezTo>
                <a:cubicBezTo>
                  <a:pt x="10548" y="4062"/>
                  <a:pt x="10459" y="4380"/>
                  <a:pt x="10408" y="4257"/>
                </a:cubicBezTo>
                <a:cubicBezTo>
                  <a:pt x="10383" y="4198"/>
                  <a:pt x="10281" y="3878"/>
                  <a:pt x="10282" y="3791"/>
                </a:cubicBezTo>
                <a:cubicBezTo>
                  <a:pt x="10285" y="3681"/>
                  <a:pt x="10378" y="3419"/>
                  <a:pt x="10312" y="3350"/>
                </a:cubicBezTo>
                <a:cubicBezTo>
                  <a:pt x="10285" y="3323"/>
                  <a:pt x="10134" y="3142"/>
                  <a:pt x="10110" y="3186"/>
                </a:cubicBezTo>
                <a:cubicBezTo>
                  <a:pt x="10068" y="3264"/>
                  <a:pt x="9927" y="3475"/>
                  <a:pt x="9975" y="3603"/>
                </a:cubicBezTo>
                <a:cubicBezTo>
                  <a:pt x="10030" y="3754"/>
                  <a:pt x="9878" y="3837"/>
                  <a:pt x="9829" y="3850"/>
                </a:cubicBezTo>
                <a:cubicBezTo>
                  <a:pt x="9720" y="3878"/>
                  <a:pt x="9737" y="4089"/>
                  <a:pt x="9753" y="4293"/>
                </a:cubicBezTo>
                <a:cubicBezTo>
                  <a:pt x="9796" y="4823"/>
                  <a:pt x="10106" y="3817"/>
                  <a:pt x="10070" y="3810"/>
                </a:cubicBezTo>
                <a:cubicBezTo>
                  <a:pt x="10226" y="3841"/>
                  <a:pt x="9987" y="4381"/>
                  <a:pt x="9983" y="4466"/>
                </a:cubicBezTo>
                <a:cubicBezTo>
                  <a:pt x="9973" y="4684"/>
                  <a:pt x="10123" y="4643"/>
                  <a:pt x="10174" y="4644"/>
                </a:cubicBezTo>
                <a:cubicBezTo>
                  <a:pt x="10062" y="4643"/>
                  <a:pt x="9987" y="4679"/>
                  <a:pt x="10003" y="4920"/>
                </a:cubicBezTo>
                <a:cubicBezTo>
                  <a:pt x="10021" y="5190"/>
                  <a:pt x="10093" y="4989"/>
                  <a:pt x="10128" y="5157"/>
                </a:cubicBezTo>
                <a:cubicBezTo>
                  <a:pt x="10156" y="5285"/>
                  <a:pt x="10102" y="5445"/>
                  <a:pt x="10045" y="5467"/>
                </a:cubicBezTo>
                <a:cubicBezTo>
                  <a:pt x="9971" y="5496"/>
                  <a:pt x="9884" y="5489"/>
                  <a:pt x="9812" y="5445"/>
                </a:cubicBezTo>
                <a:cubicBezTo>
                  <a:pt x="9675" y="5364"/>
                  <a:pt x="9656" y="5610"/>
                  <a:pt x="9612" y="5806"/>
                </a:cubicBezTo>
                <a:cubicBezTo>
                  <a:pt x="9598" y="5870"/>
                  <a:pt x="9567" y="5922"/>
                  <a:pt x="9569" y="6001"/>
                </a:cubicBezTo>
                <a:cubicBezTo>
                  <a:pt x="9572" y="6091"/>
                  <a:pt x="9605" y="6165"/>
                  <a:pt x="9582" y="6256"/>
                </a:cubicBezTo>
                <a:cubicBezTo>
                  <a:pt x="9536" y="6444"/>
                  <a:pt x="9602" y="6486"/>
                  <a:pt x="9668" y="6621"/>
                </a:cubicBezTo>
                <a:cubicBezTo>
                  <a:pt x="9740" y="6769"/>
                  <a:pt x="9970" y="6804"/>
                  <a:pt x="10059" y="6721"/>
                </a:cubicBezTo>
                <a:cubicBezTo>
                  <a:pt x="10219" y="6571"/>
                  <a:pt x="10215" y="5818"/>
                  <a:pt x="10422" y="5852"/>
                </a:cubicBezTo>
                <a:cubicBezTo>
                  <a:pt x="10485" y="5862"/>
                  <a:pt x="10488" y="5955"/>
                  <a:pt x="10546" y="5859"/>
                </a:cubicBezTo>
                <a:cubicBezTo>
                  <a:pt x="10587" y="5793"/>
                  <a:pt x="10691" y="5500"/>
                  <a:pt x="10744" y="5581"/>
                </a:cubicBezTo>
                <a:cubicBezTo>
                  <a:pt x="10840" y="5729"/>
                  <a:pt x="11000" y="6223"/>
                  <a:pt x="11120" y="6195"/>
                </a:cubicBezTo>
                <a:cubicBezTo>
                  <a:pt x="10837" y="6262"/>
                  <a:pt x="11041" y="6935"/>
                  <a:pt x="11172" y="6563"/>
                </a:cubicBezTo>
                <a:cubicBezTo>
                  <a:pt x="11232" y="6395"/>
                  <a:pt x="11337" y="6128"/>
                  <a:pt x="11274" y="5982"/>
                </a:cubicBezTo>
                <a:cubicBezTo>
                  <a:pt x="11234" y="5890"/>
                  <a:pt x="11047" y="5620"/>
                  <a:pt x="11049" y="5488"/>
                </a:cubicBezTo>
                <a:cubicBezTo>
                  <a:pt x="11050" y="5449"/>
                  <a:pt x="11229" y="5620"/>
                  <a:pt x="11250" y="5664"/>
                </a:cubicBezTo>
                <a:cubicBezTo>
                  <a:pt x="11348" y="5871"/>
                  <a:pt x="11357" y="6098"/>
                  <a:pt x="11371" y="6376"/>
                </a:cubicBezTo>
                <a:cubicBezTo>
                  <a:pt x="11377" y="6493"/>
                  <a:pt x="11462" y="6992"/>
                  <a:pt x="11551" y="6906"/>
                </a:cubicBezTo>
                <a:cubicBezTo>
                  <a:pt x="11640" y="6821"/>
                  <a:pt x="11681" y="6554"/>
                  <a:pt x="11655" y="6374"/>
                </a:cubicBezTo>
                <a:cubicBezTo>
                  <a:pt x="11648" y="6325"/>
                  <a:pt x="11595" y="6240"/>
                  <a:pt x="11600" y="6187"/>
                </a:cubicBezTo>
                <a:cubicBezTo>
                  <a:pt x="11610" y="6094"/>
                  <a:pt x="11686" y="6075"/>
                  <a:pt x="11709" y="6149"/>
                </a:cubicBezTo>
                <a:cubicBezTo>
                  <a:pt x="11752" y="6293"/>
                  <a:pt x="11714" y="6651"/>
                  <a:pt x="11768" y="6744"/>
                </a:cubicBezTo>
                <a:cubicBezTo>
                  <a:pt x="11860" y="6905"/>
                  <a:pt x="11961" y="6682"/>
                  <a:pt x="12051" y="6707"/>
                </a:cubicBezTo>
                <a:cubicBezTo>
                  <a:pt x="12120" y="6726"/>
                  <a:pt x="12018" y="7006"/>
                  <a:pt x="12025" y="7014"/>
                </a:cubicBezTo>
                <a:cubicBezTo>
                  <a:pt x="12075" y="7074"/>
                  <a:pt x="12194" y="7057"/>
                  <a:pt x="12252" y="7052"/>
                </a:cubicBezTo>
                <a:cubicBezTo>
                  <a:pt x="12314" y="7047"/>
                  <a:pt x="12251" y="6785"/>
                  <a:pt x="12294" y="6707"/>
                </a:cubicBezTo>
                <a:cubicBezTo>
                  <a:pt x="12358" y="6594"/>
                  <a:pt x="12299" y="6977"/>
                  <a:pt x="12296" y="6988"/>
                </a:cubicBezTo>
                <a:cubicBezTo>
                  <a:pt x="12270" y="7081"/>
                  <a:pt x="12241" y="7170"/>
                  <a:pt x="12210" y="7255"/>
                </a:cubicBezTo>
                <a:cubicBezTo>
                  <a:pt x="12210" y="7255"/>
                  <a:pt x="12210" y="7255"/>
                  <a:pt x="12210" y="7255"/>
                </a:cubicBezTo>
                <a:close/>
                <a:moveTo>
                  <a:pt x="5118" y="9530"/>
                </a:moveTo>
                <a:cubicBezTo>
                  <a:pt x="5087" y="9609"/>
                  <a:pt x="5009" y="9413"/>
                  <a:pt x="4957" y="9578"/>
                </a:cubicBezTo>
                <a:cubicBezTo>
                  <a:pt x="4908" y="9732"/>
                  <a:pt x="5006" y="9764"/>
                  <a:pt x="5044" y="9658"/>
                </a:cubicBezTo>
                <a:cubicBezTo>
                  <a:pt x="5090" y="9533"/>
                  <a:pt x="5216" y="9690"/>
                  <a:pt x="5267" y="9722"/>
                </a:cubicBezTo>
                <a:cubicBezTo>
                  <a:pt x="5347" y="9773"/>
                  <a:pt x="5386" y="9515"/>
                  <a:pt x="5418" y="9556"/>
                </a:cubicBezTo>
                <a:cubicBezTo>
                  <a:pt x="5453" y="9601"/>
                  <a:pt x="5573" y="9724"/>
                  <a:pt x="5585" y="9546"/>
                </a:cubicBezTo>
                <a:cubicBezTo>
                  <a:pt x="5593" y="9418"/>
                  <a:pt x="5412" y="9280"/>
                  <a:pt x="5374" y="9257"/>
                </a:cubicBezTo>
                <a:cubicBezTo>
                  <a:pt x="5186" y="9145"/>
                  <a:pt x="5323" y="9747"/>
                  <a:pt x="5118" y="9530"/>
                </a:cubicBezTo>
                <a:cubicBezTo>
                  <a:pt x="5118" y="9530"/>
                  <a:pt x="5118" y="9530"/>
                  <a:pt x="5118" y="9530"/>
                </a:cubicBezTo>
                <a:close/>
                <a:moveTo>
                  <a:pt x="4497" y="9049"/>
                </a:moveTo>
                <a:cubicBezTo>
                  <a:pt x="4457" y="9187"/>
                  <a:pt x="4790" y="9031"/>
                  <a:pt x="4848" y="9069"/>
                </a:cubicBezTo>
                <a:cubicBezTo>
                  <a:pt x="4958" y="9143"/>
                  <a:pt x="4987" y="9428"/>
                  <a:pt x="5133" y="9320"/>
                </a:cubicBezTo>
                <a:cubicBezTo>
                  <a:pt x="5252" y="9232"/>
                  <a:pt x="4948" y="9058"/>
                  <a:pt x="4896" y="8969"/>
                </a:cubicBezTo>
                <a:cubicBezTo>
                  <a:pt x="4787" y="8782"/>
                  <a:pt x="4578" y="8768"/>
                  <a:pt x="4497" y="9049"/>
                </a:cubicBezTo>
                <a:cubicBezTo>
                  <a:pt x="4445" y="9228"/>
                  <a:pt x="4522" y="8960"/>
                  <a:pt x="4497" y="9049"/>
                </a:cubicBezTo>
                <a:close/>
                <a:moveTo>
                  <a:pt x="2424" y="1072"/>
                </a:moveTo>
                <a:cubicBezTo>
                  <a:pt x="2467" y="1045"/>
                  <a:pt x="2731" y="1227"/>
                  <a:pt x="2707" y="998"/>
                </a:cubicBezTo>
                <a:cubicBezTo>
                  <a:pt x="2695" y="874"/>
                  <a:pt x="2430" y="941"/>
                  <a:pt x="2436" y="799"/>
                </a:cubicBezTo>
                <a:cubicBezTo>
                  <a:pt x="2436" y="785"/>
                  <a:pt x="2629" y="807"/>
                  <a:pt x="2646" y="804"/>
                </a:cubicBezTo>
                <a:cubicBezTo>
                  <a:pt x="2737" y="787"/>
                  <a:pt x="2710" y="612"/>
                  <a:pt x="2796" y="576"/>
                </a:cubicBezTo>
                <a:cubicBezTo>
                  <a:pt x="2840" y="558"/>
                  <a:pt x="3139" y="364"/>
                  <a:pt x="3131" y="512"/>
                </a:cubicBezTo>
                <a:cubicBezTo>
                  <a:pt x="3124" y="667"/>
                  <a:pt x="2927" y="786"/>
                  <a:pt x="2906" y="747"/>
                </a:cubicBezTo>
                <a:cubicBezTo>
                  <a:pt x="2961" y="850"/>
                  <a:pt x="3244" y="690"/>
                  <a:pt x="3156" y="947"/>
                </a:cubicBezTo>
                <a:cubicBezTo>
                  <a:pt x="3108" y="1088"/>
                  <a:pt x="2858" y="975"/>
                  <a:pt x="2849" y="1071"/>
                </a:cubicBezTo>
                <a:cubicBezTo>
                  <a:pt x="2840" y="1168"/>
                  <a:pt x="3122" y="1412"/>
                  <a:pt x="3167" y="1267"/>
                </a:cubicBezTo>
                <a:cubicBezTo>
                  <a:pt x="3212" y="1124"/>
                  <a:pt x="3191" y="1017"/>
                  <a:pt x="3322" y="1075"/>
                </a:cubicBezTo>
                <a:cubicBezTo>
                  <a:pt x="3388" y="1105"/>
                  <a:pt x="3289" y="1496"/>
                  <a:pt x="3333" y="1580"/>
                </a:cubicBezTo>
                <a:cubicBezTo>
                  <a:pt x="3358" y="1628"/>
                  <a:pt x="3530" y="1545"/>
                  <a:pt x="3523" y="1766"/>
                </a:cubicBezTo>
                <a:cubicBezTo>
                  <a:pt x="3522" y="1793"/>
                  <a:pt x="3446" y="1853"/>
                  <a:pt x="3473" y="1951"/>
                </a:cubicBezTo>
                <a:cubicBezTo>
                  <a:pt x="3511" y="2094"/>
                  <a:pt x="3734" y="1283"/>
                  <a:pt x="3738" y="1171"/>
                </a:cubicBezTo>
                <a:cubicBezTo>
                  <a:pt x="3741" y="1060"/>
                  <a:pt x="3479" y="960"/>
                  <a:pt x="3427" y="954"/>
                </a:cubicBezTo>
                <a:cubicBezTo>
                  <a:pt x="3359" y="946"/>
                  <a:pt x="3268" y="944"/>
                  <a:pt x="3275" y="748"/>
                </a:cubicBezTo>
                <a:cubicBezTo>
                  <a:pt x="3280" y="638"/>
                  <a:pt x="3270" y="473"/>
                  <a:pt x="3330" y="435"/>
                </a:cubicBezTo>
                <a:cubicBezTo>
                  <a:pt x="3420" y="377"/>
                  <a:pt x="3459" y="589"/>
                  <a:pt x="3537" y="467"/>
                </a:cubicBezTo>
                <a:cubicBezTo>
                  <a:pt x="3643" y="299"/>
                  <a:pt x="3653" y="486"/>
                  <a:pt x="3697" y="640"/>
                </a:cubicBezTo>
                <a:cubicBezTo>
                  <a:pt x="3748" y="815"/>
                  <a:pt x="3803" y="664"/>
                  <a:pt x="3757" y="513"/>
                </a:cubicBezTo>
                <a:cubicBezTo>
                  <a:pt x="3732" y="435"/>
                  <a:pt x="3748" y="180"/>
                  <a:pt x="3798" y="161"/>
                </a:cubicBezTo>
                <a:cubicBezTo>
                  <a:pt x="3844" y="143"/>
                  <a:pt x="3887" y="217"/>
                  <a:pt x="3933" y="215"/>
                </a:cubicBezTo>
                <a:cubicBezTo>
                  <a:pt x="3997" y="212"/>
                  <a:pt x="4063" y="156"/>
                  <a:pt x="4123" y="114"/>
                </a:cubicBezTo>
                <a:cubicBezTo>
                  <a:pt x="4348" y="-44"/>
                  <a:pt x="4562" y="-14"/>
                  <a:pt x="4794" y="66"/>
                </a:cubicBezTo>
                <a:cubicBezTo>
                  <a:pt x="4828" y="78"/>
                  <a:pt x="5029" y="102"/>
                  <a:pt x="5034" y="204"/>
                </a:cubicBezTo>
                <a:cubicBezTo>
                  <a:pt x="5038" y="292"/>
                  <a:pt x="4876" y="367"/>
                  <a:pt x="4852" y="384"/>
                </a:cubicBezTo>
                <a:cubicBezTo>
                  <a:pt x="4783" y="430"/>
                  <a:pt x="4360" y="797"/>
                  <a:pt x="4428" y="1002"/>
                </a:cubicBezTo>
                <a:cubicBezTo>
                  <a:pt x="4496" y="1209"/>
                  <a:pt x="4689" y="1348"/>
                  <a:pt x="4793" y="1409"/>
                </a:cubicBezTo>
                <a:cubicBezTo>
                  <a:pt x="4811" y="1419"/>
                  <a:pt x="4917" y="1419"/>
                  <a:pt x="4932" y="1444"/>
                </a:cubicBezTo>
                <a:cubicBezTo>
                  <a:pt x="4968" y="1505"/>
                  <a:pt x="4984" y="1612"/>
                  <a:pt x="5026" y="1675"/>
                </a:cubicBezTo>
                <a:cubicBezTo>
                  <a:pt x="5106" y="1797"/>
                  <a:pt x="5384" y="1923"/>
                  <a:pt x="5403" y="2140"/>
                </a:cubicBezTo>
                <a:cubicBezTo>
                  <a:pt x="5421" y="2349"/>
                  <a:pt x="5346" y="2276"/>
                  <a:pt x="5304" y="2402"/>
                </a:cubicBezTo>
                <a:cubicBezTo>
                  <a:pt x="5280" y="2471"/>
                  <a:pt x="5340" y="2650"/>
                  <a:pt x="5323" y="2754"/>
                </a:cubicBezTo>
                <a:cubicBezTo>
                  <a:pt x="5235" y="3275"/>
                  <a:pt x="5073" y="2705"/>
                  <a:pt x="4930" y="2637"/>
                </a:cubicBezTo>
                <a:cubicBezTo>
                  <a:pt x="4867" y="2607"/>
                  <a:pt x="4539" y="2441"/>
                  <a:pt x="4567" y="2325"/>
                </a:cubicBezTo>
                <a:cubicBezTo>
                  <a:pt x="4612" y="2139"/>
                  <a:pt x="4607" y="2173"/>
                  <a:pt x="4698" y="2227"/>
                </a:cubicBezTo>
                <a:cubicBezTo>
                  <a:pt x="4737" y="2250"/>
                  <a:pt x="4891" y="2138"/>
                  <a:pt x="4829" y="2017"/>
                </a:cubicBezTo>
                <a:cubicBezTo>
                  <a:pt x="4799" y="1958"/>
                  <a:pt x="4747" y="2176"/>
                  <a:pt x="4700" y="2152"/>
                </a:cubicBezTo>
                <a:cubicBezTo>
                  <a:pt x="4644" y="2123"/>
                  <a:pt x="4643" y="1992"/>
                  <a:pt x="4630" y="1898"/>
                </a:cubicBezTo>
                <a:cubicBezTo>
                  <a:pt x="4592" y="1638"/>
                  <a:pt x="4432" y="1882"/>
                  <a:pt x="4438" y="1899"/>
                </a:cubicBezTo>
                <a:cubicBezTo>
                  <a:pt x="4499" y="2083"/>
                  <a:pt x="4501" y="2099"/>
                  <a:pt x="4393" y="2274"/>
                </a:cubicBezTo>
                <a:cubicBezTo>
                  <a:pt x="4300" y="2426"/>
                  <a:pt x="4617" y="2489"/>
                  <a:pt x="4580" y="2598"/>
                </a:cubicBezTo>
                <a:cubicBezTo>
                  <a:pt x="4547" y="2693"/>
                  <a:pt x="4366" y="2921"/>
                  <a:pt x="4329" y="2813"/>
                </a:cubicBezTo>
                <a:cubicBezTo>
                  <a:pt x="4290" y="2699"/>
                  <a:pt x="4216" y="2474"/>
                  <a:pt x="4139" y="2574"/>
                </a:cubicBezTo>
                <a:cubicBezTo>
                  <a:pt x="4108" y="2614"/>
                  <a:pt x="3677" y="3175"/>
                  <a:pt x="3864" y="3377"/>
                </a:cubicBezTo>
                <a:cubicBezTo>
                  <a:pt x="4017" y="3543"/>
                  <a:pt x="4232" y="3691"/>
                  <a:pt x="4406" y="3685"/>
                </a:cubicBezTo>
                <a:cubicBezTo>
                  <a:pt x="4479" y="3682"/>
                  <a:pt x="4700" y="4130"/>
                  <a:pt x="4674" y="4234"/>
                </a:cubicBezTo>
                <a:cubicBezTo>
                  <a:pt x="4703" y="4119"/>
                  <a:pt x="4629" y="3904"/>
                  <a:pt x="4686" y="3792"/>
                </a:cubicBezTo>
                <a:cubicBezTo>
                  <a:pt x="4711" y="3743"/>
                  <a:pt x="4789" y="3686"/>
                  <a:pt x="4776" y="3587"/>
                </a:cubicBezTo>
                <a:cubicBezTo>
                  <a:pt x="4760" y="3472"/>
                  <a:pt x="4619" y="3420"/>
                  <a:pt x="4639" y="3287"/>
                </a:cubicBezTo>
                <a:cubicBezTo>
                  <a:pt x="4652" y="3197"/>
                  <a:pt x="4673" y="3167"/>
                  <a:pt x="4637" y="3075"/>
                </a:cubicBezTo>
                <a:cubicBezTo>
                  <a:pt x="4500" y="2723"/>
                  <a:pt x="4664" y="2547"/>
                  <a:pt x="4816" y="2648"/>
                </a:cubicBezTo>
                <a:cubicBezTo>
                  <a:pt x="4919" y="2716"/>
                  <a:pt x="5006" y="2843"/>
                  <a:pt x="5104" y="2930"/>
                </a:cubicBezTo>
                <a:cubicBezTo>
                  <a:pt x="5213" y="3028"/>
                  <a:pt x="5082" y="3146"/>
                  <a:pt x="5146" y="3245"/>
                </a:cubicBezTo>
                <a:cubicBezTo>
                  <a:pt x="5181" y="3301"/>
                  <a:pt x="5270" y="3275"/>
                  <a:pt x="5289" y="3180"/>
                </a:cubicBezTo>
                <a:cubicBezTo>
                  <a:pt x="5324" y="3002"/>
                  <a:pt x="5293" y="2981"/>
                  <a:pt x="5422" y="3059"/>
                </a:cubicBezTo>
                <a:cubicBezTo>
                  <a:pt x="5470" y="3087"/>
                  <a:pt x="5509" y="3118"/>
                  <a:pt x="5533" y="3221"/>
                </a:cubicBezTo>
                <a:cubicBezTo>
                  <a:pt x="5577" y="3417"/>
                  <a:pt x="5587" y="3598"/>
                  <a:pt x="5674" y="3736"/>
                </a:cubicBezTo>
                <a:cubicBezTo>
                  <a:pt x="5732" y="3828"/>
                  <a:pt x="5799" y="3884"/>
                  <a:pt x="5859" y="3972"/>
                </a:cubicBezTo>
                <a:cubicBezTo>
                  <a:pt x="5976" y="4143"/>
                  <a:pt x="6079" y="4148"/>
                  <a:pt x="6059" y="4532"/>
                </a:cubicBezTo>
                <a:cubicBezTo>
                  <a:pt x="6178" y="4546"/>
                  <a:pt x="6296" y="4698"/>
                  <a:pt x="6292" y="4983"/>
                </a:cubicBezTo>
                <a:cubicBezTo>
                  <a:pt x="6290" y="5116"/>
                  <a:pt x="6099" y="5035"/>
                  <a:pt x="6039" y="5045"/>
                </a:cubicBezTo>
                <a:cubicBezTo>
                  <a:pt x="5947" y="5060"/>
                  <a:pt x="5876" y="5031"/>
                  <a:pt x="5887" y="4804"/>
                </a:cubicBezTo>
                <a:cubicBezTo>
                  <a:pt x="5898" y="4555"/>
                  <a:pt x="5925" y="4418"/>
                  <a:pt x="5803" y="4597"/>
                </a:cubicBezTo>
                <a:cubicBezTo>
                  <a:pt x="5770" y="4644"/>
                  <a:pt x="5560" y="4840"/>
                  <a:pt x="5566" y="4929"/>
                </a:cubicBezTo>
                <a:cubicBezTo>
                  <a:pt x="5583" y="5166"/>
                  <a:pt x="5692" y="5031"/>
                  <a:pt x="5779" y="5043"/>
                </a:cubicBezTo>
                <a:cubicBezTo>
                  <a:pt x="6055" y="5082"/>
                  <a:pt x="5609" y="5662"/>
                  <a:pt x="5551" y="5712"/>
                </a:cubicBezTo>
                <a:cubicBezTo>
                  <a:pt x="5505" y="5752"/>
                  <a:pt x="5533" y="5441"/>
                  <a:pt x="5458" y="5468"/>
                </a:cubicBezTo>
                <a:cubicBezTo>
                  <a:pt x="5350" y="5505"/>
                  <a:pt x="5279" y="5551"/>
                  <a:pt x="5345" y="5765"/>
                </a:cubicBezTo>
                <a:cubicBezTo>
                  <a:pt x="5431" y="6046"/>
                  <a:pt x="5082" y="6020"/>
                  <a:pt x="5054" y="6257"/>
                </a:cubicBezTo>
                <a:cubicBezTo>
                  <a:pt x="5032" y="6447"/>
                  <a:pt x="5069" y="6634"/>
                  <a:pt x="5059" y="6823"/>
                </a:cubicBezTo>
                <a:cubicBezTo>
                  <a:pt x="5050" y="7003"/>
                  <a:pt x="4952" y="7128"/>
                  <a:pt x="4891" y="7223"/>
                </a:cubicBezTo>
                <a:cubicBezTo>
                  <a:pt x="4823" y="7330"/>
                  <a:pt x="4661" y="7494"/>
                  <a:pt x="4699" y="7730"/>
                </a:cubicBezTo>
                <a:cubicBezTo>
                  <a:pt x="4729" y="7916"/>
                  <a:pt x="4790" y="8068"/>
                  <a:pt x="4817" y="8263"/>
                </a:cubicBezTo>
                <a:cubicBezTo>
                  <a:pt x="4856" y="8549"/>
                  <a:pt x="4684" y="8510"/>
                  <a:pt x="4626" y="8353"/>
                </a:cubicBezTo>
                <a:cubicBezTo>
                  <a:pt x="4560" y="8171"/>
                  <a:pt x="4554" y="7897"/>
                  <a:pt x="4470" y="7744"/>
                </a:cubicBezTo>
                <a:cubicBezTo>
                  <a:pt x="4292" y="7423"/>
                  <a:pt x="4202" y="8171"/>
                  <a:pt x="4088" y="8027"/>
                </a:cubicBezTo>
                <a:cubicBezTo>
                  <a:pt x="4010" y="7928"/>
                  <a:pt x="4051" y="7779"/>
                  <a:pt x="3919" y="7800"/>
                </a:cubicBezTo>
                <a:cubicBezTo>
                  <a:pt x="3824" y="7815"/>
                  <a:pt x="3767" y="7951"/>
                  <a:pt x="3739" y="8140"/>
                </a:cubicBezTo>
                <a:cubicBezTo>
                  <a:pt x="3678" y="8544"/>
                  <a:pt x="3621" y="9198"/>
                  <a:pt x="3819" y="9464"/>
                </a:cubicBezTo>
                <a:cubicBezTo>
                  <a:pt x="3960" y="9654"/>
                  <a:pt x="4032" y="9534"/>
                  <a:pt x="4127" y="9289"/>
                </a:cubicBezTo>
                <a:cubicBezTo>
                  <a:pt x="4179" y="9155"/>
                  <a:pt x="4291" y="8845"/>
                  <a:pt x="4366" y="9122"/>
                </a:cubicBezTo>
                <a:cubicBezTo>
                  <a:pt x="4431" y="9363"/>
                  <a:pt x="4330" y="9622"/>
                  <a:pt x="4334" y="9861"/>
                </a:cubicBezTo>
                <a:cubicBezTo>
                  <a:pt x="4337" y="10002"/>
                  <a:pt x="4480" y="9937"/>
                  <a:pt x="4520" y="9958"/>
                </a:cubicBezTo>
                <a:cubicBezTo>
                  <a:pt x="4672" y="10037"/>
                  <a:pt x="4630" y="10375"/>
                  <a:pt x="4630" y="10619"/>
                </a:cubicBezTo>
                <a:cubicBezTo>
                  <a:pt x="4630" y="10680"/>
                  <a:pt x="4702" y="11147"/>
                  <a:pt x="4756" y="11035"/>
                </a:cubicBezTo>
                <a:cubicBezTo>
                  <a:pt x="4837" y="10868"/>
                  <a:pt x="4860" y="10892"/>
                  <a:pt x="4931" y="11001"/>
                </a:cubicBezTo>
                <a:cubicBezTo>
                  <a:pt x="5033" y="11159"/>
                  <a:pt x="5151" y="10794"/>
                  <a:pt x="5205" y="10670"/>
                </a:cubicBezTo>
                <a:cubicBezTo>
                  <a:pt x="5428" y="10163"/>
                  <a:pt x="5556" y="10872"/>
                  <a:pt x="5823" y="10759"/>
                </a:cubicBezTo>
                <a:cubicBezTo>
                  <a:pt x="5883" y="10733"/>
                  <a:pt x="6053" y="10723"/>
                  <a:pt x="6079" y="10873"/>
                </a:cubicBezTo>
                <a:cubicBezTo>
                  <a:pt x="6104" y="11021"/>
                  <a:pt x="6062" y="11058"/>
                  <a:pt x="6170" y="11065"/>
                </a:cubicBezTo>
                <a:cubicBezTo>
                  <a:pt x="6236" y="11070"/>
                  <a:pt x="6249" y="11356"/>
                  <a:pt x="6320" y="11409"/>
                </a:cubicBezTo>
                <a:cubicBezTo>
                  <a:pt x="6408" y="11474"/>
                  <a:pt x="6488" y="11465"/>
                  <a:pt x="6563" y="11597"/>
                </a:cubicBezTo>
                <a:cubicBezTo>
                  <a:pt x="6625" y="11705"/>
                  <a:pt x="6965" y="12277"/>
                  <a:pt x="6754" y="12381"/>
                </a:cubicBezTo>
                <a:cubicBezTo>
                  <a:pt x="6906" y="12404"/>
                  <a:pt x="6944" y="12575"/>
                  <a:pt x="7059" y="12721"/>
                </a:cubicBezTo>
                <a:cubicBezTo>
                  <a:pt x="7164" y="12854"/>
                  <a:pt x="7328" y="12598"/>
                  <a:pt x="7414" y="12780"/>
                </a:cubicBezTo>
                <a:cubicBezTo>
                  <a:pt x="7468" y="12893"/>
                  <a:pt x="7483" y="13078"/>
                  <a:pt x="7565" y="13123"/>
                </a:cubicBezTo>
                <a:cubicBezTo>
                  <a:pt x="7619" y="13152"/>
                  <a:pt x="7660" y="13114"/>
                  <a:pt x="7703" y="13202"/>
                </a:cubicBezTo>
                <a:cubicBezTo>
                  <a:pt x="7818" y="13443"/>
                  <a:pt x="7856" y="13606"/>
                  <a:pt x="7780" y="13959"/>
                </a:cubicBezTo>
                <a:cubicBezTo>
                  <a:pt x="7714" y="14263"/>
                  <a:pt x="7563" y="14427"/>
                  <a:pt x="7500" y="14694"/>
                </a:cubicBezTo>
                <a:cubicBezTo>
                  <a:pt x="7446" y="14922"/>
                  <a:pt x="7476" y="15309"/>
                  <a:pt x="7451" y="15561"/>
                </a:cubicBezTo>
                <a:cubicBezTo>
                  <a:pt x="7425" y="15823"/>
                  <a:pt x="7390" y="16227"/>
                  <a:pt x="7243" y="16289"/>
                </a:cubicBezTo>
                <a:cubicBezTo>
                  <a:pt x="7133" y="16336"/>
                  <a:pt x="6993" y="16473"/>
                  <a:pt x="6906" y="16623"/>
                </a:cubicBezTo>
                <a:cubicBezTo>
                  <a:pt x="6854" y="16713"/>
                  <a:pt x="6914" y="16749"/>
                  <a:pt x="6918" y="16840"/>
                </a:cubicBezTo>
                <a:cubicBezTo>
                  <a:pt x="6921" y="16924"/>
                  <a:pt x="6838" y="16971"/>
                  <a:pt x="6818" y="17035"/>
                </a:cubicBezTo>
                <a:cubicBezTo>
                  <a:pt x="6740" y="17295"/>
                  <a:pt x="6713" y="17591"/>
                  <a:pt x="6609" y="17844"/>
                </a:cubicBezTo>
                <a:cubicBezTo>
                  <a:pt x="6521" y="18061"/>
                  <a:pt x="6346" y="17987"/>
                  <a:pt x="6373" y="18287"/>
                </a:cubicBezTo>
                <a:cubicBezTo>
                  <a:pt x="6401" y="18610"/>
                  <a:pt x="6222" y="18693"/>
                  <a:pt x="6110" y="18740"/>
                </a:cubicBezTo>
                <a:cubicBezTo>
                  <a:pt x="5949" y="18808"/>
                  <a:pt x="5983" y="19078"/>
                  <a:pt x="5938" y="19354"/>
                </a:cubicBezTo>
                <a:cubicBezTo>
                  <a:pt x="5904" y="19561"/>
                  <a:pt x="5742" y="19497"/>
                  <a:pt x="5722" y="19661"/>
                </a:cubicBezTo>
                <a:cubicBezTo>
                  <a:pt x="5688" y="19942"/>
                  <a:pt x="5912" y="20090"/>
                  <a:pt x="5748" y="20374"/>
                </a:cubicBezTo>
                <a:cubicBezTo>
                  <a:pt x="5612" y="20608"/>
                  <a:pt x="5745" y="20875"/>
                  <a:pt x="5847" y="20970"/>
                </a:cubicBezTo>
                <a:cubicBezTo>
                  <a:pt x="5891" y="21011"/>
                  <a:pt x="5689" y="21327"/>
                  <a:pt x="5626" y="21303"/>
                </a:cubicBezTo>
                <a:cubicBezTo>
                  <a:pt x="5505" y="21257"/>
                  <a:pt x="5422" y="21043"/>
                  <a:pt x="5367" y="20828"/>
                </a:cubicBezTo>
                <a:cubicBezTo>
                  <a:pt x="5325" y="20664"/>
                  <a:pt x="5222" y="20556"/>
                  <a:pt x="5211" y="20365"/>
                </a:cubicBezTo>
                <a:cubicBezTo>
                  <a:pt x="5198" y="20132"/>
                  <a:pt x="5244" y="19872"/>
                  <a:pt x="5261" y="19644"/>
                </a:cubicBezTo>
                <a:cubicBezTo>
                  <a:pt x="5284" y="19334"/>
                  <a:pt x="5194" y="18796"/>
                  <a:pt x="5277" y="18547"/>
                </a:cubicBezTo>
                <a:cubicBezTo>
                  <a:pt x="5370" y="18271"/>
                  <a:pt x="5404" y="17895"/>
                  <a:pt x="5384" y="17565"/>
                </a:cubicBezTo>
                <a:cubicBezTo>
                  <a:pt x="5360" y="17166"/>
                  <a:pt x="5386" y="16717"/>
                  <a:pt x="5445" y="16341"/>
                </a:cubicBezTo>
                <a:cubicBezTo>
                  <a:pt x="5502" y="15973"/>
                  <a:pt x="5494" y="15498"/>
                  <a:pt x="5333" y="15280"/>
                </a:cubicBezTo>
                <a:cubicBezTo>
                  <a:pt x="5240" y="15155"/>
                  <a:pt x="5129" y="15131"/>
                  <a:pt x="5071" y="14899"/>
                </a:cubicBezTo>
                <a:cubicBezTo>
                  <a:pt x="5047" y="14802"/>
                  <a:pt x="5052" y="14696"/>
                  <a:pt x="5042" y="14591"/>
                </a:cubicBezTo>
                <a:cubicBezTo>
                  <a:pt x="5030" y="14454"/>
                  <a:pt x="4983" y="14380"/>
                  <a:pt x="4949" y="14271"/>
                </a:cubicBezTo>
                <a:cubicBezTo>
                  <a:pt x="4890" y="14081"/>
                  <a:pt x="4884" y="13853"/>
                  <a:pt x="4841" y="13650"/>
                </a:cubicBezTo>
                <a:cubicBezTo>
                  <a:pt x="4821" y="13558"/>
                  <a:pt x="4641" y="13335"/>
                  <a:pt x="4667" y="13246"/>
                </a:cubicBezTo>
                <a:cubicBezTo>
                  <a:pt x="4715" y="13082"/>
                  <a:pt x="4835" y="13109"/>
                  <a:pt x="4748" y="12845"/>
                </a:cubicBezTo>
                <a:cubicBezTo>
                  <a:pt x="4678" y="12631"/>
                  <a:pt x="4764" y="12414"/>
                  <a:pt x="4836" y="12271"/>
                </a:cubicBezTo>
                <a:cubicBezTo>
                  <a:pt x="4916" y="12111"/>
                  <a:pt x="4979" y="11989"/>
                  <a:pt x="4975" y="11734"/>
                </a:cubicBezTo>
                <a:cubicBezTo>
                  <a:pt x="4973" y="11610"/>
                  <a:pt x="4968" y="11451"/>
                  <a:pt x="4932" y="11347"/>
                </a:cubicBezTo>
                <a:cubicBezTo>
                  <a:pt x="4891" y="11223"/>
                  <a:pt x="4861" y="11403"/>
                  <a:pt x="4829" y="11437"/>
                </a:cubicBezTo>
                <a:cubicBezTo>
                  <a:pt x="4803" y="11464"/>
                  <a:pt x="4661" y="11320"/>
                  <a:pt x="4642" y="11260"/>
                </a:cubicBezTo>
                <a:cubicBezTo>
                  <a:pt x="4583" y="11067"/>
                  <a:pt x="4513" y="11075"/>
                  <a:pt x="4427" y="10964"/>
                </a:cubicBezTo>
                <a:cubicBezTo>
                  <a:pt x="4357" y="10873"/>
                  <a:pt x="4374" y="10690"/>
                  <a:pt x="4382" y="10543"/>
                </a:cubicBezTo>
                <a:cubicBezTo>
                  <a:pt x="4391" y="10369"/>
                  <a:pt x="4258" y="10521"/>
                  <a:pt x="4212" y="10528"/>
                </a:cubicBezTo>
                <a:cubicBezTo>
                  <a:pt x="4077" y="10548"/>
                  <a:pt x="4012" y="10432"/>
                  <a:pt x="3964" y="10178"/>
                </a:cubicBezTo>
                <a:cubicBezTo>
                  <a:pt x="3955" y="10129"/>
                  <a:pt x="3923" y="9851"/>
                  <a:pt x="3879" y="9896"/>
                </a:cubicBezTo>
                <a:cubicBezTo>
                  <a:pt x="3814" y="9962"/>
                  <a:pt x="3812" y="10066"/>
                  <a:pt x="3729" y="10014"/>
                </a:cubicBezTo>
                <a:cubicBezTo>
                  <a:pt x="3623" y="9948"/>
                  <a:pt x="3510" y="9914"/>
                  <a:pt x="3407" y="9837"/>
                </a:cubicBezTo>
                <a:cubicBezTo>
                  <a:pt x="3318" y="9771"/>
                  <a:pt x="3187" y="9630"/>
                  <a:pt x="3114" y="9512"/>
                </a:cubicBezTo>
                <a:cubicBezTo>
                  <a:pt x="3029" y="9373"/>
                  <a:pt x="3097" y="9152"/>
                  <a:pt x="3101" y="8974"/>
                </a:cubicBezTo>
                <a:cubicBezTo>
                  <a:pt x="3106" y="8798"/>
                  <a:pt x="2884" y="7890"/>
                  <a:pt x="2809" y="7931"/>
                </a:cubicBezTo>
                <a:cubicBezTo>
                  <a:pt x="2749" y="7964"/>
                  <a:pt x="3081" y="9088"/>
                  <a:pt x="2791" y="8681"/>
                </a:cubicBezTo>
                <a:cubicBezTo>
                  <a:pt x="2657" y="8493"/>
                  <a:pt x="2564" y="8234"/>
                  <a:pt x="2505" y="7912"/>
                </a:cubicBezTo>
                <a:cubicBezTo>
                  <a:pt x="2457" y="7644"/>
                  <a:pt x="2442" y="7391"/>
                  <a:pt x="2335" y="7191"/>
                </a:cubicBezTo>
                <a:cubicBezTo>
                  <a:pt x="2222" y="6980"/>
                  <a:pt x="2148" y="6716"/>
                  <a:pt x="2121" y="6396"/>
                </a:cubicBezTo>
                <a:cubicBezTo>
                  <a:pt x="2102" y="6178"/>
                  <a:pt x="2021" y="5881"/>
                  <a:pt x="2029" y="5677"/>
                </a:cubicBezTo>
                <a:cubicBezTo>
                  <a:pt x="2037" y="5448"/>
                  <a:pt x="2178" y="5128"/>
                  <a:pt x="2126" y="4894"/>
                </a:cubicBezTo>
                <a:cubicBezTo>
                  <a:pt x="2074" y="4663"/>
                  <a:pt x="1940" y="4652"/>
                  <a:pt x="1901" y="4359"/>
                </a:cubicBezTo>
                <a:cubicBezTo>
                  <a:pt x="1834" y="3865"/>
                  <a:pt x="1623" y="3223"/>
                  <a:pt x="1366" y="3228"/>
                </a:cubicBezTo>
                <a:cubicBezTo>
                  <a:pt x="1074" y="3234"/>
                  <a:pt x="824" y="3176"/>
                  <a:pt x="566" y="3491"/>
                </a:cubicBezTo>
                <a:cubicBezTo>
                  <a:pt x="430" y="3657"/>
                  <a:pt x="262" y="3913"/>
                  <a:pt x="99" y="3922"/>
                </a:cubicBezTo>
                <a:cubicBezTo>
                  <a:pt x="31" y="3926"/>
                  <a:pt x="-42" y="3795"/>
                  <a:pt x="28" y="3675"/>
                </a:cubicBezTo>
                <a:cubicBezTo>
                  <a:pt x="63" y="3614"/>
                  <a:pt x="416" y="3374"/>
                  <a:pt x="415" y="3352"/>
                </a:cubicBezTo>
                <a:cubicBezTo>
                  <a:pt x="414" y="3329"/>
                  <a:pt x="313" y="3366"/>
                  <a:pt x="303" y="3363"/>
                </a:cubicBezTo>
                <a:cubicBezTo>
                  <a:pt x="230" y="3342"/>
                  <a:pt x="167" y="3153"/>
                  <a:pt x="155" y="3006"/>
                </a:cubicBezTo>
                <a:cubicBezTo>
                  <a:pt x="139" y="2821"/>
                  <a:pt x="309" y="2500"/>
                  <a:pt x="304" y="2483"/>
                </a:cubicBezTo>
                <a:cubicBezTo>
                  <a:pt x="280" y="2399"/>
                  <a:pt x="128" y="2105"/>
                  <a:pt x="239" y="2060"/>
                </a:cubicBezTo>
                <a:cubicBezTo>
                  <a:pt x="252" y="2055"/>
                  <a:pt x="379" y="2061"/>
                  <a:pt x="378" y="2037"/>
                </a:cubicBezTo>
                <a:cubicBezTo>
                  <a:pt x="371" y="1923"/>
                  <a:pt x="281" y="1923"/>
                  <a:pt x="378" y="1814"/>
                </a:cubicBezTo>
                <a:cubicBezTo>
                  <a:pt x="467" y="1714"/>
                  <a:pt x="569" y="1667"/>
                  <a:pt x="664" y="1600"/>
                </a:cubicBezTo>
                <a:cubicBezTo>
                  <a:pt x="912" y="1427"/>
                  <a:pt x="1123" y="1470"/>
                  <a:pt x="1383" y="1518"/>
                </a:cubicBezTo>
                <a:cubicBezTo>
                  <a:pt x="1536" y="1546"/>
                  <a:pt x="1659" y="1642"/>
                  <a:pt x="1803" y="1734"/>
                </a:cubicBezTo>
                <a:cubicBezTo>
                  <a:pt x="1905" y="1799"/>
                  <a:pt x="1949" y="1559"/>
                  <a:pt x="2041" y="1519"/>
                </a:cubicBezTo>
                <a:cubicBezTo>
                  <a:pt x="2172" y="1463"/>
                  <a:pt x="2278" y="1840"/>
                  <a:pt x="2424" y="1705"/>
                </a:cubicBezTo>
                <a:cubicBezTo>
                  <a:pt x="2519" y="1616"/>
                  <a:pt x="2349" y="1472"/>
                  <a:pt x="2339" y="1408"/>
                </a:cubicBezTo>
                <a:cubicBezTo>
                  <a:pt x="2346" y="1450"/>
                  <a:pt x="2420" y="1114"/>
                  <a:pt x="2424" y="1072"/>
                </a:cubicBezTo>
                <a:cubicBezTo>
                  <a:pt x="2424" y="1072"/>
                  <a:pt x="2424" y="1072"/>
                  <a:pt x="2424" y="1072"/>
                </a:cubicBezTo>
                <a:close/>
              </a:path>
            </a:pathLst>
          </a:custGeom>
          <a:solidFill>
            <a:srgbClr val="E2E4E4"/>
          </a:solid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949BA6"/>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6" name="Google Shape;266;p94"/>
          <p:cNvSpPr/>
          <p:nvPr/>
        </p:nvSpPr>
        <p:spPr>
          <a:xfrm>
            <a:off x="14895898" y="5423635"/>
            <a:ext cx="637181"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7" name="Google Shape;267;p94"/>
          <p:cNvSpPr/>
          <p:nvPr/>
        </p:nvSpPr>
        <p:spPr>
          <a:xfrm rot="467441">
            <a:off x="15580507" y="5470862"/>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8" name="Google Shape;268;p94"/>
          <p:cNvSpPr/>
          <p:nvPr/>
        </p:nvSpPr>
        <p:spPr>
          <a:xfrm rot="1324594">
            <a:off x="16253211" y="5673268"/>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9" name="Google Shape;269;p94"/>
          <p:cNvSpPr/>
          <p:nvPr/>
        </p:nvSpPr>
        <p:spPr>
          <a:xfrm rot="2573157">
            <a:off x="16872336" y="603045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0" name="Google Shape;270;p94"/>
          <p:cNvSpPr/>
          <p:nvPr/>
        </p:nvSpPr>
        <p:spPr>
          <a:xfrm rot="3452157">
            <a:off x="17300961" y="6625768"/>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1" name="Google Shape;271;p94"/>
          <p:cNvSpPr/>
          <p:nvPr/>
        </p:nvSpPr>
        <p:spPr>
          <a:xfrm rot="4360305">
            <a:off x="17586711" y="726870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2" name="Google Shape;272;p94"/>
          <p:cNvSpPr/>
          <p:nvPr/>
        </p:nvSpPr>
        <p:spPr>
          <a:xfrm rot="5129044">
            <a:off x="17702215" y="7947362"/>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3" name="Google Shape;273;p94"/>
          <p:cNvSpPr/>
          <p:nvPr/>
        </p:nvSpPr>
        <p:spPr>
          <a:xfrm rot="5746089">
            <a:off x="17702215" y="8661737"/>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4" name="Google Shape;274;p94"/>
          <p:cNvSpPr/>
          <p:nvPr/>
        </p:nvSpPr>
        <p:spPr>
          <a:xfrm rot="6789017">
            <a:off x="17524629" y="9340393"/>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5" name="Google Shape;275;p94"/>
          <p:cNvSpPr txBox="1">
            <a:spLocks noGrp="1"/>
          </p:cNvSpPr>
          <p:nvPr>
            <p:ph type="body" idx="1"/>
          </p:nvPr>
        </p:nvSpPr>
        <p:spPr>
          <a:xfrm>
            <a:off x="14374038" y="7928559"/>
            <a:ext cx="2459271" cy="1246697"/>
          </a:xfrm>
          <a:prstGeom prst="rect">
            <a:avLst/>
          </a:prstGeom>
          <a:noFill/>
          <a:ln>
            <a:noFill/>
          </a:ln>
        </p:spPr>
        <p:txBody>
          <a:bodyPr spcFirstLastPara="1" wrap="square" lIns="71425" tIns="71425" rIns="71425" bIns="71425" anchor="t" anchorCtr="0">
            <a:noAutofit/>
          </a:bodyPr>
          <a:lstStyle>
            <a:lvl1pPr marL="457200" lvl="0" indent="-228600" algn="ctr">
              <a:lnSpc>
                <a:spcPct val="80000"/>
              </a:lnSpc>
              <a:spcBef>
                <a:spcPts val="7700"/>
              </a:spcBef>
              <a:spcAft>
                <a:spcPts val="0"/>
              </a:spcAft>
              <a:buClr>
                <a:srgbClr val="333333"/>
              </a:buClr>
              <a:buSzPts val="6000"/>
              <a:buFont typeface="Avenir"/>
              <a:buNone/>
              <a:defRPr sz="6000" b="1">
                <a:solidFill>
                  <a:srgbClr val="333333"/>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76" name="Google Shape;276;p94"/>
          <p:cNvSpPr/>
          <p:nvPr/>
        </p:nvSpPr>
        <p:spPr>
          <a:xfrm rot="-4049868" flipH="1">
            <a:off x="5654330" y="6424872"/>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7" name="Google Shape;277;p94"/>
          <p:cNvSpPr/>
          <p:nvPr/>
        </p:nvSpPr>
        <p:spPr>
          <a:xfrm rot="-4517307" flipH="1">
            <a:off x="5435948" y="7075434"/>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8" name="Google Shape;278;p94"/>
          <p:cNvSpPr/>
          <p:nvPr/>
        </p:nvSpPr>
        <p:spPr>
          <a:xfrm rot="-5374460" flipH="1">
            <a:off x="5365488" y="777438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9" name="Google Shape;279;p94"/>
          <p:cNvSpPr/>
          <p:nvPr/>
        </p:nvSpPr>
        <p:spPr>
          <a:xfrm rot="-6623025" flipH="1">
            <a:off x="5458530" y="8483076"/>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0" name="Google Shape;280;p94"/>
          <p:cNvSpPr/>
          <p:nvPr/>
        </p:nvSpPr>
        <p:spPr>
          <a:xfrm rot="-7502024" flipH="1">
            <a:off x="5844476" y="910690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1" name="Google Shape;281;p94"/>
          <p:cNvSpPr/>
          <p:nvPr/>
        </p:nvSpPr>
        <p:spPr>
          <a:xfrm rot="-8410172" flipH="1">
            <a:off x="6329101" y="9616964"/>
            <a:ext cx="637181"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2" name="Google Shape;282;p94"/>
          <p:cNvSpPr/>
          <p:nvPr/>
        </p:nvSpPr>
        <p:spPr>
          <a:xfrm rot="-9178911" flipH="1">
            <a:off x="6911881" y="9983409"/>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3" name="Google Shape;283;p94"/>
          <p:cNvSpPr/>
          <p:nvPr/>
        </p:nvSpPr>
        <p:spPr>
          <a:xfrm rot="-9795957" flipH="1">
            <a:off x="7571868" y="10256814"/>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4" name="Google Shape;284;p94"/>
          <p:cNvSpPr/>
          <p:nvPr/>
        </p:nvSpPr>
        <p:spPr>
          <a:xfrm rot="10761116" flipH="1">
            <a:off x="8266820" y="10352483"/>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5" name="Google Shape;285;p94"/>
          <p:cNvSpPr txBox="1">
            <a:spLocks noGrp="1"/>
          </p:cNvSpPr>
          <p:nvPr>
            <p:ph type="body" idx="2"/>
          </p:nvPr>
        </p:nvSpPr>
        <p:spPr>
          <a:xfrm>
            <a:off x="6904772" y="8187696"/>
            <a:ext cx="2332314" cy="1246697"/>
          </a:xfrm>
          <a:prstGeom prst="rect">
            <a:avLst/>
          </a:prstGeom>
          <a:noFill/>
          <a:ln>
            <a:noFill/>
          </a:ln>
        </p:spPr>
        <p:txBody>
          <a:bodyPr spcFirstLastPara="1" wrap="square" lIns="71425" tIns="71425" rIns="71425" bIns="71425" anchor="t" anchorCtr="0">
            <a:noAutofit/>
          </a:bodyPr>
          <a:lstStyle>
            <a:lvl1pPr marL="457200" lvl="0" indent="-228600" algn="ctr">
              <a:lnSpc>
                <a:spcPct val="80000"/>
              </a:lnSpc>
              <a:spcBef>
                <a:spcPts val="7700"/>
              </a:spcBef>
              <a:spcAft>
                <a:spcPts val="0"/>
              </a:spcAft>
              <a:buClr>
                <a:srgbClr val="333333"/>
              </a:buClr>
              <a:buSzPts val="6000"/>
              <a:buFont typeface="Avenir"/>
              <a:buNone/>
              <a:defRPr sz="6000" b="1">
                <a:solidFill>
                  <a:srgbClr val="333333"/>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6" name="Google Shape;286;p94"/>
          <p:cNvSpPr txBox="1">
            <a:spLocks noGrp="1"/>
          </p:cNvSpPr>
          <p:nvPr>
            <p:ph type="body" idx="3"/>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7" name="Google Shape;287;p94"/>
          <p:cNvSpPr txBox="1">
            <a:spLocks noGrp="1"/>
          </p:cNvSpPr>
          <p:nvPr>
            <p:ph type="body" idx="4"/>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8" name="Google Shape;288;p94"/>
          <p:cNvSpPr txBox="1">
            <a:spLocks noGrp="1"/>
          </p:cNvSpPr>
          <p:nvPr>
            <p:ph type="body" idx="5"/>
          </p:nvPr>
        </p:nvSpPr>
        <p:spPr>
          <a:xfrm>
            <a:off x="11585420" y="9168779"/>
            <a:ext cx="4936181" cy="981076"/>
          </a:xfrm>
          <a:prstGeom prst="rect">
            <a:avLst/>
          </a:prstGeom>
          <a:noFill/>
          <a:ln>
            <a:noFill/>
          </a:ln>
        </p:spPr>
        <p:txBody>
          <a:bodyPr spcFirstLastPara="1" wrap="square" lIns="71425" tIns="71425" rIns="71425" bIns="71425" anchor="ctr" anchorCtr="0">
            <a:spAutoFit/>
          </a:bodyPr>
          <a:lstStyle>
            <a:lvl1pPr marL="457200" lvl="0" indent="-228600" algn="r">
              <a:lnSpc>
                <a:spcPct val="100000"/>
              </a:lnSpc>
              <a:spcBef>
                <a:spcPts val="0"/>
              </a:spcBef>
              <a:spcAft>
                <a:spcPts val="0"/>
              </a:spcAft>
              <a:buClr>
                <a:srgbClr val="000000"/>
              </a:buClr>
              <a:buSzPts val="1800"/>
              <a:buFont typeface="Helvetica Neue"/>
              <a:buNone/>
              <a:defRPr sz="1800" b="1">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9" name="Google Shape;289;p94"/>
          <p:cNvSpPr txBox="1">
            <a:spLocks noGrp="1"/>
          </p:cNvSpPr>
          <p:nvPr>
            <p:ph type="body" idx="6"/>
          </p:nvPr>
        </p:nvSpPr>
        <p:spPr>
          <a:xfrm>
            <a:off x="7156295" y="7024523"/>
            <a:ext cx="4936181" cy="981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1800"/>
              <a:buFont typeface="Helvetica Neue"/>
              <a:buNone/>
              <a:defRPr sz="1800" b="1">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90" name="Google Shape;290;p94" descr="abstract20.png"/>
          <p:cNvPicPr preferRelativeResize="0"/>
          <p:nvPr/>
        </p:nvPicPr>
        <p:blipFill rotWithShape="1">
          <a:blip r:embed="rId2">
            <a:alphaModFix/>
          </a:blip>
          <a:srcRect t="28886" b="63633"/>
          <a:stretch/>
        </p:blipFill>
        <p:spPr>
          <a:xfrm>
            <a:off x="1850" y="-1954"/>
            <a:ext cx="24374637" cy="2429504"/>
          </a:xfrm>
          <a:prstGeom prst="rect">
            <a:avLst/>
          </a:prstGeom>
          <a:noFill/>
          <a:ln>
            <a:noFill/>
          </a:ln>
        </p:spPr>
      </p:pic>
      <p:sp>
        <p:nvSpPr>
          <p:cNvPr id="291" name="Google Shape;291;p94"/>
          <p:cNvSpPr txBox="1">
            <a:spLocks noGrp="1"/>
          </p:cNvSpPr>
          <p:nvPr>
            <p:ph type="body" idx="7"/>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2" name="Google Shape;292;p94"/>
          <p:cNvSpPr txBox="1">
            <a:spLocks noGrp="1"/>
          </p:cNvSpPr>
          <p:nvPr>
            <p:ph type="body" idx="8"/>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3" name="Google Shape;293;p94"/>
          <p:cNvSpPr txBox="1">
            <a:spLocks noGrp="1"/>
          </p:cNvSpPr>
          <p:nvPr>
            <p:ph type="body" idx="9"/>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4" name="Google Shape;294;p94"/>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harts - 2 Up">
  <p:cSld name="Charts - 2 Up">
    <p:spTree>
      <p:nvGrpSpPr>
        <p:cNvPr id="1" name="Shape 295"/>
        <p:cNvGrpSpPr/>
        <p:nvPr/>
      </p:nvGrpSpPr>
      <p:grpSpPr>
        <a:xfrm>
          <a:off x="0" y="0"/>
          <a:ext cx="0" cy="0"/>
          <a:chOff x="0" y="0"/>
          <a:chExt cx="0" cy="0"/>
        </a:xfrm>
      </p:grpSpPr>
      <p:sp>
        <p:nvSpPr>
          <p:cNvPr id="296" name="Google Shape;296;p95"/>
          <p:cNvSpPr txBox="1">
            <a:spLocks noGrp="1"/>
          </p:cNvSpPr>
          <p:nvPr>
            <p:ph type="body" idx="1"/>
          </p:nvPr>
        </p:nvSpPr>
        <p:spPr>
          <a:xfrm>
            <a:off x="5349505" y="2798493"/>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7" name="Google Shape;297;p95"/>
          <p:cNvSpPr txBox="1">
            <a:spLocks noGrp="1"/>
          </p:cNvSpPr>
          <p:nvPr>
            <p:ph type="body" idx="2"/>
          </p:nvPr>
        </p:nvSpPr>
        <p:spPr>
          <a:xfrm>
            <a:off x="5213353" y="4012733"/>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graphicFrame>
        <p:nvGraphicFramePr>
          <p:cNvPr id="298" name="Google Shape;298;p95"/>
          <p:cNvGraphicFramePr/>
          <p:nvPr/>
        </p:nvGraphicFramePr>
        <p:xfrm>
          <a:off x="7001061" y="5613238"/>
          <a:ext cx="4238254" cy="42382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99" name="Google Shape;299;p95"/>
          <p:cNvGraphicFramePr/>
          <p:nvPr/>
        </p:nvGraphicFramePr>
        <p:xfrm>
          <a:off x="13144686" y="5613238"/>
          <a:ext cx="4238254" cy="4238255"/>
        </p:xfrm>
        <a:graphic>
          <a:graphicData uri="http://schemas.openxmlformats.org/drawingml/2006/chart">
            <c:chart xmlns:c="http://schemas.openxmlformats.org/drawingml/2006/chart" xmlns:r="http://schemas.openxmlformats.org/officeDocument/2006/relationships" r:id="rId3"/>
          </a:graphicData>
        </a:graphic>
      </p:graphicFrame>
      <p:sp>
        <p:nvSpPr>
          <p:cNvPr id="300" name="Google Shape;300;p95"/>
          <p:cNvSpPr/>
          <p:nvPr/>
        </p:nvSpPr>
        <p:spPr>
          <a:xfrm>
            <a:off x="13793739" y="6262292"/>
            <a:ext cx="2940147" cy="2940147"/>
          </a:xfrm>
          <a:prstGeom prst="ellipse">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01" name="Google Shape;301;p95"/>
          <p:cNvSpPr/>
          <p:nvPr/>
        </p:nvSpPr>
        <p:spPr>
          <a:xfrm>
            <a:off x="7650114" y="6262292"/>
            <a:ext cx="2940147" cy="2940147"/>
          </a:xfrm>
          <a:prstGeom prst="ellipse">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02" name="Google Shape;302;p95"/>
          <p:cNvSpPr txBox="1">
            <a:spLocks noGrp="1"/>
          </p:cNvSpPr>
          <p:nvPr>
            <p:ph type="body" idx="3"/>
          </p:nvPr>
        </p:nvSpPr>
        <p:spPr>
          <a:xfrm>
            <a:off x="7512843" y="6660802"/>
            <a:ext cx="3214689" cy="214312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7600"/>
              <a:buFont typeface="Avenir"/>
              <a:buNone/>
              <a:defRPr sz="76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3" name="Google Shape;303;p95"/>
          <p:cNvSpPr txBox="1">
            <a:spLocks noGrp="1"/>
          </p:cNvSpPr>
          <p:nvPr>
            <p:ph type="body" idx="4"/>
          </p:nvPr>
        </p:nvSpPr>
        <p:spPr>
          <a:xfrm>
            <a:off x="13656469" y="6660802"/>
            <a:ext cx="3214689" cy="214312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7600"/>
              <a:buFont typeface="Avenir"/>
              <a:buNone/>
              <a:defRPr sz="76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4" name="Google Shape;304;p95"/>
          <p:cNvSpPr txBox="1">
            <a:spLocks noGrp="1"/>
          </p:cNvSpPr>
          <p:nvPr>
            <p:ph type="body" idx="5"/>
          </p:nvPr>
        </p:nvSpPr>
        <p:spPr>
          <a:xfrm>
            <a:off x="6925853" y="10006132"/>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5" name="Google Shape;305;p95"/>
          <p:cNvSpPr txBox="1">
            <a:spLocks noGrp="1"/>
          </p:cNvSpPr>
          <p:nvPr>
            <p:ph type="body" idx="6"/>
          </p:nvPr>
        </p:nvSpPr>
        <p:spPr>
          <a:xfrm>
            <a:off x="13069478" y="10006132"/>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6" name="Google Shape;306;p95"/>
          <p:cNvSpPr txBox="1">
            <a:spLocks noGrp="1"/>
          </p:cNvSpPr>
          <p:nvPr>
            <p:ph type="body" idx="7"/>
          </p:nvPr>
        </p:nvSpPr>
        <p:spPr>
          <a:xfrm>
            <a:off x="6843410" y="12063206"/>
            <a:ext cx="10697180"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07" name="Google Shape;307;p95" descr="abstract20.png"/>
          <p:cNvPicPr preferRelativeResize="0"/>
          <p:nvPr/>
        </p:nvPicPr>
        <p:blipFill rotWithShape="1">
          <a:blip r:embed="rId4">
            <a:alphaModFix/>
          </a:blip>
          <a:srcRect t="28897" b="63628"/>
          <a:stretch/>
        </p:blipFill>
        <p:spPr>
          <a:xfrm>
            <a:off x="-1633" y="-1954"/>
            <a:ext cx="24387415" cy="2429504"/>
          </a:xfrm>
          <a:prstGeom prst="rect">
            <a:avLst/>
          </a:prstGeom>
          <a:noFill/>
          <a:ln>
            <a:noFill/>
          </a:ln>
        </p:spPr>
      </p:pic>
      <p:sp>
        <p:nvSpPr>
          <p:cNvPr id="308" name="Google Shape;308;p95"/>
          <p:cNvSpPr txBox="1">
            <a:spLocks noGrp="1"/>
          </p:cNvSpPr>
          <p:nvPr>
            <p:ph type="body" idx="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9" name="Google Shape;309;p95"/>
          <p:cNvSpPr txBox="1">
            <a:spLocks noGrp="1"/>
          </p:cNvSpPr>
          <p:nvPr>
            <p:ph type="body" idx="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0" name="Google Shape;310;p95"/>
          <p:cNvSpPr txBox="1">
            <a:spLocks noGrp="1"/>
          </p:cNvSpPr>
          <p:nvPr>
            <p:ph type="body" idx="1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1" name="Google Shape;311;p95"/>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hart">
  <p:cSld name="Chart">
    <p:spTree>
      <p:nvGrpSpPr>
        <p:cNvPr id="1" name="Shape 312"/>
        <p:cNvGrpSpPr/>
        <p:nvPr/>
      </p:nvGrpSpPr>
      <p:grpSpPr>
        <a:xfrm>
          <a:off x="0" y="0"/>
          <a:ext cx="0" cy="0"/>
          <a:chOff x="0" y="0"/>
          <a:chExt cx="0" cy="0"/>
        </a:xfrm>
      </p:grpSpPr>
      <p:pic>
        <p:nvPicPr>
          <p:cNvPr id="313" name="Google Shape;313;p96" descr="abstract20.png"/>
          <p:cNvPicPr preferRelativeResize="0"/>
          <p:nvPr/>
        </p:nvPicPr>
        <p:blipFill rotWithShape="1">
          <a:blip r:embed="rId2">
            <a:alphaModFix/>
          </a:blip>
          <a:srcRect t="28890" b="28890"/>
          <a:stretch/>
        </p:blipFill>
        <p:spPr>
          <a:xfrm>
            <a:off x="2656" y="-1954"/>
            <a:ext cx="24378658" cy="13719978"/>
          </a:xfrm>
          <a:prstGeom prst="rect">
            <a:avLst/>
          </a:prstGeom>
          <a:noFill/>
          <a:ln>
            <a:noFill/>
          </a:ln>
        </p:spPr>
      </p:pic>
      <p:sp>
        <p:nvSpPr>
          <p:cNvPr id="314" name="Google Shape;314;p96"/>
          <p:cNvSpPr txBox="1">
            <a:spLocks noGrp="1"/>
          </p:cNvSpPr>
          <p:nvPr>
            <p:ph type="body" idx="1"/>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5" name="Google Shape;315;p96"/>
          <p:cNvSpPr txBox="1">
            <a:spLocks noGrp="1"/>
          </p:cNvSpPr>
          <p:nvPr>
            <p:ph type="body" idx="2"/>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6" name="Google Shape;316;p96"/>
          <p:cNvSpPr txBox="1">
            <a:spLocks noGrp="1"/>
          </p:cNvSpPr>
          <p:nvPr>
            <p:ph type="body" idx="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graphicFrame>
        <p:nvGraphicFramePr>
          <p:cNvPr id="317" name="Google Shape;317;p96"/>
          <p:cNvGraphicFramePr/>
          <p:nvPr/>
        </p:nvGraphicFramePr>
        <p:xfrm>
          <a:off x="4823083" y="4985338"/>
          <a:ext cx="14782557" cy="4478314"/>
        </p:xfrm>
        <a:graphic>
          <a:graphicData uri="http://schemas.openxmlformats.org/drawingml/2006/chart">
            <c:chart xmlns:c="http://schemas.openxmlformats.org/drawingml/2006/chart" xmlns:r="http://schemas.openxmlformats.org/officeDocument/2006/relationships" r:id="rId3"/>
          </a:graphicData>
        </a:graphic>
      </p:graphicFrame>
      <p:sp>
        <p:nvSpPr>
          <p:cNvPr id="318" name="Google Shape;318;p96"/>
          <p:cNvSpPr txBox="1">
            <a:spLocks noGrp="1"/>
          </p:cNvSpPr>
          <p:nvPr>
            <p:ph type="body" idx="4"/>
          </p:nvPr>
        </p:nvSpPr>
        <p:spPr>
          <a:xfrm>
            <a:off x="5349505" y="219355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000"/>
              <a:buFont typeface="Poppins"/>
              <a:buNone/>
              <a:defRPr sz="60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9" name="Google Shape;319;p96"/>
          <p:cNvSpPr txBox="1">
            <a:spLocks noGrp="1"/>
          </p:cNvSpPr>
          <p:nvPr>
            <p:ph type="body" idx="5"/>
          </p:nvPr>
        </p:nvSpPr>
        <p:spPr>
          <a:xfrm>
            <a:off x="5213353" y="340779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3000"/>
              <a:buFont typeface="Avenir"/>
              <a:buNone/>
              <a:defRPr sz="30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0" name="Google Shape;320;p96"/>
          <p:cNvSpPr txBox="1">
            <a:spLocks noGrp="1"/>
          </p:cNvSpPr>
          <p:nvPr>
            <p:ph type="body" idx="6"/>
          </p:nvPr>
        </p:nvSpPr>
        <p:spPr>
          <a:xfrm>
            <a:off x="4641992" y="9902344"/>
            <a:ext cx="15100016" cy="1463676"/>
          </a:xfrm>
          <a:prstGeom prst="rect">
            <a:avLst/>
          </a:prstGeom>
          <a:noFill/>
          <a:ln>
            <a:noFill/>
          </a:ln>
        </p:spPr>
        <p:txBody>
          <a:bodyPr spcFirstLastPara="1" wrap="square" lIns="71425" tIns="71425" rIns="71425" bIns="71425" anchor="ctr" anchorCtr="0">
            <a:spAutoFit/>
          </a:bodyPr>
          <a:lstStyle>
            <a:lvl1pPr marL="457200" lvl="0" indent="-228600" algn="ctr">
              <a:lnSpc>
                <a:spcPct val="100000"/>
              </a:lnSpc>
              <a:spcBef>
                <a:spcPts val="0"/>
              </a:spcBef>
              <a:spcAft>
                <a:spcPts val="0"/>
              </a:spcAft>
              <a:buClr>
                <a:srgbClr val="FFFFFF"/>
              </a:buClr>
              <a:buSzPts val="2200"/>
              <a:buFont typeface="Helvetica Neue"/>
              <a:buNone/>
              <a:defRPr sz="2200" b="1">
                <a:solidFill>
                  <a:srgbClr val="FFFFFF"/>
                </a:solidFill>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1" name="Google Shape;321;p96"/>
          <p:cNvSpPr txBox="1">
            <a:spLocks noGrp="1"/>
          </p:cNvSpPr>
          <p:nvPr>
            <p:ph type="body" idx="7"/>
          </p:nvPr>
        </p:nvSpPr>
        <p:spPr>
          <a:xfrm>
            <a:off x="6843410" y="1209152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Poppins"/>
              <a:buNone/>
              <a:defRPr sz="28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2" name="Google Shape;322;p96"/>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Services Analyzes">
  <p:cSld name="Services Analyzes">
    <p:spTree>
      <p:nvGrpSpPr>
        <p:cNvPr id="1" name="Shape 323"/>
        <p:cNvGrpSpPr/>
        <p:nvPr/>
      </p:nvGrpSpPr>
      <p:grpSpPr>
        <a:xfrm>
          <a:off x="0" y="0"/>
          <a:ext cx="0" cy="0"/>
          <a:chOff x="0" y="0"/>
          <a:chExt cx="0" cy="0"/>
        </a:xfrm>
      </p:grpSpPr>
      <p:sp>
        <p:nvSpPr>
          <p:cNvPr id="324" name="Google Shape;324;p97"/>
          <p:cNvSpPr txBox="1">
            <a:spLocks noGrp="1"/>
          </p:cNvSpPr>
          <p:nvPr>
            <p:ph type="body" idx="1"/>
          </p:nvPr>
        </p:nvSpPr>
        <p:spPr>
          <a:xfrm>
            <a:off x="5349505" y="305420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5" name="Google Shape;325;p97"/>
          <p:cNvSpPr txBox="1">
            <a:spLocks noGrp="1"/>
          </p:cNvSpPr>
          <p:nvPr>
            <p:ph type="body" idx="2"/>
          </p:nvPr>
        </p:nvSpPr>
        <p:spPr>
          <a:xfrm>
            <a:off x="5213353" y="426844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6" name="Google Shape;326;p97"/>
          <p:cNvSpPr txBox="1">
            <a:spLocks noGrp="1"/>
          </p:cNvSpPr>
          <p:nvPr>
            <p:ph type="body" idx="3"/>
          </p:nvPr>
        </p:nvSpPr>
        <p:spPr>
          <a:xfrm>
            <a:off x="7150561" y="6169328"/>
            <a:ext cx="1430195" cy="1893317"/>
          </a:xfrm>
          <a:prstGeom prst="rect">
            <a:avLst/>
          </a:prstGeom>
          <a:solidFill>
            <a:srgbClr val="000000"/>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7" name="Google Shape;327;p97"/>
          <p:cNvSpPr txBox="1">
            <a:spLocks noGrp="1"/>
          </p:cNvSpPr>
          <p:nvPr>
            <p:ph type="body" idx="4"/>
          </p:nvPr>
        </p:nvSpPr>
        <p:spPr>
          <a:xfrm>
            <a:off x="11264196" y="6311106"/>
            <a:ext cx="1715027" cy="1609760"/>
          </a:xfrm>
          <a:prstGeom prst="rect">
            <a:avLst/>
          </a:prstGeom>
          <a:solidFill>
            <a:srgbClr val="000000"/>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8" name="Google Shape;328;p97"/>
          <p:cNvSpPr txBox="1">
            <a:spLocks noGrp="1"/>
          </p:cNvSpPr>
          <p:nvPr>
            <p:ph type="body" idx="5"/>
          </p:nvPr>
        </p:nvSpPr>
        <p:spPr>
          <a:xfrm>
            <a:off x="15662663" y="6260315"/>
            <a:ext cx="1711358" cy="1711342"/>
          </a:xfrm>
          <a:prstGeom prst="rect">
            <a:avLst/>
          </a:prstGeom>
          <a:solidFill>
            <a:srgbClr val="000000"/>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9" name="Google Shape;329;p97"/>
          <p:cNvSpPr txBox="1">
            <a:spLocks noGrp="1"/>
          </p:cNvSpPr>
          <p:nvPr>
            <p:ph type="body" idx="6"/>
          </p:nvPr>
        </p:nvSpPr>
        <p:spPr>
          <a:xfrm>
            <a:off x="5980235" y="8592102"/>
            <a:ext cx="3770846"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0" name="Google Shape;330;p97"/>
          <p:cNvSpPr txBox="1">
            <a:spLocks noGrp="1"/>
          </p:cNvSpPr>
          <p:nvPr>
            <p:ph type="body" idx="7"/>
          </p:nvPr>
        </p:nvSpPr>
        <p:spPr>
          <a:xfrm>
            <a:off x="10236286" y="8615915"/>
            <a:ext cx="3770846" cy="134747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1" name="Google Shape;331;p97"/>
          <p:cNvSpPr txBox="1">
            <a:spLocks noGrp="1"/>
          </p:cNvSpPr>
          <p:nvPr>
            <p:ph type="body" idx="8"/>
          </p:nvPr>
        </p:nvSpPr>
        <p:spPr>
          <a:xfrm>
            <a:off x="14632919" y="8592102"/>
            <a:ext cx="3770847"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2" name="Google Shape;332;p97"/>
          <p:cNvSpPr txBox="1">
            <a:spLocks noGrp="1"/>
          </p:cNvSpPr>
          <p:nvPr>
            <p:ph type="body" idx="9"/>
          </p:nvPr>
        </p:nvSpPr>
        <p:spPr>
          <a:xfrm>
            <a:off x="6379234" y="1017025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3" name="Google Shape;333;p97"/>
          <p:cNvSpPr txBox="1">
            <a:spLocks noGrp="1"/>
          </p:cNvSpPr>
          <p:nvPr>
            <p:ph type="body" idx="13"/>
          </p:nvPr>
        </p:nvSpPr>
        <p:spPr>
          <a:xfrm>
            <a:off x="10635284" y="1017025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4" name="Google Shape;334;p97"/>
          <p:cNvSpPr txBox="1">
            <a:spLocks noGrp="1"/>
          </p:cNvSpPr>
          <p:nvPr>
            <p:ph type="body" idx="14"/>
          </p:nvPr>
        </p:nvSpPr>
        <p:spPr>
          <a:xfrm>
            <a:off x="15031919" y="1017025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5" name="Google Shape;335;p97"/>
          <p:cNvSpPr txBox="1">
            <a:spLocks noGrp="1"/>
          </p:cNvSpPr>
          <p:nvPr>
            <p:ph type="body" idx="15"/>
          </p:nvPr>
        </p:nvSpPr>
        <p:spPr>
          <a:xfrm>
            <a:off x="6843410" y="11827968"/>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36" name="Google Shape;336;p97" descr="abstract20.png"/>
          <p:cNvPicPr preferRelativeResize="0"/>
          <p:nvPr/>
        </p:nvPicPr>
        <p:blipFill rotWithShape="1">
          <a:blip r:embed="rId2">
            <a:alphaModFix/>
          </a:blip>
          <a:srcRect t="28917" b="63614"/>
          <a:stretch/>
        </p:blipFill>
        <p:spPr>
          <a:xfrm>
            <a:off x="-7531" y="-1954"/>
            <a:ext cx="24412433" cy="2429504"/>
          </a:xfrm>
          <a:prstGeom prst="rect">
            <a:avLst/>
          </a:prstGeom>
          <a:noFill/>
          <a:ln>
            <a:noFill/>
          </a:ln>
        </p:spPr>
      </p:pic>
      <p:sp>
        <p:nvSpPr>
          <p:cNvPr id="337" name="Google Shape;337;p97"/>
          <p:cNvSpPr txBox="1">
            <a:spLocks noGrp="1"/>
          </p:cNvSpPr>
          <p:nvPr>
            <p:ph type="body" idx="16"/>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8" name="Google Shape;338;p97"/>
          <p:cNvSpPr txBox="1">
            <a:spLocks noGrp="1"/>
          </p:cNvSpPr>
          <p:nvPr>
            <p:ph type="body" idx="17"/>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9" name="Google Shape;339;p97"/>
          <p:cNvSpPr txBox="1">
            <a:spLocks noGrp="1"/>
          </p:cNvSpPr>
          <p:nvPr>
            <p:ph type="body" idx="18"/>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0" name="Google Shape;340;p97"/>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hart &amp; Text">
  <p:cSld name="Chart &amp; Text">
    <p:spTree>
      <p:nvGrpSpPr>
        <p:cNvPr id="1" name="Shape 341"/>
        <p:cNvGrpSpPr/>
        <p:nvPr/>
      </p:nvGrpSpPr>
      <p:grpSpPr>
        <a:xfrm>
          <a:off x="0" y="0"/>
          <a:ext cx="0" cy="0"/>
          <a:chOff x="0" y="0"/>
          <a:chExt cx="0" cy="0"/>
        </a:xfrm>
      </p:grpSpPr>
      <p:graphicFrame>
        <p:nvGraphicFramePr>
          <p:cNvPr id="342" name="Google Shape;342;p98"/>
          <p:cNvGraphicFramePr/>
          <p:nvPr/>
        </p:nvGraphicFramePr>
        <p:xfrm>
          <a:off x="4312240" y="5744426"/>
          <a:ext cx="9787589" cy="5043058"/>
        </p:xfrm>
        <a:graphic>
          <a:graphicData uri="http://schemas.openxmlformats.org/drawingml/2006/chart">
            <c:chart xmlns:c="http://schemas.openxmlformats.org/drawingml/2006/chart" xmlns:r="http://schemas.openxmlformats.org/officeDocument/2006/relationships" r:id="rId2"/>
          </a:graphicData>
        </a:graphic>
      </p:graphicFrame>
      <p:sp>
        <p:nvSpPr>
          <p:cNvPr id="343" name="Google Shape;343;p98"/>
          <p:cNvSpPr txBox="1">
            <a:spLocks noGrp="1"/>
          </p:cNvSpPr>
          <p:nvPr>
            <p:ph type="body" idx="1"/>
          </p:nvPr>
        </p:nvSpPr>
        <p:spPr>
          <a:xfrm>
            <a:off x="5349506" y="3417180"/>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4" name="Google Shape;344;p98"/>
          <p:cNvSpPr txBox="1">
            <a:spLocks noGrp="1"/>
          </p:cNvSpPr>
          <p:nvPr>
            <p:ph type="body" idx="2"/>
          </p:nvPr>
        </p:nvSpPr>
        <p:spPr>
          <a:xfrm>
            <a:off x="14621547" y="5741582"/>
            <a:ext cx="5327868" cy="139510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5" name="Google Shape;345;p98"/>
          <p:cNvSpPr txBox="1">
            <a:spLocks noGrp="1"/>
          </p:cNvSpPr>
          <p:nvPr>
            <p:ph type="body" idx="3"/>
          </p:nvPr>
        </p:nvSpPr>
        <p:spPr>
          <a:xfrm>
            <a:off x="14534444" y="7447401"/>
            <a:ext cx="5327867" cy="27844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6" name="Google Shape;346;p98"/>
          <p:cNvSpPr txBox="1">
            <a:spLocks noGrp="1"/>
          </p:cNvSpPr>
          <p:nvPr>
            <p:ph type="body" idx="4"/>
          </p:nvPr>
        </p:nvSpPr>
        <p:spPr>
          <a:xfrm>
            <a:off x="6843410" y="11827968"/>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47" name="Google Shape;347;p98" descr="abstract20.png"/>
          <p:cNvPicPr preferRelativeResize="0"/>
          <p:nvPr/>
        </p:nvPicPr>
        <p:blipFill rotWithShape="1">
          <a:blip r:embed="rId3">
            <a:alphaModFix/>
          </a:blip>
          <a:srcRect l="40" t="28894" b="63630"/>
          <a:stretch/>
        </p:blipFill>
        <p:spPr>
          <a:xfrm>
            <a:off x="5157" y="-1954"/>
            <a:ext cx="24374191" cy="2429504"/>
          </a:xfrm>
          <a:prstGeom prst="rect">
            <a:avLst/>
          </a:prstGeom>
          <a:noFill/>
          <a:ln>
            <a:noFill/>
          </a:ln>
        </p:spPr>
      </p:pic>
      <p:sp>
        <p:nvSpPr>
          <p:cNvPr id="348" name="Google Shape;348;p98"/>
          <p:cNvSpPr txBox="1">
            <a:spLocks noGrp="1"/>
          </p:cNvSpPr>
          <p:nvPr>
            <p:ph type="body" idx="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9" name="Google Shape;349;p98"/>
          <p:cNvSpPr txBox="1">
            <a:spLocks noGrp="1"/>
          </p:cNvSpPr>
          <p:nvPr>
            <p:ph type="body" idx="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0" name="Google Shape;350;p98"/>
          <p:cNvSpPr txBox="1">
            <a:spLocks noGrp="1"/>
          </p:cNvSpPr>
          <p:nvPr>
            <p:ph type="body" idx="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1" name="Google Shape;351;p98"/>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Photo Gallery">
  <p:cSld name="Photo Gallery">
    <p:spTree>
      <p:nvGrpSpPr>
        <p:cNvPr id="1" name="Shape 352"/>
        <p:cNvGrpSpPr/>
        <p:nvPr/>
      </p:nvGrpSpPr>
      <p:grpSpPr>
        <a:xfrm>
          <a:off x="0" y="0"/>
          <a:ext cx="0" cy="0"/>
          <a:chOff x="0" y="0"/>
          <a:chExt cx="0" cy="0"/>
        </a:xfrm>
      </p:grpSpPr>
      <p:sp>
        <p:nvSpPr>
          <p:cNvPr id="353" name="Google Shape;353;p99"/>
          <p:cNvSpPr>
            <a:spLocks noGrp="1"/>
          </p:cNvSpPr>
          <p:nvPr>
            <p:ph type="pic" idx="2"/>
          </p:nvPr>
        </p:nvSpPr>
        <p:spPr>
          <a:xfrm>
            <a:off x="729956" y="3256359"/>
            <a:ext cx="12456200" cy="8300890"/>
          </a:xfrm>
          <a:prstGeom prst="rect">
            <a:avLst/>
          </a:prstGeom>
          <a:noFill/>
          <a:ln>
            <a:noFill/>
          </a:ln>
        </p:spPr>
      </p:sp>
      <p:sp>
        <p:nvSpPr>
          <p:cNvPr id="354" name="Google Shape;354;p99"/>
          <p:cNvSpPr>
            <a:spLocks noGrp="1"/>
          </p:cNvSpPr>
          <p:nvPr>
            <p:ph type="pic" idx="3"/>
          </p:nvPr>
        </p:nvSpPr>
        <p:spPr>
          <a:xfrm>
            <a:off x="7564414" y="3256359"/>
            <a:ext cx="12455780" cy="8300610"/>
          </a:xfrm>
          <a:prstGeom prst="rect">
            <a:avLst/>
          </a:prstGeom>
          <a:noFill/>
          <a:ln>
            <a:noFill/>
          </a:ln>
        </p:spPr>
      </p:sp>
      <p:sp>
        <p:nvSpPr>
          <p:cNvPr id="355" name="Google Shape;355;p99"/>
          <p:cNvSpPr txBox="1">
            <a:spLocks noGrp="1"/>
          </p:cNvSpPr>
          <p:nvPr>
            <p:ph type="body" idx="1"/>
          </p:nvPr>
        </p:nvSpPr>
        <p:spPr>
          <a:xfrm>
            <a:off x="6843410" y="12042281"/>
            <a:ext cx="10697180"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56" name="Google Shape;356;p99" descr="abstract20.png"/>
          <p:cNvPicPr preferRelativeResize="0"/>
          <p:nvPr/>
        </p:nvPicPr>
        <p:blipFill rotWithShape="1">
          <a:blip r:embed="rId2">
            <a:alphaModFix/>
          </a:blip>
          <a:srcRect l="77" t="28921" r="75" b="63613"/>
          <a:stretch/>
        </p:blipFill>
        <p:spPr>
          <a:xfrm>
            <a:off x="3192" y="-1954"/>
            <a:ext cx="24377139" cy="2429504"/>
          </a:xfrm>
          <a:prstGeom prst="rect">
            <a:avLst/>
          </a:prstGeom>
          <a:noFill/>
          <a:ln>
            <a:noFill/>
          </a:ln>
        </p:spPr>
      </p:pic>
      <p:sp>
        <p:nvSpPr>
          <p:cNvPr id="357" name="Google Shape;357;p99"/>
          <p:cNvSpPr txBox="1">
            <a:spLocks noGrp="1"/>
          </p:cNvSpPr>
          <p:nvPr>
            <p:ph type="body" idx="4"/>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8" name="Google Shape;358;p99"/>
          <p:cNvSpPr txBox="1">
            <a:spLocks noGrp="1"/>
          </p:cNvSpPr>
          <p:nvPr>
            <p:ph type="body" idx="5"/>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9" name="Google Shape;359;p99"/>
          <p:cNvSpPr txBox="1">
            <a:spLocks noGrp="1"/>
          </p:cNvSpPr>
          <p:nvPr>
            <p:ph type="body" idx="6"/>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0" name="Google Shape;360;p99"/>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act">
  <p:cSld name="Contact">
    <p:spTree>
      <p:nvGrpSpPr>
        <p:cNvPr id="1" name="Shape 361"/>
        <p:cNvGrpSpPr/>
        <p:nvPr/>
      </p:nvGrpSpPr>
      <p:grpSpPr>
        <a:xfrm>
          <a:off x="0" y="0"/>
          <a:ext cx="0" cy="0"/>
          <a:chOff x="0" y="0"/>
          <a:chExt cx="0" cy="0"/>
        </a:xfrm>
      </p:grpSpPr>
      <p:pic>
        <p:nvPicPr>
          <p:cNvPr id="362" name="Google Shape;362;p100" descr="abstract20.png"/>
          <p:cNvPicPr preferRelativeResize="0"/>
          <p:nvPr/>
        </p:nvPicPr>
        <p:blipFill rotWithShape="1">
          <a:blip r:embed="rId2">
            <a:alphaModFix/>
          </a:blip>
          <a:srcRect t="28882" b="28882"/>
          <a:stretch/>
        </p:blipFill>
        <p:spPr>
          <a:xfrm>
            <a:off x="5962" y="-1954"/>
            <a:ext cx="24371687" cy="13719976"/>
          </a:xfrm>
          <a:prstGeom prst="rect">
            <a:avLst/>
          </a:prstGeom>
          <a:noFill/>
          <a:ln>
            <a:noFill/>
          </a:ln>
        </p:spPr>
      </p:pic>
      <p:sp>
        <p:nvSpPr>
          <p:cNvPr id="363" name="Google Shape;363;p100"/>
          <p:cNvSpPr/>
          <p:nvPr/>
        </p:nvSpPr>
        <p:spPr>
          <a:xfrm>
            <a:off x="4433384" y="2318760"/>
            <a:ext cx="14715940" cy="5924086"/>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64" name="Google Shape;364;p100"/>
          <p:cNvSpPr txBox="1">
            <a:spLocks noGrp="1"/>
          </p:cNvSpPr>
          <p:nvPr>
            <p:ph type="body" idx="1"/>
          </p:nvPr>
        </p:nvSpPr>
        <p:spPr>
          <a:xfrm>
            <a:off x="4948859" y="4337387"/>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5" name="Google Shape;365;p100"/>
          <p:cNvSpPr txBox="1">
            <a:spLocks noGrp="1"/>
          </p:cNvSpPr>
          <p:nvPr>
            <p:ph type="body" idx="2"/>
          </p:nvPr>
        </p:nvSpPr>
        <p:spPr>
          <a:xfrm>
            <a:off x="4812707" y="5551627"/>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6" name="Google Shape;366;p100"/>
          <p:cNvSpPr/>
          <p:nvPr/>
        </p:nvSpPr>
        <p:spPr>
          <a:xfrm>
            <a:off x="4461486" y="2296415"/>
            <a:ext cx="15489130" cy="6694295"/>
          </a:xfrm>
          <a:custGeom>
            <a:avLst/>
            <a:gdLst/>
            <a:ahLst/>
            <a:cxnLst/>
            <a:rect l="l" t="t" r="r" b="b"/>
            <a:pathLst>
              <a:path w="21600" h="21600" extrusionOk="0">
                <a:moveTo>
                  <a:pt x="20464" y="0"/>
                </a:moveTo>
                <a:lnTo>
                  <a:pt x="21600" y="2035"/>
                </a:lnTo>
                <a:lnTo>
                  <a:pt x="21600" y="21600"/>
                </a:lnTo>
                <a:lnTo>
                  <a:pt x="1136" y="21600"/>
                </a:lnTo>
                <a:lnTo>
                  <a:pt x="0" y="19197"/>
                </a:lnTo>
                <a:lnTo>
                  <a:pt x="20408" y="19257"/>
                </a:lnTo>
                <a:lnTo>
                  <a:pt x="20464" y="0"/>
                </a:lnTo>
                <a:close/>
              </a:path>
            </a:pathLst>
          </a:custGeom>
          <a:solidFill>
            <a:srgbClr val="FFFFFF">
              <a:alpha val="3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67" name="Google Shape;367;p100"/>
          <p:cNvSpPr txBox="1">
            <a:spLocks noGrp="1"/>
          </p:cNvSpPr>
          <p:nvPr>
            <p:ph type="body" idx="3"/>
          </p:nvPr>
        </p:nvSpPr>
        <p:spPr>
          <a:xfrm>
            <a:off x="9140604" y="2749707"/>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9800"/>
              <a:buFont typeface="Avenir"/>
              <a:buNone/>
              <a:defRPr sz="98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8" name="Google Shape;368;p100"/>
          <p:cNvSpPr txBox="1">
            <a:spLocks noGrp="1"/>
          </p:cNvSpPr>
          <p:nvPr>
            <p:ph type="body" idx="4"/>
          </p:nvPr>
        </p:nvSpPr>
        <p:spPr>
          <a:xfrm>
            <a:off x="6442764" y="6518744"/>
            <a:ext cx="10697179"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9" name="Google Shape;369;p100"/>
          <p:cNvSpPr txBox="1">
            <a:spLocks noGrp="1"/>
          </p:cNvSpPr>
          <p:nvPr>
            <p:ph type="body" idx="5"/>
          </p:nvPr>
        </p:nvSpPr>
        <p:spPr>
          <a:xfrm>
            <a:off x="11062244" y="3371251"/>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Inter"/>
              <a:buNone/>
              <a:defRPr sz="6600">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0" name="Google Shape;370;p100"/>
          <p:cNvSpPr txBox="1">
            <a:spLocks noGrp="1"/>
          </p:cNvSpPr>
          <p:nvPr>
            <p:ph type="body" idx="6"/>
          </p:nvPr>
        </p:nvSpPr>
        <p:spPr>
          <a:xfrm>
            <a:off x="10875058" y="2729686"/>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800"/>
              <a:buFont typeface="Avenir"/>
              <a:buNone/>
              <a:defRPr sz="38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1" name="Google Shape;371;p100"/>
          <p:cNvSpPr txBox="1">
            <a:spLocks noGrp="1"/>
          </p:cNvSpPr>
          <p:nvPr>
            <p:ph type="body" idx="7"/>
          </p:nvPr>
        </p:nvSpPr>
        <p:spPr>
          <a:xfrm>
            <a:off x="8231637" y="9778365"/>
            <a:ext cx="7920726" cy="2430474"/>
          </a:xfrm>
          <a:prstGeom prst="rect">
            <a:avLst/>
          </a:prstGeom>
          <a:no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2" name="Google Shape;372;p10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80" descr="abstract20.png"/>
          <p:cNvPicPr preferRelativeResize="0"/>
          <p:nvPr/>
        </p:nvPicPr>
        <p:blipFill rotWithShape="1">
          <a:blip r:embed="rId22">
            <a:alphaModFix/>
          </a:blip>
          <a:srcRect t="28889" b="28889"/>
          <a:stretch/>
        </p:blipFill>
        <p:spPr>
          <a:xfrm>
            <a:off x="-115" y="-1954"/>
            <a:ext cx="24378300" cy="13719978"/>
          </a:xfrm>
          <a:prstGeom prst="rect">
            <a:avLst/>
          </a:prstGeom>
          <a:noFill/>
          <a:ln>
            <a:noFill/>
          </a:ln>
        </p:spPr>
      </p:pic>
      <p:sp>
        <p:nvSpPr>
          <p:cNvPr id="7" name="Google Shape;7;p80"/>
          <p:cNvSpPr txBox="1">
            <a:spLocks noGrp="1"/>
          </p:cNvSpPr>
          <p:nvPr>
            <p:ph type="title"/>
          </p:nvPr>
        </p:nvSpPr>
        <p:spPr>
          <a:xfrm>
            <a:off x="4387453" y="625078"/>
            <a:ext cx="15609095" cy="3036094"/>
          </a:xfrm>
          <a:prstGeom prst="rect">
            <a:avLst/>
          </a:prstGeom>
          <a:noFill/>
          <a:ln>
            <a:noFill/>
          </a:ln>
        </p:spPr>
        <p:txBody>
          <a:bodyPr spcFirstLastPara="1" wrap="square" lIns="71425" tIns="71425" rIns="71425" bIns="71425" anchor="ctr" anchorCtr="0">
            <a:normAutofit/>
          </a:bodyPr>
          <a:lstStyle>
            <a:lvl1pPr marR="0" lvl="0"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 name="Google Shape;8;p80"/>
          <p:cNvSpPr txBox="1">
            <a:spLocks noGrp="1"/>
          </p:cNvSpPr>
          <p:nvPr>
            <p:ph type="body" idx="1"/>
          </p:nvPr>
        </p:nvSpPr>
        <p:spPr>
          <a:xfrm>
            <a:off x="4387453" y="3661171"/>
            <a:ext cx="15609095" cy="8840392"/>
          </a:xfrm>
          <a:prstGeom prst="rect">
            <a:avLst/>
          </a:prstGeom>
          <a:noFill/>
          <a:ln>
            <a:noFill/>
          </a:ln>
        </p:spPr>
        <p:txBody>
          <a:bodyPr spcFirstLastPara="1" wrap="square" lIns="71425" tIns="71425" rIns="71425" bIns="71425" anchor="ctr" anchorCtr="0">
            <a:normAutofit/>
          </a:bodyPr>
          <a:lstStyle>
            <a:lvl1pPr marL="457200" marR="0" lvl="0"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1pPr>
            <a:lvl2pPr marL="914400" marR="0" lvl="1"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8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about:blank"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6.jp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3.png"/><Relationship Id="rId7"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38.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26.jpg"/><Relationship Id="rId4" Type="http://schemas.openxmlformats.org/officeDocument/2006/relationships/image" Target="../media/image25.jp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38.png"/><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9" name="Google Shape;379;p1"/>
          <p:cNvSpPr txBox="1">
            <a:spLocks noGrp="1"/>
          </p:cNvSpPr>
          <p:nvPr>
            <p:ph type="body" idx="6"/>
          </p:nvPr>
        </p:nvSpPr>
        <p:spPr>
          <a:xfrm>
            <a:off x="304800" y="2800448"/>
            <a:ext cx="24079200" cy="1982332"/>
          </a:xfrm>
          <a:prstGeom prst="rect">
            <a:avLst/>
          </a:prstGeom>
          <a:noFill/>
          <a:ln>
            <a:noFill/>
          </a:ln>
        </p:spPr>
        <p:txBody>
          <a:bodyPr spcFirstLastPara="1" wrap="square" lIns="71425" tIns="71425" rIns="71425" bIns="71425" anchor="ctr" anchorCtr="0">
            <a:noAutofit/>
          </a:bodyPr>
          <a:lstStyle/>
          <a:p>
            <a:pPr marL="0" lvl="0" indent="0" algn="ctr" rtl="0">
              <a:lnSpc>
                <a:spcPct val="110000"/>
              </a:lnSpc>
              <a:spcBef>
                <a:spcPts val="0"/>
              </a:spcBef>
              <a:spcAft>
                <a:spcPts val="0"/>
              </a:spcAft>
              <a:buClr>
                <a:srgbClr val="002350"/>
              </a:buClr>
              <a:buSzPts val="4000"/>
              <a:buFont typeface="Microsoft JhengHei"/>
              <a:buNone/>
            </a:pPr>
            <a:r>
              <a:rPr lang="en-US" sz="9600" b="1" dirty="0" err="1" smtClean="0">
                <a:solidFill>
                  <a:schemeClr val="bg1"/>
                </a:solidFill>
                <a:effectLst>
                  <a:outerShdw blurRad="38100" dist="38100" dir="2700000" algn="tl">
                    <a:srgbClr val="000000">
                      <a:alpha val="43137"/>
                    </a:srgbClr>
                  </a:outerShdw>
                </a:effectLst>
                <a:latin typeface="Times New Roman" panose="02020603050405020304" pitchFamily="18" charset="0"/>
                <a:ea typeface="文鼎細行楷" panose="020B0609010101010101" pitchFamily="49" charset="-120"/>
                <a:cs typeface="Times New Roman" panose="02020603050405020304" pitchFamily="18" charset="0"/>
                <a:sym typeface="Microsoft JhengHei"/>
              </a:rPr>
              <a:t>國立臺中教育大學特殊教育學系</a:t>
            </a:r>
            <a:endParaRPr sz="9600" b="1" dirty="0">
              <a:solidFill>
                <a:schemeClr val="bg1"/>
              </a:solidFill>
              <a:effectLst>
                <a:outerShdw blurRad="38100" dist="38100" dir="2700000" algn="tl">
                  <a:srgbClr val="000000">
                    <a:alpha val="43137"/>
                  </a:srgbClr>
                </a:outerShdw>
              </a:effectLst>
              <a:latin typeface="Times New Roman" panose="02020603050405020304" pitchFamily="18" charset="0"/>
              <a:ea typeface="文鼎細行楷" panose="020B0609010101010101" pitchFamily="49" charset="-120"/>
              <a:cs typeface="Times New Roman" panose="02020603050405020304" pitchFamily="18" charset="0"/>
              <a:sym typeface="Microsoft JhengHei"/>
            </a:endParaRPr>
          </a:p>
        </p:txBody>
      </p:sp>
      <p:sp>
        <p:nvSpPr>
          <p:cNvPr id="380" name="Google Shape;380;p1"/>
          <p:cNvSpPr txBox="1"/>
          <p:nvPr/>
        </p:nvSpPr>
        <p:spPr>
          <a:xfrm>
            <a:off x="3807799" y="4464728"/>
            <a:ext cx="17512748" cy="6567707"/>
          </a:xfrm>
          <a:prstGeom prst="rect">
            <a:avLst/>
          </a:prstGeom>
          <a:solidFill>
            <a:schemeClr val="bg1"/>
          </a:solidFill>
          <a:ln>
            <a:noFill/>
          </a:ln>
        </p:spPr>
        <p:txBody>
          <a:bodyPr spcFirstLastPara="1" wrap="square" lIns="71425" tIns="71425" rIns="71425" bIns="71425" anchor="ctr" anchorCtr="0">
            <a:noAutofit/>
          </a:bodyPr>
          <a:lstStyle/>
          <a:p>
            <a:pPr marL="0" marR="0" lvl="0" indent="0" algn="ctr" rtl="0">
              <a:spcBef>
                <a:spcPts val="0"/>
              </a:spcBef>
              <a:spcAft>
                <a:spcPts val="0"/>
              </a:spcAft>
              <a:buClr>
                <a:srgbClr val="144D85"/>
              </a:buClr>
              <a:buSzPts val="9300"/>
              <a:buFont typeface="Microsoft JhengHei"/>
              <a:buNone/>
            </a:pPr>
            <a:r>
              <a:rPr lang="en-US" sz="11500" i="0" u="none" strike="noStrike" cap="none" dirty="0" err="1" smtClean="0">
                <a:solidFill>
                  <a:srgbClr val="144D85"/>
                </a:solidFill>
                <a:latin typeface="華康行楷體W5(P)" panose="03000500000000000000" pitchFamily="66" charset="-120"/>
                <a:ea typeface="華康行楷體W5(P)" panose="03000500000000000000" pitchFamily="66" charset="-120"/>
                <a:cs typeface="文鼎特毛楷" panose="02010609010101010101" pitchFamily="49" charset="-120"/>
                <a:sym typeface="Microsoft JhengHei"/>
              </a:rPr>
              <a:t>師資培育自我評</a:t>
            </a:r>
            <a:r>
              <a:rPr lang="zh-TW" altLang="en-US" sz="11500" i="0" u="none" strike="noStrike" cap="none" dirty="0" smtClean="0">
                <a:solidFill>
                  <a:srgbClr val="144D85"/>
                </a:solidFill>
                <a:latin typeface="華康行楷體W5(P)" panose="03000500000000000000" pitchFamily="66" charset="-120"/>
                <a:ea typeface="華康行楷體W5(P)" panose="03000500000000000000" pitchFamily="66" charset="-120"/>
                <a:cs typeface="文鼎特毛楷" panose="02010609010101010101" pitchFamily="49" charset="-120"/>
                <a:sym typeface="Microsoft JhengHei"/>
              </a:rPr>
              <a:t>鑑</a:t>
            </a:r>
            <a:endParaRPr sz="6000" i="0" u="none" strike="noStrike" cap="none" dirty="0">
              <a:solidFill>
                <a:srgbClr val="000000"/>
              </a:solidFill>
              <a:latin typeface="華康行楷體W5(P)" panose="03000500000000000000" pitchFamily="66" charset="-120"/>
              <a:ea typeface="華康行楷體W5(P)" panose="03000500000000000000" pitchFamily="66" charset="-120"/>
              <a:cs typeface="文鼎特毛楷" panose="02010609010101010101" pitchFamily="49" charset="-120"/>
              <a:sym typeface="Microsoft JhengHei"/>
            </a:endParaRPr>
          </a:p>
          <a:p>
            <a:pPr marL="0" marR="0" lvl="0" indent="0" algn="ctr" rtl="0">
              <a:lnSpc>
                <a:spcPct val="150000"/>
              </a:lnSpc>
              <a:spcBef>
                <a:spcPts val="0"/>
              </a:spcBef>
              <a:spcAft>
                <a:spcPts val="0"/>
              </a:spcAft>
              <a:buClr>
                <a:srgbClr val="000000"/>
              </a:buClr>
              <a:buSzPts val="4000"/>
              <a:buFont typeface="Microsoft JhengHei"/>
              <a:buNone/>
            </a:pPr>
            <a:r>
              <a:rPr lang="en-US" sz="7200" i="0" u="none" strike="noStrike" cap="none" dirty="0" err="1">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師資類科：特殊教育學校（班</a:t>
            </a:r>
            <a:r>
              <a:rPr lang="en-US" sz="7200" i="0" u="none" strike="noStrike" cap="none" dirty="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a:t>
            </a:r>
            <a:endParaRPr sz="7200" i="0" u="none" strike="noStrike" cap="none" dirty="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Arial"/>
            </a:endParaRPr>
          </a:p>
          <a:p>
            <a:pPr marL="0" marR="0" lvl="0" indent="0" algn="ctr" rtl="0">
              <a:lnSpc>
                <a:spcPct val="100000"/>
              </a:lnSpc>
              <a:spcBef>
                <a:spcPts val="2000"/>
              </a:spcBef>
              <a:spcAft>
                <a:spcPts val="0"/>
              </a:spcAft>
              <a:buClr>
                <a:srgbClr val="000000"/>
              </a:buClr>
              <a:buSzPts val="4000"/>
              <a:buFont typeface="Microsoft JhengHei"/>
              <a:buNone/>
            </a:pPr>
            <a:r>
              <a:rPr lang="en-US" sz="7200" i="0" u="none" strike="noStrike" cap="none" dirty="0" err="1">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報告人</a:t>
            </a:r>
            <a:r>
              <a:rPr lang="en-US" sz="7200" i="0" u="none" strike="noStrike" cap="none" dirty="0" smtClean="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a:t>
            </a:r>
            <a:r>
              <a:rPr lang="zh-TW" altLang="en-US" sz="7200" i="0" u="none" strike="noStrike" cap="none" dirty="0" smtClean="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副教授兼系主任</a:t>
            </a:r>
            <a:r>
              <a:rPr lang="en-US" sz="7200" i="0" u="none" strike="noStrike" cap="none" dirty="0" err="1" smtClean="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rPr>
              <a:t>詹秀美</a:t>
            </a:r>
            <a:endParaRPr sz="7200" i="0" u="none" strike="noStrike" cap="none" dirty="0">
              <a:solidFill>
                <a:srgbClr val="000000"/>
              </a:solidFill>
              <a:latin typeface="華康行楷體W5(P)" panose="03000500000000000000" pitchFamily="66" charset="-120"/>
              <a:ea typeface="華康行楷體W5(P)" panose="03000500000000000000" pitchFamily="66" charset="-120"/>
              <a:cs typeface="文鼎細行楷" panose="020B0609010101010101" pitchFamily="49" charset="-120"/>
              <a:sym typeface="Microsoft JhengHei"/>
            </a:endParaRPr>
          </a:p>
        </p:txBody>
      </p:sp>
      <p:pic>
        <p:nvPicPr>
          <p:cNvPr id="382" name="Google Shape;382;p1" descr="影像"/>
          <p:cNvPicPr preferRelativeResize="0"/>
          <p:nvPr/>
        </p:nvPicPr>
        <p:blipFill rotWithShape="1">
          <a:blip r:embed="rId3">
            <a:alphaModFix/>
          </a:blip>
          <a:srcRect/>
          <a:stretch/>
        </p:blipFill>
        <p:spPr>
          <a:xfrm>
            <a:off x="11333570" y="365017"/>
            <a:ext cx="2461206" cy="2296283"/>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02"/>
          <p:cNvSpPr txBox="1">
            <a:spLocks noGrp="1"/>
          </p:cNvSpPr>
          <p:nvPr>
            <p:ph type="body" idx="14"/>
          </p:nvPr>
        </p:nvSpPr>
        <p:spPr>
          <a:xfrm>
            <a:off x="0" y="423660"/>
            <a:ext cx="24384000" cy="2265525"/>
          </a:xfrm>
          <a:prstGeom prst="rect">
            <a:avLst/>
          </a:prstGeom>
          <a:noFill/>
          <a:ln>
            <a:noFill/>
          </a:ln>
        </p:spPr>
        <p:txBody>
          <a:bodyPr spcFirstLastPara="1" wrap="square" lIns="71425" tIns="71425" rIns="71425" bIns="71425" anchor="ctr" anchorCtr="0">
            <a:noAutofit/>
          </a:bodyPr>
          <a:lstStyle/>
          <a:p>
            <a:pPr marL="0" lvl="0" indent="0"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icrosoft JhengHei"/>
                <a:sym typeface="Microsoft JhengHei"/>
              </a:rPr>
              <a:t>101</a:t>
            </a:r>
            <a:r>
              <a:rPr lang="en-US"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icrosoft JhengHei"/>
                <a:sym typeface="Microsoft JhengHei"/>
              </a:rPr>
              <a:t>年師資培育評鑑</a:t>
            </a:r>
            <a:r>
              <a:rPr lang="zh-TW" altLang="en-US"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icrosoft JhengHei"/>
                <a:sym typeface="Microsoft JhengHei"/>
              </a:rPr>
              <a:t>檢討會議</a:t>
            </a:r>
            <a:endParaRPr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Google Shape;666;p21"/>
          <p:cNvSpPr txBox="1"/>
          <p:nvPr/>
        </p:nvSpPr>
        <p:spPr>
          <a:xfrm>
            <a:off x="1374151" y="2689185"/>
            <a:ext cx="15244075" cy="6376720"/>
          </a:xfrm>
          <a:prstGeom prst="rect">
            <a:avLst/>
          </a:prstGeom>
          <a:noFill/>
          <a:ln>
            <a:noFill/>
          </a:ln>
        </p:spPr>
        <p:txBody>
          <a:bodyPr spcFirstLastPara="1" wrap="square" lIns="71425" tIns="71425" rIns="71425" bIns="71425" anchor="ctr" anchorCtr="0">
            <a:spAutoFit/>
          </a:bodyPr>
          <a:lstStyle/>
          <a:p>
            <a:pPr marL="555625" marR="0" lvl="0" indent="-555625" rtl="0">
              <a:lnSpc>
                <a:spcPct val="150000"/>
              </a:lnSpc>
              <a:spcBef>
                <a:spcPts val="0"/>
              </a:spcBef>
              <a:spcAft>
                <a:spcPts val="0"/>
              </a:spcAft>
              <a:buClr>
                <a:srgbClr val="000000"/>
              </a:buClr>
              <a:buSzPts val="3375"/>
              <a:buFont typeface="Arial"/>
              <a:buChar char="•"/>
            </a:pP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時間：</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102</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年</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2</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月</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21</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日</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星期四</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上午</a:t>
            </a:r>
            <a:r>
              <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rPr>
              <a:t>9:00</a:t>
            </a:r>
          </a:p>
          <a:p>
            <a:pPr marL="555625" marR="0" lvl="0" indent="-555625" rtl="0">
              <a:lnSpc>
                <a:spcPct val="150000"/>
              </a:lnSpc>
              <a:spcBef>
                <a:spcPts val="0"/>
              </a:spcBef>
              <a:spcAft>
                <a:spcPts val="0"/>
              </a:spcAft>
              <a:buClr>
                <a:srgbClr val="000000"/>
              </a:buClr>
              <a:buSzPts val="3375"/>
              <a:buFont typeface="Arial"/>
              <a:buChar char="•"/>
            </a:pP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地點：本校</a:t>
            </a:r>
            <a:r>
              <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rPr>
              <a:t>行政大樓 </a:t>
            </a:r>
            <a:r>
              <a:rPr lang="en-US" altLang="zh-TW" sz="5400" b="1" dirty="0">
                <a:latin typeface="微軟正黑體" panose="020B0604030504040204" pitchFamily="34" charset="-120"/>
                <a:ea typeface="微軟正黑體" panose="020B0604030504040204" pitchFamily="34" charset="-120"/>
                <a:cs typeface="文鼎中楷" panose="020B0609010101010101" pitchFamily="49" charset="-120"/>
              </a:rPr>
              <a:t>2</a:t>
            </a:r>
            <a:r>
              <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rPr>
              <a:t> 樓 </a:t>
            </a:r>
            <a:r>
              <a:rPr lang="en-US" altLang="zh-TW" sz="5400" b="1" dirty="0">
                <a:latin typeface="微軟正黑體" panose="020B0604030504040204" pitchFamily="34" charset="-120"/>
                <a:ea typeface="微軟正黑體" panose="020B0604030504040204" pitchFamily="34" charset="-120"/>
                <a:cs typeface="文鼎中楷" panose="020B0609010101010101" pitchFamily="49" charset="-120"/>
              </a:rPr>
              <a:t>A213</a:t>
            </a:r>
            <a:r>
              <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rPr>
              <a:t> </a:t>
            </a: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會議室</a:t>
            </a:r>
            <a:endParaRPr lang="en-US" altLang="zh-TW" sz="5400" b="1" dirty="0" smtClean="0">
              <a:latin typeface="微軟正黑體" panose="020B0604030504040204" pitchFamily="34" charset="-120"/>
              <a:ea typeface="微軟正黑體" panose="020B0604030504040204" pitchFamily="34" charset="-120"/>
              <a:cs typeface="文鼎中楷" panose="020B0609010101010101" pitchFamily="49" charset="-120"/>
            </a:endParaRPr>
          </a:p>
          <a:p>
            <a:pPr marL="555625" lvl="0" indent="-555625">
              <a:lnSpc>
                <a:spcPct val="150000"/>
              </a:lnSpc>
              <a:buSzPts val="3375"/>
              <a:buFont typeface="Arial"/>
              <a:buChar char="•"/>
            </a:pPr>
            <a:r>
              <a:rPr lang="zh-TW" altLang="en-US" sz="5400" b="1" dirty="0" smtClean="0">
                <a:latin typeface="微軟正黑體" panose="020B0604030504040204" pitchFamily="34" charset="-120"/>
                <a:ea typeface="微軟正黑體" panose="020B0604030504040204" pitchFamily="34" charset="-120"/>
                <a:cs typeface="文鼎中楷" panose="020B0609010101010101" pitchFamily="49" charset="-120"/>
              </a:rPr>
              <a:t>主持：</a:t>
            </a:r>
            <a:r>
              <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rPr>
              <a:t>楊思偉校長 </a:t>
            </a:r>
            <a:endPar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a:p>
            <a:pPr marL="555625" indent="-555625">
              <a:lnSpc>
                <a:spcPct val="150000"/>
              </a:lnSpc>
              <a:buSzPts val="3375"/>
              <a:buFont typeface="Arial"/>
              <a:buChar char="•"/>
            </a:pPr>
            <a:endParaRPr lang="zh-TW" altLang="en-US" sz="5400" b="1" dirty="0">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a:p>
            <a:pPr marL="555625" marR="0" lvl="0" indent="-555625" rtl="0">
              <a:lnSpc>
                <a:spcPct val="150000"/>
              </a:lnSpc>
              <a:spcBef>
                <a:spcPts val="0"/>
              </a:spcBef>
              <a:spcAft>
                <a:spcPts val="0"/>
              </a:spcAft>
              <a:buClr>
                <a:srgbClr val="000000"/>
              </a:buClr>
              <a:buSzPts val="3375"/>
              <a:buFont typeface="Arial"/>
              <a:buChar char="•"/>
            </a:pPr>
            <a:endParaRPr sz="5400" b="1" i="0" u="none" strike="noStrike" cap="none" dirty="0">
              <a:solidFill>
                <a:srgbClr val="000000"/>
              </a:solidFill>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p:txBody>
      </p:sp>
      <p:sp>
        <p:nvSpPr>
          <p:cNvPr id="29" name="Google Shape;662;p21"/>
          <p:cNvSpPr txBox="1"/>
          <p:nvPr/>
        </p:nvSpPr>
        <p:spPr>
          <a:xfrm>
            <a:off x="1374151" y="6910545"/>
            <a:ext cx="4688719" cy="975242"/>
          </a:xfrm>
          <a:prstGeom prst="rect">
            <a:avLst/>
          </a:prstGeom>
          <a:solidFill>
            <a:schemeClr val="accent6">
              <a:lumMod val="75000"/>
            </a:schemeClr>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zh-TW" altLang="en-US" sz="5400" dirty="0" smtClean="0">
                <a:solidFill>
                  <a:srgbClr val="FFFFFF"/>
                </a:solidFill>
                <a:latin typeface="Microsoft JhengHei"/>
                <a:ea typeface="Microsoft JhengHei"/>
                <a:cs typeface="Microsoft JhengHei"/>
                <a:sym typeface="Microsoft JhengHei"/>
              </a:rPr>
              <a:t>提案討</a:t>
            </a:r>
            <a:r>
              <a:rPr lang="zh-TW" altLang="en-US" sz="5400" dirty="0">
                <a:solidFill>
                  <a:srgbClr val="FFFFFF"/>
                </a:solidFill>
                <a:latin typeface="Microsoft JhengHei"/>
                <a:ea typeface="Microsoft JhengHei"/>
                <a:cs typeface="Microsoft JhengHei"/>
                <a:sym typeface="Microsoft JhengHei"/>
              </a:rPr>
              <a:t>論</a:t>
            </a:r>
            <a:endParaRPr sz="5400" b="0" i="0" u="none" strike="noStrike" cap="none" dirty="0">
              <a:solidFill>
                <a:srgbClr val="FFFFFF"/>
              </a:solidFill>
              <a:latin typeface="Microsoft JhengHei"/>
              <a:ea typeface="Microsoft JhengHei"/>
              <a:cs typeface="Microsoft JhengHei"/>
              <a:sym typeface="Microsoft JhengHei"/>
            </a:endParaRPr>
          </a:p>
        </p:txBody>
      </p:sp>
      <p:sp>
        <p:nvSpPr>
          <p:cNvPr id="30" name="Google Shape;666;p21"/>
          <p:cNvSpPr txBox="1"/>
          <p:nvPr/>
        </p:nvSpPr>
        <p:spPr>
          <a:xfrm>
            <a:off x="771279" y="7885787"/>
            <a:ext cx="22347139" cy="3191233"/>
          </a:xfrm>
          <a:prstGeom prst="rect">
            <a:avLst/>
          </a:prstGeom>
          <a:noFill/>
          <a:ln>
            <a:noFill/>
          </a:ln>
        </p:spPr>
        <p:txBody>
          <a:bodyPr spcFirstLastPara="1" wrap="square" lIns="71425" tIns="71425" rIns="71425" bIns="71425" anchor="ctr" anchorCtr="0">
            <a:spAutoFit/>
          </a:bodyPr>
          <a:lstStyle/>
          <a:p>
            <a:pPr marL="555625" marR="0" lvl="0" indent="-555625" rtl="0">
              <a:lnSpc>
                <a:spcPct val="150000"/>
              </a:lnSpc>
              <a:spcBef>
                <a:spcPts val="0"/>
              </a:spcBef>
              <a:spcAft>
                <a:spcPts val="0"/>
              </a:spcAft>
              <a:buClr>
                <a:srgbClr val="000000"/>
              </a:buClr>
              <a:buSzPts val="3375"/>
              <a:buFont typeface="Arial"/>
              <a:buChar char="•"/>
            </a:pPr>
            <a:r>
              <a:rPr lang="zh-TW" altLang="en-US" sz="6600" b="1" dirty="0" smtClean="0">
                <a:latin typeface="微軟正黑體" panose="020B0604030504040204" pitchFamily="34" charset="-120"/>
                <a:ea typeface="微軟正黑體" panose="020B0604030504040204" pitchFamily="34" charset="-120"/>
              </a:rPr>
              <a:t>針對本校「</a:t>
            </a:r>
            <a:r>
              <a:rPr lang="en-US" altLang="zh-TW" sz="6600" b="1" dirty="0" smtClean="0">
                <a:latin typeface="微軟正黑體" panose="020B0604030504040204" pitchFamily="34" charset="-120"/>
                <a:ea typeface="微軟正黑體" panose="020B0604030504040204" pitchFamily="34" charset="-120"/>
              </a:rPr>
              <a:t>101</a:t>
            </a:r>
            <a:r>
              <a:rPr lang="zh-TW" altLang="en-US" sz="6600" b="1" dirty="0" smtClean="0">
                <a:latin typeface="微軟正黑體" panose="020B0604030504040204" pitchFamily="34" charset="-120"/>
                <a:ea typeface="微軟正黑體" panose="020B0604030504040204" pitchFamily="34" charset="-120"/>
              </a:rPr>
              <a:t>年度上半年大學校院師資培育評鑑</a:t>
            </a:r>
            <a:r>
              <a:rPr lang="zh-TW" altLang="en-US" sz="6600" b="1" dirty="0">
                <a:latin typeface="微軟正黑體" panose="020B0604030504040204" pitchFamily="34" charset="-120"/>
                <a:ea typeface="微軟正黑體" panose="020B0604030504040204" pitchFamily="34" charset="-120"/>
              </a:rPr>
              <a:t>」</a:t>
            </a:r>
            <a:r>
              <a:rPr lang="zh-TW" altLang="en-US" sz="6600" b="1" dirty="0" smtClean="0">
                <a:latin typeface="微軟正黑體" panose="020B0604030504040204" pitchFamily="34" charset="-120"/>
                <a:ea typeface="微軟正黑體" panose="020B0604030504040204" pitchFamily="34" charset="-120"/>
              </a:rPr>
              <a:t>結果，有關缺點和建議之改善措施之提案討論</a:t>
            </a:r>
            <a:r>
              <a:rPr lang="zh-TW" altLang="en-US" sz="6600" b="1" dirty="0">
                <a:latin typeface="微軟正黑體" panose="020B0604030504040204" pitchFamily="34" charset="-120"/>
                <a:ea typeface="微軟正黑體" panose="020B0604030504040204" pitchFamily="34" charset="-120"/>
              </a:rPr>
              <a:t>。</a:t>
            </a:r>
            <a:endParaRPr sz="6600" b="1" i="0" u="none" strike="noStrike" cap="none" dirty="0">
              <a:solidFill>
                <a:srgbClr val="000000"/>
              </a:solidFill>
              <a:latin typeface="微軟正黑體" panose="020B0604030504040204" pitchFamily="34" charset="-120"/>
              <a:ea typeface="微軟正黑體" panose="020B0604030504040204" pitchFamily="34" charset="-120"/>
              <a:cs typeface="Helvetica Neue Light"/>
              <a:sym typeface="Helvetica Neue Light"/>
            </a:endParaRPr>
          </a:p>
        </p:txBody>
      </p:sp>
    </p:spTree>
    <p:extLst>
      <p:ext uri="{BB962C8B-B14F-4D97-AF65-F5344CB8AC3E}">
        <p14:creationId xmlns:p14="http://schemas.microsoft.com/office/powerpoint/2010/main" val="2504793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6" name="Google Shape;396;p102"/>
          <p:cNvSpPr txBox="1"/>
          <p:nvPr/>
        </p:nvSpPr>
        <p:spPr>
          <a:xfrm>
            <a:off x="760411" y="2695307"/>
            <a:ext cx="18763721"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微軟正黑體" panose="020B0604030504040204" pitchFamily="34" charset="-120"/>
                <a:ea typeface="微軟正黑體" panose="020B0604030504040204" pitchFamily="34" charset="-120"/>
                <a:cs typeface="DFKai-SB"/>
                <a:sym typeface="DFKai-SB"/>
              </a:rPr>
              <a:t>本校三類科與其他四所傳統教育大學小教類科評鑑結果一覽表</a:t>
            </a:r>
            <a:endParaRPr sz="5000" b="0"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graphicFrame>
        <p:nvGraphicFramePr>
          <p:cNvPr id="397" name="Google Shape;397;p102"/>
          <p:cNvGraphicFramePr/>
          <p:nvPr>
            <p:extLst>
              <p:ext uri="{D42A27DB-BD31-4B8C-83A1-F6EECF244321}">
                <p14:modId xmlns:p14="http://schemas.microsoft.com/office/powerpoint/2010/main" val="2176946077"/>
              </p:ext>
            </p:extLst>
          </p:nvPr>
        </p:nvGraphicFramePr>
        <p:xfrm>
          <a:off x="760411" y="3859154"/>
          <a:ext cx="23039300" cy="8820406"/>
        </p:xfrm>
        <a:graphic>
          <a:graphicData uri="http://schemas.openxmlformats.org/drawingml/2006/table">
            <a:tbl>
              <a:tblPr firstRow="1" bandRow="1">
                <a:noFill/>
                <a:tableStyleId>{C9AE6033-6D39-4CC2-90DF-808DB374BDA0}</a:tableStyleId>
              </a:tblPr>
              <a:tblGrid>
                <a:gridCol w="3688950">
                  <a:extLst>
                    <a:ext uri="{9D8B030D-6E8A-4147-A177-3AD203B41FA5}">
                      <a16:colId xmlns:a16="http://schemas.microsoft.com/office/drawing/2014/main" val="20000"/>
                    </a:ext>
                  </a:extLst>
                </a:gridCol>
                <a:gridCol w="2290975">
                  <a:extLst>
                    <a:ext uri="{9D8B030D-6E8A-4147-A177-3AD203B41FA5}">
                      <a16:colId xmlns:a16="http://schemas.microsoft.com/office/drawing/2014/main" val="20001"/>
                    </a:ext>
                  </a:extLst>
                </a:gridCol>
                <a:gridCol w="2290975">
                  <a:extLst>
                    <a:ext uri="{9D8B030D-6E8A-4147-A177-3AD203B41FA5}">
                      <a16:colId xmlns:a16="http://schemas.microsoft.com/office/drawing/2014/main" val="20002"/>
                    </a:ext>
                  </a:extLst>
                </a:gridCol>
                <a:gridCol w="2461400">
                  <a:extLst>
                    <a:ext uri="{9D8B030D-6E8A-4147-A177-3AD203B41FA5}">
                      <a16:colId xmlns:a16="http://schemas.microsoft.com/office/drawing/2014/main" val="20003"/>
                    </a:ext>
                  </a:extLst>
                </a:gridCol>
                <a:gridCol w="2461400">
                  <a:extLst>
                    <a:ext uri="{9D8B030D-6E8A-4147-A177-3AD203B41FA5}">
                      <a16:colId xmlns:a16="http://schemas.microsoft.com/office/drawing/2014/main" val="20004"/>
                    </a:ext>
                  </a:extLst>
                </a:gridCol>
                <a:gridCol w="2461400">
                  <a:extLst>
                    <a:ext uri="{9D8B030D-6E8A-4147-A177-3AD203B41FA5}">
                      <a16:colId xmlns:a16="http://schemas.microsoft.com/office/drawing/2014/main" val="20005"/>
                    </a:ext>
                  </a:extLst>
                </a:gridCol>
                <a:gridCol w="2461400">
                  <a:extLst>
                    <a:ext uri="{9D8B030D-6E8A-4147-A177-3AD203B41FA5}">
                      <a16:colId xmlns:a16="http://schemas.microsoft.com/office/drawing/2014/main" val="20006"/>
                    </a:ext>
                  </a:extLst>
                </a:gridCol>
                <a:gridCol w="2461400">
                  <a:extLst>
                    <a:ext uri="{9D8B030D-6E8A-4147-A177-3AD203B41FA5}">
                      <a16:colId xmlns:a16="http://schemas.microsoft.com/office/drawing/2014/main" val="20007"/>
                    </a:ext>
                  </a:extLst>
                </a:gridCol>
                <a:gridCol w="2461400">
                  <a:extLst>
                    <a:ext uri="{9D8B030D-6E8A-4147-A177-3AD203B41FA5}">
                      <a16:colId xmlns:a16="http://schemas.microsoft.com/office/drawing/2014/main" val="20008"/>
                    </a:ext>
                  </a:extLst>
                </a:gridCol>
              </a:tblGrid>
              <a:tr h="672881">
                <a:tc rowSpan="2">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學校名稱</a:t>
                      </a:r>
                      <a:endParaRPr/>
                    </a:p>
                  </a:txBody>
                  <a:tcPr marL="91450" marR="91450" marT="45725" marB="45725" anchor="ctr">
                    <a:solidFill>
                      <a:schemeClr val="lt2"/>
                    </a:solidFill>
                  </a:tcPr>
                </a:tc>
                <a:tc rowSpan="2">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受評類科</a:t>
                      </a:r>
                      <a:endParaRPr/>
                    </a:p>
                  </a:txBody>
                  <a:tcPr marL="91450" marR="91450" marT="45725" marB="45725" anchor="ctr">
                    <a:solidFill>
                      <a:schemeClr val="lt2"/>
                    </a:solidFill>
                  </a:tcPr>
                </a:tc>
                <a:tc rowSpan="2">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整體評鑑</a:t>
                      </a:r>
                      <a:endParaRPr sz="3200" u="none" strike="noStrike" cap="none" dirty="0">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結果</a:t>
                      </a:r>
                      <a:endParaRPr dirty="0"/>
                    </a:p>
                  </a:txBody>
                  <a:tcPr marL="91450" marR="91450" marT="45725" marB="45725" anchor="ctr">
                    <a:solidFill>
                      <a:schemeClr val="lt2"/>
                    </a:solidFill>
                  </a:tcPr>
                </a:tc>
                <a:tc gridSpan="6">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六大評鑑項目認可結果</a:t>
                      </a:r>
                      <a:endParaRPr dirty="0"/>
                    </a:p>
                  </a:txBody>
                  <a:tcPr marL="91450" marR="91450" marT="45725" marB="45725" anchor="ctr">
                    <a:solidFill>
                      <a:schemeClr val="lt2"/>
                    </a:solidFill>
                  </a:tcPr>
                </a:tc>
                <a:tc hMerge="1">
                  <a:txBody>
                    <a:bodyPr/>
                    <a:lstStyle/>
                    <a:p>
                      <a:endParaRPr lang="zh-TW"/>
                    </a:p>
                  </a:txBody>
                  <a:tcPr/>
                </a:tc>
                <a:tc hMerge="1">
                  <a:txBody>
                    <a:bodyPr/>
                    <a:lstStyle/>
                    <a:p>
                      <a:endParaRPr lang="zh-TW"/>
                    </a:p>
                  </a:txBody>
                  <a:tcPr/>
                </a:tc>
                <a:tc hMerge="1">
                  <a:txBody>
                    <a:bodyPr/>
                    <a:lstStyle/>
                    <a:p>
                      <a:endParaRPr lang="zh-TW"/>
                    </a:p>
                  </a:txBody>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1295400">
                <a:tc vMerge="1">
                  <a:txBody>
                    <a:bodyPr/>
                    <a:lstStyle/>
                    <a:p>
                      <a:endParaRPr lang="zh-TW"/>
                    </a:p>
                  </a:txBody>
                  <a:tcPr/>
                </a:tc>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目標、特色及自我改善</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行政組織及運作</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學生遴選及學習環境</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教師素質及專業表現</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課程設計及教師教學</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教育實習及畢業生表現</a:t>
                      </a:r>
                      <a:endParaRPr/>
                    </a:p>
                  </a:txBody>
                  <a:tcPr marL="91450" marR="91450" marT="45725" marB="45725" anchor="ctr">
                    <a:solidFill>
                      <a:schemeClr val="lt2"/>
                    </a:solidFill>
                  </a:tcPr>
                </a:tc>
                <a:extLst>
                  <a:ext uri="{0D108BD9-81ED-4DB2-BD59-A6C34878D82A}">
                    <a16:rowId xmlns:a16="http://schemas.microsoft.com/office/drawing/2014/main" val="10001"/>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台北市立教育大學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有條件通過</a:t>
                      </a:r>
                      <a:endParaRPr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2"/>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國立新竹教育大學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3"/>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國立臺南大學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4"/>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國立臺東大學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未通過</a:t>
                      </a:r>
                      <a:endParaRPr/>
                    </a:p>
                  </a:txBody>
                  <a:tcPr marL="91450" marR="91450" marT="45725" marB="45725" anchor="ctr"/>
                </a:tc>
                <a:extLst>
                  <a:ext uri="{0D108BD9-81ED-4DB2-BD59-A6C34878D82A}">
                    <a16:rowId xmlns:a16="http://schemas.microsoft.com/office/drawing/2014/main" val="10005"/>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國立臺中教育大學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6"/>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dirty="0" err="1">
                          <a:latin typeface="Microsoft JhengHei"/>
                          <a:ea typeface="Microsoft JhengHei"/>
                          <a:cs typeface="Microsoft JhengHei"/>
                          <a:sym typeface="Microsoft JhengHei"/>
                        </a:rPr>
                        <a:t>國立臺中教育大學</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特殊教育</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None/>
                      </a:pPr>
                      <a:r>
                        <a:rPr lang="en-US" sz="2800" u="none" strike="noStrike" cap="none" dirty="0" err="1">
                          <a:latin typeface="Microsoft JhengHei"/>
                          <a:ea typeface="Microsoft JhengHei"/>
                          <a:cs typeface="Microsoft JhengHei"/>
                          <a:sym typeface="Microsoft JhengHei"/>
                        </a:rPr>
                        <a:t>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icrosoft JhengHei"/>
                          <a:ea typeface="Microsoft JhengHei"/>
                          <a:cs typeface="Microsoft JhengHei"/>
                          <a:sym typeface="Microsoft JhengHei"/>
                        </a:rPr>
                        <a:t>有條件通過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extLst>
                  <a:ext uri="{0D108BD9-81ED-4DB2-BD59-A6C34878D82A}">
                    <a16:rowId xmlns:a16="http://schemas.microsoft.com/office/drawing/2014/main" val="10007"/>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國立臺中教育大學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幼兒園</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dirty="0"/>
                    </a:p>
                  </a:txBody>
                  <a:tcPr marL="91450" marR="91450" marT="45725" marB="45725" anchor="ctr"/>
                </a:tc>
                <a:extLst>
                  <a:ext uri="{0D108BD9-81ED-4DB2-BD59-A6C34878D82A}">
                    <a16:rowId xmlns:a16="http://schemas.microsoft.com/office/drawing/2014/main" val="10008"/>
                  </a:ext>
                </a:extLst>
              </a:tr>
            </a:tbl>
          </a:graphicData>
        </a:graphic>
      </p:graphicFrame>
      <p:sp>
        <p:nvSpPr>
          <p:cNvPr id="398" name="Google Shape;398;p102"/>
          <p:cNvSpPr/>
          <p:nvPr/>
        </p:nvSpPr>
        <p:spPr>
          <a:xfrm>
            <a:off x="760411" y="10674627"/>
            <a:ext cx="23039300" cy="974034"/>
          </a:xfrm>
          <a:prstGeom prst="rect">
            <a:avLst/>
          </a:prstGeom>
          <a:noFill/>
          <a:ln w="88900" cap="flat" cmpd="sng">
            <a:solidFill>
              <a:srgbClr val="FF0000"/>
            </a:solidFill>
            <a:prstDash val="solid"/>
            <a:miter lim="400000"/>
            <a:headEnd type="none" w="sm" len="sm"/>
            <a:tailEnd type="none" w="sm" len="sm"/>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 name="Google Shape;395;p102"/>
          <p:cNvSpPr txBox="1">
            <a:spLocks noGrp="1"/>
          </p:cNvSpPr>
          <p:nvPr>
            <p:ph type="body" idx="14"/>
          </p:nvPr>
        </p:nvSpPr>
        <p:spPr>
          <a:xfrm>
            <a:off x="0" y="391576"/>
            <a:ext cx="24384000" cy="2265525"/>
          </a:xfrm>
          <a:prstGeom prst="rect">
            <a:avLst/>
          </a:prstGeom>
          <a:noFill/>
          <a:ln>
            <a:noFill/>
          </a:ln>
        </p:spPr>
        <p:txBody>
          <a:bodyPr spcFirstLastPara="1" wrap="square" lIns="71425" tIns="71425" rIns="71425" bIns="71425" anchor="ctr" anchorCtr="0">
            <a:noAutofit/>
          </a:bodyPr>
          <a:lstStyle/>
          <a:p>
            <a:pPr marL="0" lvl="0" indent="0"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101</a:t>
            </a:r>
            <a:r>
              <a:rPr 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年</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大學校院</a:t>
            </a:r>
            <a:r>
              <a:rPr lang="en-US" dirty="0" err="1" smtClean="0">
                <a:effectLst>
                  <a:outerShdw blurRad="38100" dist="38100" dir="2700000" algn="tl">
                    <a:srgbClr val="000000">
                      <a:alpha val="43137"/>
                    </a:srgbClr>
                  </a:outerShdw>
                </a:effectLst>
                <a:latin typeface="Microsoft JhengHei"/>
                <a:ea typeface="Microsoft JhengHei"/>
                <a:cs typeface="Microsoft JhengHei"/>
                <a:sym typeface="Microsoft JhengHei"/>
              </a:rPr>
              <a:t>師資培育評鑑</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檢討會議</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1000"/>
                                        <p:tgtEl>
                                          <p:spTgt spid="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7" name="Google Shape;407;gf5277cddcd_0_0"/>
          <p:cNvSpPr txBox="1"/>
          <p:nvPr/>
        </p:nvSpPr>
        <p:spPr>
          <a:xfrm>
            <a:off x="1382144" y="5885847"/>
            <a:ext cx="22186250" cy="5170616"/>
          </a:xfrm>
          <a:prstGeom prst="rect">
            <a:avLst/>
          </a:prstGeom>
          <a:noFill/>
          <a:ln>
            <a:noFill/>
          </a:ln>
        </p:spPr>
        <p:txBody>
          <a:bodyPr spcFirstLastPara="1" wrap="square" lIns="91425" tIns="91425" rIns="91425" bIns="91425" anchor="t" anchorCtr="0">
            <a:spAutoFit/>
          </a:bodyPr>
          <a:lstStyle/>
          <a:p>
            <a:pPr marL="457200" lvl="0" indent="-482600" algn="l" rtl="0">
              <a:spcBef>
                <a:spcPts val="0"/>
              </a:spcBef>
              <a:spcAft>
                <a:spcPts val="0"/>
              </a:spcAft>
              <a:buSzPts val="4000"/>
              <a:buFont typeface="DFKai-SB"/>
              <a:buAutoNum type="arabicPeriod"/>
            </a:pPr>
            <a:r>
              <a:rPr lang="en-US" sz="5400" b="1" dirty="0" err="1" smtClean="0">
                <a:latin typeface="微軟正黑體" panose="020B0604030504040204" pitchFamily="34" charset="-120"/>
                <a:ea typeface="微軟正黑體" panose="020B0604030504040204" pitchFamily="34" charset="-120"/>
                <a:cs typeface="DFKai-SB"/>
                <a:sym typeface="DFKai-SB"/>
              </a:rPr>
              <a:t>針對特殊教育師資職前教育課程應經師培中心課程委員會審議或</a:t>
            </a:r>
            <a:r>
              <a:rPr lang="zh-TW" altLang="en-US" sz="5400" b="1" dirty="0" smtClean="0">
                <a:latin typeface="微軟正黑體" panose="020B0604030504040204" pitchFamily="34" charset="-120"/>
                <a:ea typeface="微軟正黑體" panose="020B0604030504040204" pitchFamily="34" charset="-120"/>
                <a:cs typeface="DFKai-SB"/>
                <a:sym typeface="DFKai-SB"/>
              </a:rPr>
              <a:t>核</a:t>
            </a:r>
            <a:r>
              <a:rPr lang="en-US" sz="5400" b="1" dirty="0" err="1" smtClean="0">
                <a:latin typeface="微軟正黑體" panose="020B0604030504040204" pitchFamily="34" charset="-120"/>
                <a:ea typeface="微軟正黑體" panose="020B0604030504040204" pitchFamily="34" charset="-120"/>
                <a:cs typeface="DFKai-SB"/>
                <a:sym typeface="DFKai-SB"/>
              </a:rPr>
              <a:t>備之改善建議</a:t>
            </a:r>
            <a:r>
              <a:rPr lang="en-US" sz="5400" b="1" dirty="0" err="1">
                <a:latin typeface="微軟正黑體" panose="020B0604030504040204" pitchFamily="34" charset="-120"/>
                <a:ea typeface="微軟正黑體" panose="020B0604030504040204" pitchFamily="34" charset="-120"/>
                <a:cs typeface="DFKai-SB"/>
                <a:sym typeface="DFKai-SB"/>
              </a:rPr>
              <a:t>，改善策略為課程送經教育學院院課程會議通過後</a:t>
            </a:r>
            <a:r>
              <a:rPr lang="en-US" sz="5400" b="1" dirty="0" smtClean="0">
                <a:latin typeface="微軟正黑體" panose="020B0604030504040204" pitchFamily="34" charset="-120"/>
                <a:ea typeface="微軟正黑體" panose="020B0604030504040204" pitchFamily="34" charset="-120"/>
                <a:cs typeface="DFKai-SB"/>
                <a:sym typeface="DFKai-SB"/>
              </a:rPr>
              <a:t>，</a:t>
            </a:r>
            <a:r>
              <a:rPr lang="zh-TW" altLang="en-US" sz="5400" b="1" dirty="0" smtClean="0">
                <a:latin typeface="微軟正黑體" panose="020B0604030504040204" pitchFamily="34" charset="-120"/>
                <a:ea typeface="微軟正黑體" panose="020B0604030504040204" pitchFamily="34" charset="-120"/>
                <a:cs typeface="DFKai-SB"/>
                <a:sym typeface="DFKai-SB"/>
              </a:rPr>
              <a:t>再</a:t>
            </a:r>
            <a:r>
              <a:rPr lang="en-US" sz="5400" b="1" dirty="0" err="1" smtClean="0">
                <a:latin typeface="微軟正黑體" panose="020B0604030504040204" pitchFamily="34" charset="-120"/>
                <a:ea typeface="微軟正黑體" panose="020B0604030504040204" pitchFamily="34" charset="-120"/>
                <a:cs typeface="DFKai-SB"/>
                <a:sym typeface="DFKai-SB"/>
              </a:rPr>
              <a:t>送師培中心課程會議審議通過後</a:t>
            </a:r>
            <a:r>
              <a:rPr lang="en-US" sz="5400" b="1" dirty="0" err="1">
                <a:latin typeface="微軟正黑體" panose="020B0604030504040204" pitchFamily="34" charset="-120"/>
                <a:ea typeface="微軟正黑體" panose="020B0604030504040204" pitchFamily="34" charset="-120"/>
                <a:cs typeface="DFKai-SB"/>
                <a:sym typeface="DFKai-SB"/>
              </a:rPr>
              <a:t>，最後送校課程會議審議</a:t>
            </a:r>
            <a:r>
              <a:rPr lang="en-US" sz="5400" b="1" dirty="0" smtClean="0">
                <a:latin typeface="微軟正黑體" panose="020B0604030504040204" pitchFamily="34" charset="-120"/>
                <a:ea typeface="微軟正黑體" panose="020B0604030504040204" pitchFamily="34" charset="-120"/>
                <a:cs typeface="DFKai-SB"/>
                <a:sym typeface="DFKai-SB"/>
              </a:rPr>
              <a:t>。</a:t>
            </a:r>
          </a:p>
          <a:p>
            <a:pPr marL="457200" lvl="0" indent="-482600" algn="l" rtl="0">
              <a:spcBef>
                <a:spcPts val="0"/>
              </a:spcBef>
              <a:spcAft>
                <a:spcPts val="0"/>
              </a:spcAft>
              <a:buSzPts val="4000"/>
              <a:buFont typeface="DFKai-SB"/>
              <a:buAutoNum type="arabicPeriod"/>
            </a:pPr>
            <a:endParaRPr lang="en-US" altLang="zh-TW" sz="5400" b="1" dirty="0">
              <a:latin typeface="微軟正黑體" panose="020B0604030504040204" pitchFamily="34" charset="-120"/>
              <a:ea typeface="微軟正黑體" panose="020B0604030504040204" pitchFamily="34" charset="-120"/>
              <a:cs typeface="DFKai-SB"/>
              <a:sym typeface="DFKai-SB"/>
            </a:endParaRPr>
          </a:p>
          <a:p>
            <a:pPr marL="457200" lvl="0" indent="-482600" algn="l" rtl="0">
              <a:spcBef>
                <a:spcPts val="0"/>
              </a:spcBef>
              <a:spcAft>
                <a:spcPts val="0"/>
              </a:spcAft>
              <a:buSzPts val="4000"/>
              <a:buFont typeface="DFKai-SB"/>
              <a:buAutoNum type="arabicPeriod"/>
            </a:pPr>
            <a:r>
              <a:rPr lang="zh-TW" altLang="en-US" sz="5400" b="1" dirty="0" smtClean="0">
                <a:latin typeface="微軟正黑體" panose="020B0604030504040204" pitchFamily="34" charset="-120"/>
                <a:ea typeface="微軟正黑體" panose="020B0604030504040204" pitchFamily="34" charset="-120"/>
                <a:cs typeface="DFKai-SB"/>
                <a:sym typeface="DFKai-SB"/>
              </a:rPr>
              <a:t>針對</a:t>
            </a:r>
            <a:r>
              <a:rPr lang="zh-TW" altLang="en-US" sz="5400" b="1" dirty="0">
                <a:latin typeface="微軟正黑體" panose="020B0604030504040204" pitchFamily="34" charset="-120"/>
                <a:ea typeface="微軟正黑體" panose="020B0604030504040204" pitchFamily="34" charset="-120"/>
                <a:cs typeface="DFKai-SB"/>
                <a:sym typeface="DFKai-SB"/>
              </a:rPr>
              <a:t>宜聘任具博士學位或取得大學講師證書之兼任教師之改善建議，建議由本校專任教師支援特教師培課程。</a:t>
            </a:r>
          </a:p>
        </p:txBody>
      </p:sp>
      <p:sp>
        <p:nvSpPr>
          <p:cNvPr id="8" name="Google Shape;396;p102"/>
          <p:cNvSpPr txBox="1"/>
          <p:nvPr/>
        </p:nvSpPr>
        <p:spPr>
          <a:xfrm>
            <a:off x="1349610" y="1683566"/>
            <a:ext cx="20158669" cy="3883730"/>
          </a:xfrm>
          <a:prstGeom prst="rect">
            <a:avLst/>
          </a:prstGeom>
          <a:noFill/>
          <a:ln>
            <a:noFill/>
          </a:ln>
        </p:spPr>
        <p:txBody>
          <a:bodyPr spcFirstLastPara="1" wrap="square" lIns="71425" tIns="71425" rIns="71425" bIns="71425" anchor="ctr" anchorCtr="0">
            <a:spAutoFit/>
          </a:bodyPr>
          <a:lstStyle/>
          <a:p>
            <a:pPr marR="0" lvl="0" algn="l" rtl="0">
              <a:lnSpc>
                <a:spcPct val="150000"/>
              </a:lnSpc>
              <a:spcBef>
                <a:spcPts val="0"/>
              </a:spcBef>
              <a:spcAft>
                <a:spcPts val="0"/>
              </a:spcAft>
              <a:buClr>
                <a:srgbClr val="000000"/>
              </a:buClr>
              <a:buSzPts val="3750"/>
            </a:pPr>
            <a:endParaRPr lang="en-US" altLang="zh-TW"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endParaRPr>
          </a:p>
          <a:p>
            <a:pPr marR="0" lvl="0" algn="l" rtl="0">
              <a:lnSpc>
                <a:spcPct val="150000"/>
              </a:lnSpc>
              <a:spcBef>
                <a:spcPts val="0"/>
              </a:spcBef>
              <a:spcAft>
                <a:spcPts val="0"/>
              </a:spcAft>
              <a:buClr>
                <a:srgbClr val="000000"/>
              </a:buClr>
              <a:buSzPts val="3750"/>
            </a:pPr>
            <a:r>
              <a:rPr lang="zh-TW" altLang="en-US" sz="5400" b="1" dirty="0" smtClean="0">
                <a:latin typeface="微軟正黑體" panose="020B0604030504040204" pitchFamily="34" charset="-120"/>
                <a:ea typeface="微軟正黑體" panose="020B0604030504040204" pitchFamily="34" charset="-120"/>
                <a:cs typeface="DFKai-SB"/>
                <a:sym typeface="DFKai-SB"/>
              </a:rPr>
              <a:t>決議：</a:t>
            </a:r>
            <a:endParaRPr lang="en-US" altLang="zh-TW" sz="5400" b="1" dirty="0" smtClean="0">
              <a:latin typeface="微軟正黑體" panose="020B0604030504040204" pitchFamily="34" charset="-120"/>
              <a:ea typeface="微軟正黑體" panose="020B0604030504040204" pitchFamily="34" charset="-120"/>
              <a:cs typeface="DFKai-SB"/>
              <a:sym typeface="DFKai-SB"/>
            </a:endParaRPr>
          </a:p>
          <a:p>
            <a:pPr marR="0" lvl="0" algn="l" rtl="0">
              <a:lnSpc>
                <a:spcPct val="150000"/>
              </a:lnSpc>
              <a:spcBef>
                <a:spcPts val="0"/>
              </a:spcBef>
              <a:spcAft>
                <a:spcPts val="0"/>
              </a:spcAft>
              <a:buClr>
                <a:srgbClr val="000000"/>
              </a:buClr>
              <a:buSzPts val="3750"/>
            </a:pPr>
            <a:r>
              <a:rPr lang="zh-TW" altLang="en-US"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rPr>
              <a:t>三、特殊教育</a:t>
            </a:r>
            <a:r>
              <a:rPr lang="zh-TW" altLang="en-US"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rPr>
              <a:t>學校</a:t>
            </a:r>
            <a:r>
              <a:rPr lang="en-US" altLang="zh-TW"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rPr>
              <a:t>(</a:t>
            </a:r>
            <a:r>
              <a:rPr lang="zh-TW" altLang="en-US" sz="5400" b="1" dirty="0">
                <a:latin typeface="微軟正黑體" panose="020B0604030504040204" pitchFamily="34" charset="-120"/>
                <a:ea typeface="微軟正黑體" panose="020B0604030504040204" pitchFamily="34" charset="-120"/>
                <a:cs typeface="DFKai-SB"/>
                <a:sym typeface="DFKai-SB"/>
              </a:rPr>
              <a:t>班</a:t>
            </a:r>
            <a:r>
              <a:rPr lang="en-US" altLang="zh-TW"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rPr>
              <a:t>)</a:t>
            </a:r>
            <a:r>
              <a:rPr lang="zh-TW" altLang="en-US" sz="5400" b="1" i="0" u="none" strike="noStrike" cap="none" dirty="0" smtClean="0">
                <a:solidFill>
                  <a:srgbClr val="000000"/>
                </a:solidFill>
                <a:latin typeface="微軟正黑體" panose="020B0604030504040204" pitchFamily="34" charset="-120"/>
                <a:ea typeface="微軟正黑體" panose="020B0604030504040204" pitchFamily="34" charset="-120"/>
                <a:cs typeface="DFKai-SB"/>
                <a:sym typeface="DFKai-SB"/>
              </a:rPr>
              <a:t>師資培育評鑑</a:t>
            </a:r>
            <a:endParaRPr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sp>
        <p:nvSpPr>
          <p:cNvPr id="9" name="Google Shape;395;p102"/>
          <p:cNvSpPr txBox="1">
            <a:spLocks noGrp="1"/>
          </p:cNvSpPr>
          <p:nvPr>
            <p:ph type="body" idx="14"/>
          </p:nvPr>
        </p:nvSpPr>
        <p:spPr>
          <a:xfrm>
            <a:off x="1150827" y="391576"/>
            <a:ext cx="22648884" cy="2265525"/>
          </a:xfrm>
          <a:prstGeom prst="rect">
            <a:avLst/>
          </a:prstGeom>
          <a:noFill/>
          <a:ln>
            <a:noFill/>
          </a:ln>
        </p:spPr>
        <p:txBody>
          <a:bodyPr spcFirstLastPara="1" wrap="square" lIns="71425" tIns="71425" rIns="71425" bIns="71425" anchor="ctr" anchorCtr="0">
            <a:noAutofit/>
          </a:bodyPr>
          <a:lstStyle/>
          <a:p>
            <a:pPr marL="0" lvl="0" indent="0" algn="l"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101</a:t>
            </a:r>
            <a:r>
              <a:rPr 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年</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大學校院</a:t>
            </a:r>
            <a:r>
              <a:rPr lang="en-US" dirty="0" err="1" smtClean="0">
                <a:effectLst>
                  <a:outerShdw blurRad="38100" dist="38100" dir="2700000" algn="tl">
                    <a:srgbClr val="000000">
                      <a:alpha val="43137"/>
                    </a:srgbClr>
                  </a:outerShdw>
                </a:effectLst>
                <a:latin typeface="Microsoft JhengHei"/>
                <a:ea typeface="Microsoft JhengHei"/>
                <a:cs typeface="Microsoft JhengHei"/>
                <a:sym typeface="Microsoft JhengHei"/>
              </a:rPr>
              <a:t>師資培育評鑑</a:t>
            </a:r>
            <a:r>
              <a:rPr 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檢討會議紀錄</a:t>
            </a:r>
            <a:r>
              <a:rPr 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Shape 411"/>
        <p:cNvGrpSpPr/>
        <p:nvPr/>
      </p:nvGrpSpPr>
      <p:grpSpPr>
        <a:xfrm>
          <a:off x="0" y="0"/>
          <a:ext cx="0" cy="0"/>
          <a:chOff x="0" y="0"/>
          <a:chExt cx="0" cy="0"/>
        </a:xfrm>
      </p:grpSpPr>
      <p:sp>
        <p:nvSpPr>
          <p:cNvPr id="412" name="Google Shape;412;p103"/>
          <p:cNvSpPr txBox="1"/>
          <p:nvPr/>
        </p:nvSpPr>
        <p:spPr>
          <a:xfrm>
            <a:off x="0" y="172915"/>
            <a:ext cx="24384000" cy="22656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101年師資培育評鑑「自我改善</a:t>
            </a:r>
            <a:r>
              <a:rPr lang="en-US" sz="8000" b="1"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情形</a:t>
            </a:r>
            <a:r>
              <a:rPr lang="en-US" sz="8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000" b="1" i="0" u="none" strike="noStrike" cap="none" dirty="0">
              <a:solidFill>
                <a:srgbClr val="F6F6F6"/>
              </a:solidFill>
              <a:effectLst>
                <a:outerShdw blurRad="38100" dist="38100" dir="2700000" algn="tl">
                  <a:srgbClr val="000000">
                    <a:alpha val="43137"/>
                  </a:srgbClr>
                </a:outerShdw>
              </a:effectLst>
              <a:latin typeface="Avenir"/>
              <a:ea typeface="Avenir"/>
              <a:cs typeface="Avenir"/>
              <a:sym typeface="Avenir"/>
            </a:endParaRPr>
          </a:p>
        </p:txBody>
      </p:sp>
      <p:sp>
        <p:nvSpPr>
          <p:cNvPr id="8" name="Google Shape;407;gf5277cddcd_0_0"/>
          <p:cNvSpPr txBox="1"/>
          <p:nvPr/>
        </p:nvSpPr>
        <p:spPr>
          <a:xfrm>
            <a:off x="641675" y="2878440"/>
            <a:ext cx="23100650" cy="2400627"/>
          </a:xfrm>
          <a:prstGeom prst="rect">
            <a:avLst/>
          </a:prstGeom>
          <a:noFill/>
          <a:ln>
            <a:noFill/>
          </a:ln>
        </p:spPr>
        <p:txBody>
          <a:bodyPr spcFirstLastPara="1" wrap="square" lIns="91425" tIns="91425" rIns="91425" bIns="91425" anchor="t" anchorCtr="0">
            <a:spAutoFit/>
          </a:bodyPr>
          <a:lstStyle/>
          <a:p>
            <a:pPr marL="717550" lvl="0" indent="-742950" algn="l" rtl="0">
              <a:spcBef>
                <a:spcPts val="0"/>
              </a:spcBef>
              <a:spcAft>
                <a:spcPts val="0"/>
              </a:spcAft>
              <a:buSzPts val="4000"/>
              <a:buFont typeface="+mj-ea"/>
              <a:buAutoNum type="ea1ChtPeriod"/>
            </a:pPr>
            <a:r>
              <a:rPr lang="en-US" sz="4800" b="1" dirty="0" err="1" smtClean="0">
                <a:latin typeface="微軟正黑體" panose="020B0604030504040204" pitchFamily="34" charset="-120"/>
                <a:ea typeface="微軟正黑體" panose="020B0604030504040204" pitchFamily="34" charset="-120"/>
                <a:cs typeface="DFKai-SB"/>
                <a:sym typeface="DFKai-SB"/>
              </a:rPr>
              <a:t>針對特殊教育師資職前教育課程應經師培中心課程委員會審議或</a:t>
            </a:r>
            <a:r>
              <a:rPr lang="zh-TW" altLang="en-US" sz="4800" b="1" dirty="0" smtClean="0">
                <a:latin typeface="微軟正黑體" panose="020B0604030504040204" pitchFamily="34" charset="-120"/>
                <a:ea typeface="微軟正黑體" panose="020B0604030504040204" pitchFamily="34" charset="-120"/>
                <a:cs typeface="DFKai-SB"/>
                <a:sym typeface="DFKai-SB"/>
              </a:rPr>
              <a:t>核</a:t>
            </a:r>
            <a:r>
              <a:rPr lang="en-US" sz="4800" b="1" dirty="0" err="1" smtClean="0">
                <a:latin typeface="微軟正黑體" panose="020B0604030504040204" pitchFamily="34" charset="-120"/>
                <a:ea typeface="微軟正黑體" panose="020B0604030504040204" pitchFamily="34" charset="-120"/>
                <a:cs typeface="DFKai-SB"/>
                <a:sym typeface="DFKai-SB"/>
              </a:rPr>
              <a:t>備之改善建議</a:t>
            </a:r>
            <a:r>
              <a:rPr lang="en-US" sz="4800" b="1" dirty="0" err="1">
                <a:latin typeface="微軟正黑體" panose="020B0604030504040204" pitchFamily="34" charset="-120"/>
                <a:ea typeface="微軟正黑體" panose="020B0604030504040204" pitchFamily="34" charset="-120"/>
                <a:cs typeface="DFKai-SB"/>
                <a:sym typeface="DFKai-SB"/>
              </a:rPr>
              <a:t>，改善策略為課程送經教育學院院課程會議通過後</a:t>
            </a:r>
            <a:r>
              <a:rPr lang="en-US" sz="4800" b="1" dirty="0" smtClean="0">
                <a:latin typeface="微軟正黑體" panose="020B0604030504040204" pitchFamily="34" charset="-120"/>
                <a:ea typeface="微軟正黑體" panose="020B0604030504040204" pitchFamily="34" charset="-120"/>
                <a:cs typeface="DFKai-SB"/>
                <a:sym typeface="DFKai-SB"/>
              </a:rPr>
              <a:t>，</a:t>
            </a:r>
            <a:r>
              <a:rPr lang="zh-TW" altLang="en-US" sz="4800" b="1" dirty="0" smtClean="0">
                <a:latin typeface="微軟正黑體" panose="020B0604030504040204" pitchFamily="34" charset="-120"/>
                <a:ea typeface="微軟正黑體" panose="020B0604030504040204" pitchFamily="34" charset="-120"/>
                <a:cs typeface="DFKai-SB"/>
                <a:sym typeface="DFKai-SB"/>
              </a:rPr>
              <a:t>再</a:t>
            </a:r>
            <a:r>
              <a:rPr lang="en-US" sz="4800" b="1" dirty="0" err="1" smtClean="0">
                <a:latin typeface="微軟正黑體" panose="020B0604030504040204" pitchFamily="34" charset="-120"/>
                <a:ea typeface="微軟正黑體" panose="020B0604030504040204" pitchFamily="34" charset="-120"/>
                <a:cs typeface="DFKai-SB"/>
                <a:sym typeface="DFKai-SB"/>
              </a:rPr>
              <a:t>送師培中心課程會議審議通過後</a:t>
            </a:r>
            <a:r>
              <a:rPr lang="en-US" sz="4800" b="1" dirty="0" err="1">
                <a:latin typeface="微軟正黑體" panose="020B0604030504040204" pitchFamily="34" charset="-120"/>
                <a:ea typeface="微軟正黑體" panose="020B0604030504040204" pitchFamily="34" charset="-120"/>
                <a:cs typeface="DFKai-SB"/>
                <a:sym typeface="DFKai-SB"/>
              </a:rPr>
              <a:t>，最後送校課程會議審議</a:t>
            </a:r>
            <a:r>
              <a:rPr lang="en-US" sz="4800" b="1" dirty="0" smtClean="0">
                <a:latin typeface="微軟正黑體" panose="020B0604030504040204" pitchFamily="34" charset="-120"/>
                <a:ea typeface="微軟正黑體" panose="020B0604030504040204" pitchFamily="34" charset="-120"/>
                <a:cs typeface="DFKai-SB"/>
                <a:sym typeface="DFKai-SB"/>
              </a:rPr>
              <a:t>。</a:t>
            </a:r>
          </a:p>
        </p:txBody>
      </p:sp>
      <p:pic>
        <p:nvPicPr>
          <p:cNvPr id="6" name="圖片 5"/>
          <p:cNvPicPr>
            <a:picLocks noChangeAspect="1"/>
          </p:cNvPicPr>
          <p:nvPr/>
        </p:nvPicPr>
        <p:blipFill>
          <a:blip r:embed="rId3"/>
          <a:stretch>
            <a:fillRect/>
          </a:stretch>
        </p:blipFill>
        <p:spPr>
          <a:xfrm>
            <a:off x="2828174" y="5219433"/>
            <a:ext cx="19773408" cy="9848289"/>
          </a:xfrm>
          <a:prstGeom prst="rect">
            <a:avLst/>
          </a:prstGeom>
        </p:spPr>
      </p:pic>
      <p:sp>
        <p:nvSpPr>
          <p:cNvPr id="15" name="矩形 14"/>
          <p:cNvSpPr/>
          <p:nvPr/>
        </p:nvSpPr>
        <p:spPr>
          <a:xfrm>
            <a:off x="2828174" y="12304644"/>
            <a:ext cx="19641733" cy="2763078"/>
          </a:xfrm>
          <a:prstGeom prst="rect">
            <a:avLst/>
          </a:prstGeom>
          <a:noFill/>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03"/>
          <p:cNvSpPr txBox="1"/>
          <p:nvPr/>
        </p:nvSpPr>
        <p:spPr>
          <a:xfrm>
            <a:off x="0" y="391575"/>
            <a:ext cx="24383999" cy="2265600"/>
          </a:xfrm>
          <a:prstGeom prst="rect">
            <a:avLst/>
          </a:prstGeom>
          <a:noFill/>
          <a:ln>
            <a:noFill/>
          </a:ln>
        </p:spPr>
        <p:txBody>
          <a:bodyPr spcFirstLastPara="1" wrap="square" lIns="71425" tIns="71425" rIns="71425" bIns="71425" anchor="ctr" anchorCtr="0">
            <a:noAutofit/>
          </a:bodyPr>
          <a:lstStyle/>
          <a:p>
            <a:pPr marL="0" marR="0" lvl="0" indent="0" algn="ctr" defTabSz="914400" rtl="0" eaLnBrk="1" fontAlgn="auto" latinLnBrk="0" hangingPunct="1">
              <a:lnSpc>
                <a:spcPct val="100000"/>
              </a:lnSpc>
              <a:spcBef>
                <a:spcPts val="0"/>
              </a:spcBef>
              <a:spcAft>
                <a:spcPts val="0"/>
              </a:spcAft>
              <a:buClr>
                <a:srgbClr val="F6F6F6"/>
              </a:buClr>
              <a:buSzPts val="8000"/>
              <a:buFont typeface="Microsoft JhengHei"/>
              <a:buNone/>
              <a:tabLst/>
              <a:defRPr/>
            </a:pPr>
            <a:r>
              <a:rPr kumimoji="0" lang="en-US" sz="8000" b="1" i="0" u="none" strike="noStrike" kern="0" cap="none" spc="0" normalizeH="0" baseline="0" noProof="0" dirty="0">
                <a:ln>
                  <a:noFill/>
                </a:ln>
                <a:solidFill>
                  <a:srgbClr val="F6F6F6"/>
                </a:solidFill>
                <a:effectLst>
                  <a:outerShdw blurRad="38100" dist="38100" dir="2700000" algn="tl">
                    <a:srgbClr val="000000">
                      <a:alpha val="43137"/>
                    </a:srgbClr>
                  </a:outerShdw>
                </a:effectLst>
                <a:uLnTx/>
                <a:uFillTx/>
                <a:latin typeface="Microsoft JhengHei"/>
                <a:ea typeface="Microsoft JhengHei"/>
                <a:cs typeface="Microsoft JhengHei"/>
                <a:sym typeface="Microsoft JhengHei"/>
              </a:rPr>
              <a:t>101年師資培育評鑑「自我改善情形」</a:t>
            </a:r>
            <a:endParaRPr kumimoji="0" sz="8000" b="1" i="0" u="none" strike="noStrike" kern="0" cap="none" spc="0" normalizeH="0" baseline="0" noProof="0" dirty="0">
              <a:ln>
                <a:noFill/>
              </a:ln>
              <a:solidFill>
                <a:srgbClr val="F6F6F6"/>
              </a:solidFill>
              <a:effectLst>
                <a:outerShdw blurRad="38100" dist="38100" dir="2700000" algn="tl">
                  <a:srgbClr val="000000">
                    <a:alpha val="43137"/>
                  </a:srgbClr>
                </a:outerShdw>
              </a:effectLst>
              <a:uLnTx/>
              <a:uFillTx/>
              <a:latin typeface="Avenir"/>
              <a:ea typeface="Avenir"/>
              <a:cs typeface="Avenir"/>
              <a:sym typeface="Avenir"/>
            </a:endParaRPr>
          </a:p>
        </p:txBody>
      </p:sp>
      <p:sp>
        <p:nvSpPr>
          <p:cNvPr id="9" name="Google Shape;407;gf5277cddcd_0_0"/>
          <p:cNvSpPr txBox="1"/>
          <p:nvPr/>
        </p:nvSpPr>
        <p:spPr>
          <a:xfrm>
            <a:off x="713503" y="2657175"/>
            <a:ext cx="23087398" cy="1846629"/>
          </a:xfrm>
          <a:prstGeom prst="rect">
            <a:avLst/>
          </a:prstGeom>
          <a:noFill/>
          <a:ln>
            <a:noFill/>
          </a:ln>
        </p:spPr>
        <p:txBody>
          <a:bodyPr spcFirstLastPara="1" wrap="square" lIns="91425" tIns="91425" rIns="91425" bIns="91425" anchor="t" anchorCtr="0">
            <a:spAutoFit/>
          </a:bodyPr>
          <a:lstStyle/>
          <a:p>
            <a:pPr marL="717550" marR="0" lvl="0" indent="-742950" algn="l" defTabSz="914400" rtl="0" eaLnBrk="1" fontAlgn="auto" latinLnBrk="0" hangingPunct="1">
              <a:lnSpc>
                <a:spcPct val="100000"/>
              </a:lnSpc>
              <a:spcBef>
                <a:spcPts val="0"/>
              </a:spcBef>
              <a:spcAft>
                <a:spcPts val="0"/>
              </a:spcAft>
              <a:buClr>
                <a:srgbClr val="000000"/>
              </a:buClr>
              <a:buSzPts val="4000"/>
              <a:buFont typeface="+mj-ea"/>
              <a:buAutoNum type="ea1ChtPeriod" startAt="2"/>
              <a:tabLst/>
              <a:defRPr/>
            </a:pPr>
            <a:r>
              <a:rPr kumimoji="0" lang="zh-TW" altLang="en-US" sz="5400" b="1" i="0" u="none" strike="noStrike" kern="0" cap="none" spc="0" normalizeH="0" baseline="0" noProof="0" dirty="0" smtClean="0">
                <a:ln>
                  <a:noFill/>
                </a:ln>
                <a:solidFill>
                  <a:srgbClr val="000000"/>
                </a:solidFill>
                <a:effectLst/>
                <a:uLnTx/>
                <a:uFillTx/>
                <a:latin typeface="微軟正黑體" panose="020B0604030504040204" pitchFamily="34" charset="-120"/>
                <a:ea typeface="微軟正黑體" panose="020B0604030504040204" pitchFamily="34" charset="-120"/>
                <a:cs typeface="DFKai-SB"/>
                <a:sym typeface="DFKai-SB"/>
              </a:rPr>
              <a:t>針對</a:t>
            </a:r>
            <a:r>
              <a:rPr kumimoji="0" lang="zh-TW" altLang="en-US" sz="5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DFKai-SB"/>
                <a:sym typeface="DFKai-SB"/>
              </a:rPr>
              <a:t>宜聘任具博士學位或取得大學講師證書之兼任教師之改善建議，建議由本校專任教師支援特教師培課程。</a:t>
            </a:r>
          </a:p>
        </p:txBody>
      </p:sp>
      <p:pic>
        <p:nvPicPr>
          <p:cNvPr id="2" name="圖片 1"/>
          <p:cNvPicPr>
            <a:picLocks noChangeAspect="1"/>
          </p:cNvPicPr>
          <p:nvPr/>
        </p:nvPicPr>
        <p:blipFill>
          <a:blip r:embed="rId3"/>
          <a:stretch>
            <a:fillRect/>
          </a:stretch>
        </p:blipFill>
        <p:spPr>
          <a:xfrm>
            <a:off x="1" y="4682708"/>
            <a:ext cx="11449878" cy="7729353"/>
          </a:xfrm>
          <a:prstGeom prst="rect">
            <a:avLst/>
          </a:prstGeom>
        </p:spPr>
      </p:pic>
      <p:pic>
        <p:nvPicPr>
          <p:cNvPr id="3" name="圖片 2"/>
          <p:cNvPicPr>
            <a:picLocks noChangeAspect="1"/>
          </p:cNvPicPr>
          <p:nvPr/>
        </p:nvPicPr>
        <p:blipFill>
          <a:blip r:embed="rId4"/>
          <a:stretch>
            <a:fillRect/>
          </a:stretch>
        </p:blipFill>
        <p:spPr>
          <a:xfrm>
            <a:off x="11449878" y="4503804"/>
            <a:ext cx="12934121" cy="5057773"/>
          </a:xfrm>
          <a:prstGeom prst="rect">
            <a:avLst/>
          </a:prstGeom>
        </p:spPr>
      </p:pic>
    </p:spTree>
    <p:extLst>
      <p:ext uri="{BB962C8B-B14F-4D97-AF65-F5344CB8AC3E}">
        <p14:creationId xmlns:p14="http://schemas.microsoft.com/office/powerpoint/2010/main" val="2872320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
          <p:cNvSpPr txBox="1">
            <a:spLocks noGrp="1"/>
          </p:cNvSpPr>
          <p:nvPr>
            <p:ph type="body" idx="14"/>
          </p:nvPr>
        </p:nvSpPr>
        <p:spPr>
          <a:xfrm>
            <a:off x="0" y="371698"/>
            <a:ext cx="24384000" cy="2265525"/>
          </a:xfrm>
          <a:prstGeom prst="rect">
            <a:avLst/>
          </a:prstGeom>
          <a:noFill/>
          <a:ln>
            <a:noFill/>
          </a:ln>
        </p:spPr>
        <p:txBody>
          <a:bodyPr spcFirstLastPara="1" wrap="square" lIns="71425" tIns="71425" rIns="71425" bIns="71425" anchor="ctr" anchorCtr="0">
            <a:noAutofit/>
          </a:bodyPr>
          <a:lstStyle/>
          <a:p>
            <a:pPr marL="0" indent="0"/>
            <a:r>
              <a:rPr lang="en-US" altLang="zh-TW"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110</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年師資</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培育自我</a:t>
            </a:r>
            <a:r>
              <a:rPr lang="zh-TW" altLang="en-US" dirty="0" smtClean="0">
                <a:effectLst>
                  <a:outerShdw blurRad="38100" dist="38100" dir="2700000" algn="tl">
                    <a:srgbClr val="000000">
                      <a:alpha val="43137"/>
                    </a:srgbClr>
                  </a:outerShdw>
                </a:effectLst>
                <a:latin typeface="Microsoft JhengHei"/>
                <a:ea typeface="Microsoft JhengHei"/>
                <a:cs typeface="Microsoft JhengHei"/>
                <a:sym typeface="Microsoft JhengHei"/>
              </a:rPr>
              <a:t>評鑑報告</a:t>
            </a:r>
            <a:endParaRPr dirty="0">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449" name="Google Shape;449;p2"/>
          <p:cNvSpPr txBox="1"/>
          <p:nvPr/>
        </p:nvSpPr>
        <p:spPr>
          <a:xfrm>
            <a:off x="4991801" y="2986008"/>
            <a:ext cx="20193956" cy="10116206"/>
          </a:xfrm>
          <a:prstGeom prst="rect">
            <a:avLst/>
          </a:prstGeom>
          <a:noFill/>
          <a:ln>
            <a:noFill/>
          </a:ln>
        </p:spPr>
        <p:txBody>
          <a:bodyPr spcFirstLastPara="1" wrap="square" lIns="71425" tIns="71425" rIns="71425" bIns="71425" anchor="ctr" anchorCtr="0">
            <a:spAutoFit/>
            <a:scene3d>
              <a:camera prst="orthographicFront"/>
              <a:lightRig rig="harsh" dir="t"/>
            </a:scene3d>
            <a:sp3d extrusionH="57150" prstMaterial="matte">
              <a:bevelT w="63500" h="12700" prst="angle"/>
              <a:contourClr>
                <a:schemeClr val="bg1">
                  <a:lumMod val="65000"/>
                </a:schemeClr>
              </a:contourClr>
            </a:sp3d>
          </a:bodyPr>
          <a:lstStyle/>
          <a:p>
            <a:pPr marL="685800" marR="0" lvl="0" indent="-685800" rtl="0">
              <a:lnSpc>
                <a:spcPct val="150000"/>
              </a:lnSpc>
              <a:spcBef>
                <a:spcPts val="0"/>
              </a:spcBef>
              <a:spcAft>
                <a:spcPts val="0"/>
              </a:spcAft>
              <a:buClr>
                <a:srgbClr val="000000"/>
              </a:buClr>
              <a:buSzPts val="5000"/>
              <a:buFont typeface="Arial" panose="020B0604020202020204" pitchFamily="34" charset="0"/>
              <a:buChar char="•"/>
            </a:pPr>
            <a:r>
              <a:rPr lang="zh-TW" altLang="en-US" sz="5400" b="1" i="0" u="none" strike="noStrike" dirty="0" smtClean="0">
                <a:ln/>
                <a:solidFill>
                  <a:schemeClr val="accent6">
                    <a:lumMod val="75000"/>
                  </a:schemeClr>
                </a:solidFill>
                <a:latin typeface="Microsoft JhengHei"/>
                <a:ea typeface="Microsoft JhengHei"/>
                <a:cs typeface="Microsoft JhengHei"/>
                <a:sym typeface="Microsoft JhengHei"/>
              </a:rPr>
              <a:t>項目一、</a:t>
            </a:r>
            <a:r>
              <a:rPr lang="en-US" sz="5400" b="1" i="0" u="none" strike="noStrike" dirty="0" err="1" smtClean="0">
                <a:ln/>
                <a:solidFill>
                  <a:schemeClr val="accent6">
                    <a:lumMod val="75000"/>
                  </a:schemeClr>
                </a:solidFill>
                <a:latin typeface="Microsoft JhengHei"/>
                <a:ea typeface="Microsoft JhengHei"/>
                <a:cs typeface="Microsoft JhengHei"/>
                <a:sym typeface="Microsoft JhengHei"/>
              </a:rPr>
              <a:t>教育目標及師資職前教育階段教師專業素養</a:t>
            </a:r>
            <a:endParaRPr lang="en-US" sz="5400" b="1" i="0" u="none" strike="noStrike" dirty="0" smtClean="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項目二、行政</a:t>
            </a:r>
            <a:r>
              <a:rPr lang="zh-TW" altLang="en-US" sz="5400" b="1" dirty="0">
                <a:ln/>
                <a:solidFill>
                  <a:schemeClr val="accent6">
                    <a:lumMod val="75000"/>
                  </a:schemeClr>
                </a:solidFill>
                <a:latin typeface="Microsoft JhengHei"/>
                <a:ea typeface="Microsoft JhengHei"/>
                <a:cs typeface="Microsoft JhengHei"/>
                <a:sym typeface="Microsoft JhengHei"/>
              </a:rPr>
              <a:t>運作及自我</a:t>
            </a:r>
            <a:r>
              <a:rPr lang="zh-TW" altLang="en-US" sz="5400" b="1" dirty="0" smtClean="0">
                <a:ln/>
                <a:solidFill>
                  <a:schemeClr val="accent6">
                    <a:lumMod val="75000"/>
                  </a:schemeClr>
                </a:solidFill>
                <a:latin typeface="Microsoft JhengHei"/>
                <a:ea typeface="Microsoft JhengHei"/>
                <a:cs typeface="Microsoft JhengHei"/>
                <a:sym typeface="Microsoft JhengHei"/>
              </a:rPr>
              <a:t>改善</a:t>
            </a:r>
            <a:endParaRPr lang="en-US" altLang="zh-TW" sz="5400" b="1" dirty="0" smtClean="0">
              <a:ln/>
              <a:solidFill>
                <a:schemeClr val="accent6">
                  <a:lumMod val="75000"/>
                </a:schemeClr>
              </a:solidFill>
              <a:latin typeface="Microsoft JhengHei"/>
              <a:ea typeface="Microsoft JhengHei"/>
              <a:cs typeface="Microsoft JhengHei"/>
              <a:sym typeface="Microsoft JhengHei"/>
            </a:endParaRPr>
          </a:p>
          <a:p>
            <a:pPr marL="685800" lvl="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項目三、學生</a:t>
            </a:r>
            <a:r>
              <a:rPr lang="zh-TW" altLang="en-US" sz="5400" b="1" dirty="0">
                <a:ln/>
                <a:solidFill>
                  <a:schemeClr val="accent6">
                    <a:lumMod val="75000"/>
                  </a:schemeClr>
                </a:solidFill>
                <a:latin typeface="Microsoft JhengHei"/>
                <a:ea typeface="Microsoft JhengHei"/>
                <a:cs typeface="Microsoft JhengHei"/>
                <a:sym typeface="Microsoft JhengHei"/>
              </a:rPr>
              <a:t>遴選及學習</a:t>
            </a:r>
            <a:r>
              <a:rPr lang="zh-TW" altLang="en-US" sz="5400" b="1" dirty="0" smtClean="0">
                <a:ln/>
                <a:solidFill>
                  <a:schemeClr val="accent6">
                    <a:lumMod val="75000"/>
                  </a:schemeClr>
                </a:solidFill>
                <a:latin typeface="Microsoft JhengHei"/>
                <a:ea typeface="Microsoft JhengHei"/>
                <a:cs typeface="Microsoft JhengHei"/>
                <a:sym typeface="Microsoft JhengHei"/>
              </a:rPr>
              <a:t>支持</a:t>
            </a:r>
            <a:endParaRPr lang="en-US" altLang="zh-TW" sz="5400" b="1" dirty="0" smtClean="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項目四、教師</a:t>
            </a:r>
            <a:r>
              <a:rPr lang="zh-TW" altLang="en-US" sz="5400" b="1" dirty="0">
                <a:ln/>
                <a:solidFill>
                  <a:schemeClr val="accent6">
                    <a:lumMod val="75000"/>
                  </a:schemeClr>
                </a:solidFill>
                <a:latin typeface="Microsoft JhengHei"/>
                <a:ea typeface="Microsoft JhengHei"/>
                <a:cs typeface="Microsoft JhengHei"/>
                <a:sym typeface="Microsoft JhengHei"/>
              </a:rPr>
              <a:t>質量及課程</a:t>
            </a:r>
            <a:r>
              <a:rPr lang="zh-TW" altLang="en-US" sz="5400" b="1" dirty="0" smtClean="0">
                <a:ln/>
                <a:solidFill>
                  <a:schemeClr val="accent6">
                    <a:lumMod val="75000"/>
                  </a:schemeClr>
                </a:solidFill>
                <a:latin typeface="Microsoft JhengHei"/>
                <a:ea typeface="Microsoft JhengHei"/>
                <a:cs typeface="Microsoft JhengHei"/>
                <a:sym typeface="Microsoft JhengHei"/>
              </a:rPr>
              <a:t>教學</a:t>
            </a:r>
            <a:endParaRPr lang="en-US" altLang="zh-TW" sz="5400" b="1" dirty="0" smtClean="0">
              <a:ln/>
              <a:solidFill>
                <a:schemeClr val="accent6">
                  <a:lumMod val="75000"/>
                </a:schemeClr>
              </a:solidFill>
              <a:latin typeface="Microsoft JhengHei"/>
              <a:ea typeface="Microsoft JhengHei"/>
              <a:cs typeface="Microsoft JhengHei"/>
              <a:sym typeface="Microsoft JhengHei"/>
            </a:endParaRPr>
          </a:p>
          <a:p>
            <a:pPr marL="685800" lvl="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項目五、學生</a:t>
            </a:r>
            <a:r>
              <a:rPr lang="zh-TW" altLang="en-US" sz="5400" b="1" dirty="0">
                <a:ln/>
                <a:solidFill>
                  <a:schemeClr val="accent6">
                    <a:lumMod val="75000"/>
                  </a:schemeClr>
                </a:solidFill>
                <a:latin typeface="Microsoft JhengHei"/>
                <a:ea typeface="Microsoft JhengHei"/>
                <a:cs typeface="Microsoft JhengHei"/>
                <a:sym typeface="Microsoft JhengHei"/>
              </a:rPr>
              <a:t>學習</a:t>
            </a:r>
            <a:r>
              <a:rPr lang="zh-TW" altLang="en-US" sz="5400" b="1" dirty="0" smtClean="0">
                <a:ln/>
                <a:solidFill>
                  <a:schemeClr val="accent6">
                    <a:lumMod val="75000"/>
                  </a:schemeClr>
                </a:solidFill>
                <a:latin typeface="Microsoft JhengHei"/>
                <a:ea typeface="Microsoft JhengHei"/>
                <a:cs typeface="Microsoft JhengHei"/>
                <a:sym typeface="Microsoft JhengHei"/>
              </a:rPr>
              <a:t>成效</a:t>
            </a:r>
            <a:endParaRPr lang="en-US" altLang="zh-TW" sz="5400" b="1" dirty="0" smtClean="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項目六、</a:t>
            </a:r>
            <a:r>
              <a:rPr lang="en-US" altLang="zh-TW" sz="5400" b="1" dirty="0" err="1" smtClean="0">
                <a:ln/>
                <a:solidFill>
                  <a:schemeClr val="accent6">
                    <a:lumMod val="75000"/>
                  </a:schemeClr>
                </a:solidFill>
                <a:latin typeface="Microsoft JhengHei"/>
                <a:ea typeface="Microsoft JhengHei"/>
                <a:cs typeface="Microsoft JhengHei"/>
                <a:sym typeface="Microsoft JhengHei"/>
              </a:rPr>
              <a:t>實習及夥伴學校關係</a:t>
            </a:r>
            <a:endParaRPr lang="en-US" altLang="zh-TW" sz="5400" b="1"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師資培育基本指標</a:t>
            </a:r>
            <a:endParaRPr lang="en-US" altLang="zh-TW" sz="5400" b="1" dirty="0" smtClean="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5400" b="1" dirty="0" smtClean="0">
                <a:ln/>
                <a:solidFill>
                  <a:schemeClr val="accent6">
                    <a:lumMod val="75000"/>
                  </a:schemeClr>
                </a:solidFill>
                <a:latin typeface="Microsoft JhengHei"/>
                <a:ea typeface="Microsoft JhengHei"/>
                <a:cs typeface="Microsoft JhengHei"/>
                <a:sym typeface="Microsoft JhengHei"/>
              </a:rPr>
              <a:t>師資培育關鍵指標</a:t>
            </a:r>
            <a:endParaRPr sz="5400" b="1" i="0" u="none" strike="noStrike" dirty="0">
              <a:ln/>
              <a:solidFill>
                <a:schemeClr val="accent6">
                  <a:lumMod val="75000"/>
                </a:schemeClr>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
          <p:cNvSpPr txBox="1"/>
          <p:nvPr/>
        </p:nvSpPr>
        <p:spPr>
          <a:xfrm>
            <a:off x="8627284" y="3131971"/>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8800" b="1" i="0" u="none" strike="noStrike" cap="none" dirty="0" err="1">
                <a:solidFill>
                  <a:srgbClr val="F6F6F6"/>
                </a:solidFill>
                <a:latin typeface="Microsoft JhengHei"/>
                <a:ea typeface="Microsoft JhengHei"/>
                <a:cs typeface="Microsoft JhengHei"/>
                <a:sym typeface="Microsoft JhengHei"/>
              </a:rPr>
              <a:t>項目一</a:t>
            </a:r>
            <a:endParaRPr sz="8800" b="1" i="0" u="none" strike="noStrike" cap="none" dirty="0">
              <a:solidFill>
                <a:srgbClr val="F6F6F6"/>
              </a:solidFill>
              <a:latin typeface="Microsoft JhengHei"/>
              <a:ea typeface="Microsoft JhengHei"/>
              <a:cs typeface="Microsoft JhengHei"/>
              <a:sym typeface="Microsoft JhengHei"/>
            </a:endParaRPr>
          </a:p>
        </p:txBody>
      </p:sp>
      <p:sp>
        <p:nvSpPr>
          <p:cNvPr id="460" name="Google Shape;460;p3"/>
          <p:cNvSpPr txBox="1"/>
          <p:nvPr/>
        </p:nvSpPr>
        <p:spPr>
          <a:xfrm>
            <a:off x="4038249" y="5281216"/>
            <a:ext cx="16815499" cy="322203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0000"/>
              <a:buFont typeface="Microsoft JhengHei"/>
              <a:buNone/>
            </a:pPr>
            <a:r>
              <a:rPr lang="en-US" sz="10000" b="1" i="0" u="none" strike="noStrike" cap="none" dirty="0" err="1">
                <a:solidFill>
                  <a:srgbClr val="F6F6F6"/>
                </a:solidFill>
                <a:latin typeface="Microsoft JhengHei"/>
                <a:ea typeface="Microsoft JhengHei"/>
                <a:cs typeface="Microsoft JhengHei"/>
                <a:sym typeface="Microsoft JhengHei"/>
              </a:rPr>
              <a:t>教育目標及師資職前教育階段</a:t>
            </a:r>
            <a:endParaRPr sz="5000" b="0" i="0" u="none" strike="noStrike" cap="none" dirty="0">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6F6F6"/>
              </a:buClr>
              <a:buSzPts val="10000"/>
              <a:buFont typeface="Microsoft JhengHei"/>
              <a:buNone/>
            </a:pPr>
            <a:r>
              <a:rPr lang="en-US" sz="10000" b="1" i="0" u="none" strike="noStrike" cap="none" dirty="0" err="1">
                <a:solidFill>
                  <a:srgbClr val="F6F6F6"/>
                </a:solidFill>
                <a:latin typeface="Microsoft JhengHei"/>
                <a:ea typeface="Microsoft JhengHei"/>
                <a:cs typeface="Microsoft JhengHei"/>
                <a:sym typeface="Microsoft JhengHei"/>
              </a:rPr>
              <a:t>教師專業素養</a:t>
            </a:r>
            <a:endParaRPr sz="5000" b="0" i="0" u="none" strike="noStrike" cap="none" dirty="0">
              <a:solidFill>
                <a:srgbClr val="000000"/>
              </a:solidFill>
              <a:latin typeface="Microsoft JhengHei"/>
              <a:ea typeface="Microsoft JhengHei"/>
              <a:cs typeface="Microsoft JhengHei"/>
              <a:sym typeface="Microsoft JhengHei"/>
            </a:endParaRPr>
          </a:p>
        </p:txBody>
      </p:sp>
      <p:pic>
        <p:nvPicPr>
          <p:cNvPr id="462" name="Google Shape;462;p3" descr="影像"/>
          <p:cNvPicPr preferRelativeResize="0"/>
          <p:nvPr/>
        </p:nvPicPr>
        <p:blipFill rotWithShape="1">
          <a:blip r:embed="rId3">
            <a:alphaModFix/>
          </a:blip>
          <a:srcRect/>
          <a:stretch/>
        </p:blipFill>
        <p:spPr>
          <a:xfrm>
            <a:off x="22015383" y="11293695"/>
            <a:ext cx="1982332" cy="1982333"/>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
          <p:cNvSpPr txBox="1">
            <a:spLocks noGrp="1"/>
          </p:cNvSpPr>
          <p:nvPr>
            <p:ph type="body" idx="14"/>
          </p:nvPr>
        </p:nvSpPr>
        <p:spPr>
          <a:xfrm>
            <a:off x="1150827" y="391576"/>
            <a:ext cx="15549495"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項目一</a:t>
            </a:r>
            <a:r>
              <a:rPr lang="en-US" sz="4000">
                <a:latin typeface="Microsoft JhengHei"/>
                <a:ea typeface="Microsoft JhengHei"/>
                <a:cs typeface="Microsoft JhengHei"/>
                <a:sym typeface="Microsoft JhengHei"/>
              </a:rPr>
              <a:t>「教育目標及師資職前教育階段教師專業素養」</a:t>
            </a:r>
            <a:endParaRPr/>
          </a:p>
        </p:txBody>
      </p:sp>
      <p:pic>
        <p:nvPicPr>
          <p:cNvPr id="468" name="Google Shape;468;p4" descr="影像"/>
          <p:cNvPicPr preferRelativeResize="0"/>
          <p:nvPr/>
        </p:nvPicPr>
        <p:blipFill rotWithShape="1">
          <a:blip r:embed="rId3">
            <a:alphaModFix/>
          </a:blip>
          <a:srcRect b="10374"/>
          <a:stretch/>
        </p:blipFill>
        <p:spPr>
          <a:xfrm>
            <a:off x="5361560" y="6214909"/>
            <a:ext cx="6665695" cy="6451991"/>
          </a:xfrm>
          <a:prstGeom prst="rect">
            <a:avLst/>
          </a:prstGeom>
          <a:noFill/>
          <a:ln>
            <a:noFill/>
          </a:ln>
        </p:spPr>
      </p:pic>
      <p:sp>
        <p:nvSpPr>
          <p:cNvPr id="469" name="Google Shape;469;p4"/>
          <p:cNvSpPr txBox="1"/>
          <p:nvPr/>
        </p:nvSpPr>
        <p:spPr>
          <a:xfrm>
            <a:off x="117558" y="2791816"/>
            <a:ext cx="19765025" cy="199092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1" i="0" u="none" strike="noStrike" cap="none">
                <a:solidFill>
                  <a:srgbClr val="000000"/>
                </a:solidFill>
                <a:latin typeface="DFKai-SB"/>
                <a:ea typeface="DFKai-SB"/>
                <a:cs typeface="DFKai-SB"/>
                <a:sym typeface="DFKai-SB"/>
              </a:rPr>
              <a:t>（一）本校師資培育之教育目標及</a:t>
            </a:r>
            <a:endParaRPr sz="5000" b="1" i="0" u="none" strike="noStrike" cap="none">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6000"/>
              <a:buFont typeface="DFKai-SB"/>
              <a:buNone/>
            </a:pPr>
            <a:r>
              <a:rPr lang="en-US" sz="6000" b="1" i="0" u="none" strike="noStrike" cap="none">
                <a:solidFill>
                  <a:srgbClr val="000000"/>
                </a:solidFill>
                <a:latin typeface="DFKai-SB"/>
                <a:ea typeface="DFKai-SB"/>
                <a:cs typeface="DFKai-SB"/>
                <a:sym typeface="DFKai-SB"/>
              </a:rPr>
              <a:t>      所對師資生學科教學知能（PCK）與專業知能之期望</a:t>
            </a:r>
            <a:endParaRPr sz="5000" b="1" i="0" u="none" strike="noStrike" cap="none">
              <a:solidFill>
                <a:srgbClr val="000000"/>
              </a:solidFill>
              <a:latin typeface="DFKai-SB"/>
              <a:ea typeface="DFKai-SB"/>
              <a:cs typeface="DFKai-SB"/>
              <a:sym typeface="DFKai-SB"/>
            </a:endParaRPr>
          </a:p>
        </p:txBody>
      </p:sp>
      <p:pic>
        <p:nvPicPr>
          <p:cNvPr id="470" name="Google Shape;470;p4" descr="影像"/>
          <p:cNvPicPr preferRelativeResize="0"/>
          <p:nvPr/>
        </p:nvPicPr>
        <p:blipFill rotWithShape="1">
          <a:blip r:embed="rId4">
            <a:alphaModFix/>
          </a:blip>
          <a:srcRect l="2626" t="7678" r="2780" b="7025"/>
          <a:stretch/>
        </p:blipFill>
        <p:spPr>
          <a:xfrm>
            <a:off x="2826379" y="9815233"/>
            <a:ext cx="4474369" cy="2770125"/>
          </a:xfrm>
          <a:custGeom>
            <a:avLst/>
            <a:gdLst/>
            <a:ahLst/>
            <a:cxnLst/>
            <a:rect l="l" t="t" r="r" b="b"/>
            <a:pathLst>
              <a:path w="21600" h="21586" extrusionOk="0">
                <a:moveTo>
                  <a:pt x="4518" y="0"/>
                </a:moveTo>
                <a:cubicBezTo>
                  <a:pt x="4019" y="3"/>
                  <a:pt x="3896" y="25"/>
                  <a:pt x="3792" y="124"/>
                </a:cubicBezTo>
                <a:cubicBezTo>
                  <a:pt x="3758" y="156"/>
                  <a:pt x="3629" y="232"/>
                  <a:pt x="3504" y="297"/>
                </a:cubicBezTo>
                <a:cubicBezTo>
                  <a:pt x="3149" y="482"/>
                  <a:pt x="2595" y="1203"/>
                  <a:pt x="2360" y="1782"/>
                </a:cubicBezTo>
                <a:cubicBezTo>
                  <a:pt x="1877" y="2975"/>
                  <a:pt x="1775" y="3883"/>
                  <a:pt x="1960" y="5388"/>
                </a:cubicBezTo>
                <a:cubicBezTo>
                  <a:pt x="2014" y="5830"/>
                  <a:pt x="2371" y="6770"/>
                  <a:pt x="2667" y="7246"/>
                </a:cubicBezTo>
                <a:cubicBezTo>
                  <a:pt x="3040" y="7848"/>
                  <a:pt x="3440" y="8202"/>
                  <a:pt x="3943" y="8378"/>
                </a:cubicBezTo>
                <a:cubicBezTo>
                  <a:pt x="4375" y="8530"/>
                  <a:pt x="4569" y="8536"/>
                  <a:pt x="5006" y="8406"/>
                </a:cubicBezTo>
                <a:cubicBezTo>
                  <a:pt x="5534" y="8249"/>
                  <a:pt x="5990" y="7864"/>
                  <a:pt x="6370" y="7249"/>
                </a:cubicBezTo>
                <a:cubicBezTo>
                  <a:pt x="6703" y="6713"/>
                  <a:pt x="7042" y="5769"/>
                  <a:pt x="7077" y="5289"/>
                </a:cubicBezTo>
                <a:cubicBezTo>
                  <a:pt x="7087" y="5153"/>
                  <a:pt x="7117" y="4934"/>
                  <a:pt x="7143" y="4800"/>
                </a:cubicBezTo>
                <a:cubicBezTo>
                  <a:pt x="7228" y="4352"/>
                  <a:pt x="7163" y="3430"/>
                  <a:pt x="6997" y="2747"/>
                </a:cubicBezTo>
                <a:cubicBezTo>
                  <a:pt x="6728" y="1640"/>
                  <a:pt x="6208" y="763"/>
                  <a:pt x="5548" y="303"/>
                </a:cubicBezTo>
                <a:cubicBezTo>
                  <a:pt x="5138" y="17"/>
                  <a:pt x="5075" y="-2"/>
                  <a:pt x="4518" y="0"/>
                </a:cubicBezTo>
                <a:close/>
                <a:moveTo>
                  <a:pt x="17588" y="65"/>
                </a:moveTo>
                <a:cubicBezTo>
                  <a:pt x="17264" y="60"/>
                  <a:pt x="16968" y="132"/>
                  <a:pt x="16820" y="282"/>
                </a:cubicBezTo>
                <a:cubicBezTo>
                  <a:pt x="16784" y="318"/>
                  <a:pt x="16721" y="356"/>
                  <a:pt x="16682" y="365"/>
                </a:cubicBezTo>
                <a:cubicBezTo>
                  <a:pt x="16642" y="375"/>
                  <a:pt x="16517" y="498"/>
                  <a:pt x="16404" y="637"/>
                </a:cubicBezTo>
                <a:cubicBezTo>
                  <a:pt x="16291" y="777"/>
                  <a:pt x="16176" y="891"/>
                  <a:pt x="16149" y="891"/>
                </a:cubicBezTo>
                <a:cubicBezTo>
                  <a:pt x="16009" y="891"/>
                  <a:pt x="15435" y="2283"/>
                  <a:pt x="15352" y="2824"/>
                </a:cubicBezTo>
                <a:cubicBezTo>
                  <a:pt x="15299" y="3168"/>
                  <a:pt x="15299" y="4576"/>
                  <a:pt x="15352" y="4921"/>
                </a:cubicBezTo>
                <a:cubicBezTo>
                  <a:pt x="15375" y="5068"/>
                  <a:pt x="15475" y="5410"/>
                  <a:pt x="15574" y="5681"/>
                </a:cubicBezTo>
                <a:cubicBezTo>
                  <a:pt x="15674" y="5953"/>
                  <a:pt x="15755" y="6206"/>
                  <a:pt x="15755" y="6244"/>
                </a:cubicBezTo>
                <a:cubicBezTo>
                  <a:pt x="15755" y="6337"/>
                  <a:pt x="16373" y="7130"/>
                  <a:pt x="16586" y="7311"/>
                </a:cubicBezTo>
                <a:cubicBezTo>
                  <a:pt x="16746" y="7447"/>
                  <a:pt x="16798" y="7475"/>
                  <a:pt x="17096" y="7580"/>
                </a:cubicBezTo>
                <a:cubicBezTo>
                  <a:pt x="17167" y="7606"/>
                  <a:pt x="17235" y="7645"/>
                  <a:pt x="17249" y="7667"/>
                </a:cubicBezTo>
                <a:cubicBezTo>
                  <a:pt x="17283" y="7721"/>
                  <a:pt x="17991" y="7664"/>
                  <a:pt x="18163" y="7593"/>
                </a:cubicBezTo>
                <a:cubicBezTo>
                  <a:pt x="18238" y="7562"/>
                  <a:pt x="18346" y="7516"/>
                  <a:pt x="18404" y="7494"/>
                </a:cubicBezTo>
                <a:cubicBezTo>
                  <a:pt x="18670" y="7393"/>
                  <a:pt x="19499" y="6439"/>
                  <a:pt x="19506" y="6226"/>
                </a:cubicBezTo>
                <a:cubicBezTo>
                  <a:pt x="19508" y="6177"/>
                  <a:pt x="19580" y="5988"/>
                  <a:pt x="19665" y="5808"/>
                </a:cubicBezTo>
                <a:cubicBezTo>
                  <a:pt x="19750" y="5629"/>
                  <a:pt x="19803" y="5484"/>
                  <a:pt x="19784" y="5484"/>
                </a:cubicBezTo>
                <a:cubicBezTo>
                  <a:pt x="19764" y="5484"/>
                  <a:pt x="19781" y="5385"/>
                  <a:pt x="19822" y="5264"/>
                </a:cubicBezTo>
                <a:cubicBezTo>
                  <a:pt x="19943" y="4909"/>
                  <a:pt x="19954" y="4799"/>
                  <a:pt x="19958" y="3773"/>
                </a:cubicBezTo>
                <a:cubicBezTo>
                  <a:pt x="19962" y="2815"/>
                  <a:pt x="19957" y="2785"/>
                  <a:pt x="19736" y="2181"/>
                </a:cubicBezTo>
                <a:cubicBezTo>
                  <a:pt x="19611" y="1842"/>
                  <a:pt x="19510" y="1539"/>
                  <a:pt x="19510" y="1510"/>
                </a:cubicBezTo>
                <a:cubicBezTo>
                  <a:pt x="19510" y="1336"/>
                  <a:pt x="18807" y="482"/>
                  <a:pt x="18523" y="310"/>
                </a:cubicBezTo>
                <a:cubicBezTo>
                  <a:pt x="18265" y="153"/>
                  <a:pt x="17912" y="71"/>
                  <a:pt x="17588" y="65"/>
                </a:cubicBezTo>
                <a:close/>
                <a:moveTo>
                  <a:pt x="10915" y="1451"/>
                </a:moveTo>
                <a:cubicBezTo>
                  <a:pt x="10786" y="1459"/>
                  <a:pt x="10696" y="1478"/>
                  <a:pt x="10685" y="1507"/>
                </a:cubicBezTo>
                <a:cubicBezTo>
                  <a:pt x="10668" y="1552"/>
                  <a:pt x="10619" y="1567"/>
                  <a:pt x="10576" y="1541"/>
                </a:cubicBezTo>
                <a:cubicBezTo>
                  <a:pt x="10532" y="1514"/>
                  <a:pt x="10478" y="1519"/>
                  <a:pt x="10455" y="1556"/>
                </a:cubicBezTo>
                <a:cubicBezTo>
                  <a:pt x="10432" y="1593"/>
                  <a:pt x="10390" y="1630"/>
                  <a:pt x="10359" y="1636"/>
                </a:cubicBezTo>
                <a:cubicBezTo>
                  <a:pt x="10329" y="1643"/>
                  <a:pt x="10290" y="1660"/>
                  <a:pt x="10273" y="1674"/>
                </a:cubicBezTo>
                <a:cubicBezTo>
                  <a:pt x="10256" y="1687"/>
                  <a:pt x="10221" y="1705"/>
                  <a:pt x="10196" y="1717"/>
                </a:cubicBezTo>
                <a:cubicBezTo>
                  <a:pt x="10059" y="1780"/>
                  <a:pt x="9551" y="2197"/>
                  <a:pt x="9465" y="2317"/>
                </a:cubicBezTo>
                <a:cubicBezTo>
                  <a:pt x="9159" y="2741"/>
                  <a:pt x="8934" y="3098"/>
                  <a:pt x="8880" y="3241"/>
                </a:cubicBezTo>
                <a:cubicBezTo>
                  <a:pt x="8766" y="3546"/>
                  <a:pt x="8400" y="4653"/>
                  <a:pt x="8390" y="4726"/>
                </a:cubicBezTo>
                <a:cubicBezTo>
                  <a:pt x="8384" y="4766"/>
                  <a:pt x="8373" y="4831"/>
                  <a:pt x="8365" y="4871"/>
                </a:cubicBezTo>
                <a:cubicBezTo>
                  <a:pt x="8357" y="4912"/>
                  <a:pt x="8354" y="4983"/>
                  <a:pt x="8359" y="5029"/>
                </a:cubicBezTo>
                <a:cubicBezTo>
                  <a:pt x="8364" y="5075"/>
                  <a:pt x="8344" y="5162"/>
                  <a:pt x="8313" y="5224"/>
                </a:cubicBezTo>
                <a:cubicBezTo>
                  <a:pt x="8240" y="5369"/>
                  <a:pt x="8240" y="7159"/>
                  <a:pt x="8313" y="7305"/>
                </a:cubicBezTo>
                <a:cubicBezTo>
                  <a:pt x="8344" y="7367"/>
                  <a:pt x="8364" y="7454"/>
                  <a:pt x="8359" y="7500"/>
                </a:cubicBezTo>
                <a:cubicBezTo>
                  <a:pt x="8354" y="7546"/>
                  <a:pt x="8357" y="7617"/>
                  <a:pt x="8365" y="7658"/>
                </a:cubicBezTo>
                <a:cubicBezTo>
                  <a:pt x="8373" y="7698"/>
                  <a:pt x="8384" y="7763"/>
                  <a:pt x="8390" y="7803"/>
                </a:cubicBezTo>
                <a:cubicBezTo>
                  <a:pt x="8395" y="7843"/>
                  <a:pt x="8429" y="7965"/>
                  <a:pt x="8466" y="8072"/>
                </a:cubicBezTo>
                <a:cubicBezTo>
                  <a:pt x="8504" y="8180"/>
                  <a:pt x="8534" y="8289"/>
                  <a:pt x="8533" y="8316"/>
                </a:cubicBezTo>
                <a:cubicBezTo>
                  <a:pt x="8533" y="8343"/>
                  <a:pt x="8610" y="8579"/>
                  <a:pt x="8706" y="8839"/>
                </a:cubicBezTo>
                <a:cubicBezTo>
                  <a:pt x="9078" y="9849"/>
                  <a:pt x="9898" y="10833"/>
                  <a:pt x="10507" y="10998"/>
                </a:cubicBezTo>
                <a:cubicBezTo>
                  <a:pt x="10603" y="11024"/>
                  <a:pt x="10690" y="11058"/>
                  <a:pt x="10700" y="11075"/>
                </a:cubicBezTo>
                <a:cubicBezTo>
                  <a:pt x="10742" y="11143"/>
                  <a:pt x="11950" y="11047"/>
                  <a:pt x="12105" y="10964"/>
                </a:cubicBezTo>
                <a:cubicBezTo>
                  <a:pt x="12113" y="10959"/>
                  <a:pt x="12130" y="10966"/>
                  <a:pt x="12141" y="10979"/>
                </a:cubicBezTo>
                <a:cubicBezTo>
                  <a:pt x="12153" y="10992"/>
                  <a:pt x="12207" y="10945"/>
                  <a:pt x="12262" y="10871"/>
                </a:cubicBezTo>
                <a:cubicBezTo>
                  <a:pt x="12317" y="10797"/>
                  <a:pt x="12361" y="10765"/>
                  <a:pt x="12361" y="10800"/>
                </a:cubicBezTo>
                <a:cubicBezTo>
                  <a:pt x="12361" y="10860"/>
                  <a:pt x="12693" y="10594"/>
                  <a:pt x="12932" y="10342"/>
                </a:cubicBezTo>
                <a:cubicBezTo>
                  <a:pt x="13279" y="9977"/>
                  <a:pt x="13987" y="8636"/>
                  <a:pt x="14021" y="8279"/>
                </a:cubicBezTo>
                <a:cubicBezTo>
                  <a:pt x="14026" y="8220"/>
                  <a:pt x="14052" y="8114"/>
                  <a:pt x="14078" y="8047"/>
                </a:cubicBezTo>
                <a:cubicBezTo>
                  <a:pt x="14124" y="7930"/>
                  <a:pt x="14153" y="7765"/>
                  <a:pt x="14216" y="7243"/>
                </a:cubicBezTo>
                <a:cubicBezTo>
                  <a:pt x="14255" y="6922"/>
                  <a:pt x="14253" y="5613"/>
                  <a:pt x="14214" y="5230"/>
                </a:cubicBezTo>
                <a:cubicBezTo>
                  <a:pt x="14197" y="5064"/>
                  <a:pt x="14152" y="4802"/>
                  <a:pt x="14113" y="4645"/>
                </a:cubicBezTo>
                <a:cubicBezTo>
                  <a:pt x="14073" y="4489"/>
                  <a:pt x="14032" y="4310"/>
                  <a:pt x="14024" y="4250"/>
                </a:cubicBezTo>
                <a:cubicBezTo>
                  <a:pt x="13995" y="4027"/>
                  <a:pt x="13393" y="2789"/>
                  <a:pt x="13199" y="2552"/>
                </a:cubicBezTo>
                <a:cubicBezTo>
                  <a:pt x="12819" y="2087"/>
                  <a:pt x="12494" y="1754"/>
                  <a:pt x="12383" y="1720"/>
                </a:cubicBezTo>
                <a:cubicBezTo>
                  <a:pt x="12321" y="1701"/>
                  <a:pt x="12264" y="1678"/>
                  <a:pt x="12256" y="1667"/>
                </a:cubicBezTo>
                <a:cubicBezTo>
                  <a:pt x="12248" y="1656"/>
                  <a:pt x="12215" y="1637"/>
                  <a:pt x="12181" y="1624"/>
                </a:cubicBezTo>
                <a:cubicBezTo>
                  <a:pt x="12148" y="1611"/>
                  <a:pt x="12113" y="1588"/>
                  <a:pt x="12105" y="1575"/>
                </a:cubicBezTo>
                <a:cubicBezTo>
                  <a:pt x="12050" y="1485"/>
                  <a:pt x="11303" y="1426"/>
                  <a:pt x="10915" y="1451"/>
                </a:cubicBezTo>
                <a:close/>
                <a:moveTo>
                  <a:pt x="17632" y="8589"/>
                </a:moveTo>
                <a:cubicBezTo>
                  <a:pt x="17403" y="8589"/>
                  <a:pt x="17174" y="8606"/>
                  <a:pt x="17057" y="8641"/>
                </a:cubicBezTo>
                <a:cubicBezTo>
                  <a:pt x="16838" y="8707"/>
                  <a:pt x="16637" y="8784"/>
                  <a:pt x="16617" y="8811"/>
                </a:cubicBezTo>
                <a:cubicBezTo>
                  <a:pt x="16608" y="8822"/>
                  <a:pt x="16575" y="8841"/>
                  <a:pt x="16542" y="8854"/>
                </a:cubicBezTo>
                <a:cubicBezTo>
                  <a:pt x="16509" y="8868"/>
                  <a:pt x="16467" y="8885"/>
                  <a:pt x="16450" y="8892"/>
                </a:cubicBezTo>
                <a:cubicBezTo>
                  <a:pt x="16433" y="8898"/>
                  <a:pt x="16408" y="8905"/>
                  <a:pt x="16393" y="8907"/>
                </a:cubicBezTo>
                <a:cubicBezTo>
                  <a:pt x="16276" y="8924"/>
                  <a:pt x="15480" y="9680"/>
                  <a:pt x="15220" y="10023"/>
                </a:cubicBezTo>
                <a:cubicBezTo>
                  <a:pt x="14795" y="10583"/>
                  <a:pt x="14600" y="10991"/>
                  <a:pt x="14218" y="12117"/>
                </a:cubicBezTo>
                <a:cubicBezTo>
                  <a:pt x="14044" y="12629"/>
                  <a:pt x="14043" y="12650"/>
                  <a:pt x="14155" y="12779"/>
                </a:cubicBezTo>
                <a:cubicBezTo>
                  <a:pt x="14472" y="13144"/>
                  <a:pt x="14659" y="13405"/>
                  <a:pt x="15040" y="14031"/>
                </a:cubicBezTo>
                <a:cubicBezTo>
                  <a:pt x="15531" y="14839"/>
                  <a:pt x="15570" y="14911"/>
                  <a:pt x="15756" y="15327"/>
                </a:cubicBezTo>
                <a:lnTo>
                  <a:pt x="15898" y="15646"/>
                </a:lnTo>
                <a:lnTo>
                  <a:pt x="18749" y="15621"/>
                </a:lnTo>
                <a:lnTo>
                  <a:pt x="21600" y="15596"/>
                </a:lnTo>
                <a:lnTo>
                  <a:pt x="21589" y="15009"/>
                </a:lnTo>
                <a:cubicBezTo>
                  <a:pt x="21582" y="14686"/>
                  <a:pt x="21574" y="14326"/>
                  <a:pt x="21571" y="14208"/>
                </a:cubicBezTo>
                <a:cubicBezTo>
                  <a:pt x="21569" y="14089"/>
                  <a:pt x="21539" y="13966"/>
                  <a:pt x="21506" y="13932"/>
                </a:cubicBezTo>
                <a:cubicBezTo>
                  <a:pt x="21473" y="13899"/>
                  <a:pt x="21463" y="13830"/>
                  <a:pt x="21483" y="13778"/>
                </a:cubicBezTo>
                <a:cubicBezTo>
                  <a:pt x="21503" y="13725"/>
                  <a:pt x="21487" y="13618"/>
                  <a:pt x="21447" y="13540"/>
                </a:cubicBezTo>
                <a:cubicBezTo>
                  <a:pt x="21406" y="13461"/>
                  <a:pt x="21391" y="13397"/>
                  <a:pt x="21414" y="13397"/>
                </a:cubicBezTo>
                <a:cubicBezTo>
                  <a:pt x="21437" y="13397"/>
                  <a:pt x="21434" y="13344"/>
                  <a:pt x="21408" y="13277"/>
                </a:cubicBezTo>
                <a:cubicBezTo>
                  <a:pt x="21382" y="13210"/>
                  <a:pt x="21355" y="13108"/>
                  <a:pt x="21349" y="13054"/>
                </a:cubicBezTo>
                <a:cubicBezTo>
                  <a:pt x="21330" y="12887"/>
                  <a:pt x="20754" y="11246"/>
                  <a:pt x="20609" y="10948"/>
                </a:cubicBezTo>
                <a:cubicBezTo>
                  <a:pt x="20408" y="10534"/>
                  <a:pt x="19904" y="9769"/>
                  <a:pt x="19766" y="9668"/>
                </a:cubicBezTo>
                <a:cubicBezTo>
                  <a:pt x="19742" y="9650"/>
                  <a:pt x="19544" y="9482"/>
                  <a:pt x="19328" y="9297"/>
                </a:cubicBezTo>
                <a:cubicBezTo>
                  <a:pt x="19111" y="9112"/>
                  <a:pt x="18914" y="8953"/>
                  <a:pt x="18889" y="8944"/>
                </a:cubicBezTo>
                <a:cubicBezTo>
                  <a:pt x="18864" y="8935"/>
                  <a:pt x="18829" y="8917"/>
                  <a:pt x="18812" y="8904"/>
                </a:cubicBezTo>
                <a:cubicBezTo>
                  <a:pt x="18796" y="8891"/>
                  <a:pt x="18756" y="8868"/>
                  <a:pt x="18722" y="8854"/>
                </a:cubicBezTo>
                <a:cubicBezTo>
                  <a:pt x="18689" y="8841"/>
                  <a:pt x="18654" y="8822"/>
                  <a:pt x="18646" y="8811"/>
                </a:cubicBezTo>
                <a:cubicBezTo>
                  <a:pt x="18625" y="8784"/>
                  <a:pt x="18426" y="8707"/>
                  <a:pt x="18207" y="8641"/>
                </a:cubicBezTo>
                <a:cubicBezTo>
                  <a:pt x="18090" y="8606"/>
                  <a:pt x="17861" y="8589"/>
                  <a:pt x="17632" y="8589"/>
                </a:cubicBezTo>
                <a:close/>
                <a:moveTo>
                  <a:pt x="4288" y="9526"/>
                </a:moveTo>
                <a:cubicBezTo>
                  <a:pt x="3921" y="9549"/>
                  <a:pt x="3564" y="9630"/>
                  <a:pt x="3338" y="9761"/>
                </a:cubicBezTo>
                <a:cubicBezTo>
                  <a:pt x="3288" y="9790"/>
                  <a:pt x="3233" y="9819"/>
                  <a:pt x="3217" y="9826"/>
                </a:cubicBezTo>
                <a:cubicBezTo>
                  <a:pt x="3200" y="9832"/>
                  <a:pt x="3032" y="9953"/>
                  <a:pt x="2843" y="10095"/>
                </a:cubicBezTo>
                <a:cubicBezTo>
                  <a:pt x="1291" y="11256"/>
                  <a:pt x="194" y="13904"/>
                  <a:pt x="29" y="16892"/>
                </a:cubicBezTo>
                <a:lnTo>
                  <a:pt x="0" y="17402"/>
                </a:lnTo>
                <a:lnTo>
                  <a:pt x="3021" y="17402"/>
                </a:lnTo>
                <a:lnTo>
                  <a:pt x="6043" y="17402"/>
                </a:lnTo>
                <a:lnTo>
                  <a:pt x="6188" y="16892"/>
                </a:lnTo>
                <a:cubicBezTo>
                  <a:pt x="6527" y="15706"/>
                  <a:pt x="7272" y="14163"/>
                  <a:pt x="7934" y="13274"/>
                </a:cubicBezTo>
                <a:lnTo>
                  <a:pt x="8198" y="12918"/>
                </a:lnTo>
                <a:lnTo>
                  <a:pt x="7976" y="12429"/>
                </a:lnTo>
                <a:cubicBezTo>
                  <a:pt x="7595" y="11593"/>
                  <a:pt x="6966" y="10737"/>
                  <a:pt x="6370" y="10243"/>
                </a:cubicBezTo>
                <a:cubicBezTo>
                  <a:pt x="6068" y="9992"/>
                  <a:pt x="5821" y="9811"/>
                  <a:pt x="5821" y="9844"/>
                </a:cubicBezTo>
                <a:cubicBezTo>
                  <a:pt x="5821" y="9877"/>
                  <a:pt x="5780" y="9849"/>
                  <a:pt x="5730" y="9782"/>
                </a:cubicBezTo>
                <a:cubicBezTo>
                  <a:pt x="5681" y="9715"/>
                  <a:pt x="5639" y="9686"/>
                  <a:pt x="5639" y="9714"/>
                </a:cubicBezTo>
                <a:cubicBezTo>
                  <a:pt x="5639" y="9743"/>
                  <a:pt x="5485" y="9707"/>
                  <a:pt x="5297" y="9637"/>
                </a:cubicBezTo>
                <a:cubicBezTo>
                  <a:pt x="5032" y="9537"/>
                  <a:pt x="4655" y="9502"/>
                  <a:pt x="4288" y="9526"/>
                </a:cubicBezTo>
                <a:close/>
                <a:moveTo>
                  <a:pt x="11277" y="12222"/>
                </a:moveTo>
                <a:cubicBezTo>
                  <a:pt x="11015" y="12222"/>
                  <a:pt x="10756" y="12235"/>
                  <a:pt x="10635" y="12266"/>
                </a:cubicBezTo>
                <a:cubicBezTo>
                  <a:pt x="10427" y="12319"/>
                  <a:pt x="9987" y="12464"/>
                  <a:pt x="9894" y="12510"/>
                </a:cubicBezTo>
                <a:cubicBezTo>
                  <a:pt x="9885" y="12514"/>
                  <a:pt x="9869" y="12508"/>
                  <a:pt x="9857" y="12494"/>
                </a:cubicBezTo>
                <a:cubicBezTo>
                  <a:pt x="9846" y="12481"/>
                  <a:pt x="9792" y="12529"/>
                  <a:pt x="9737" y="12603"/>
                </a:cubicBezTo>
                <a:cubicBezTo>
                  <a:pt x="9682" y="12676"/>
                  <a:pt x="9637" y="12712"/>
                  <a:pt x="9637" y="12680"/>
                </a:cubicBezTo>
                <a:cubicBezTo>
                  <a:pt x="9637" y="12596"/>
                  <a:pt x="8873" y="13271"/>
                  <a:pt x="8532" y="13657"/>
                </a:cubicBezTo>
                <a:cubicBezTo>
                  <a:pt x="8373" y="13837"/>
                  <a:pt x="8231" y="13985"/>
                  <a:pt x="8217" y="13985"/>
                </a:cubicBezTo>
                <a:cubicBezTo>
                  <a:pt x="8184" y="13985"/>
                  <a:pt x="7457" y="15160"/>
                  <a:pt x="7457" y="15213"/>
                </a:cubicBezTo>
                <a:cubicBezTo>
                  <a:pt x="7457" y="15235"/>
                  <a:pt x="7326" y="15552"/>
                  <a:pt x="7166" y="15915"/>
                </a:cubicBezTo>
                <a:cubicBezTo>
                  <a:pt x="6922" y="16468"/>
                  <a:pt x="6589" y="17421"/>
                  <a:pt x="6577" y="17600"/>
                </a:cubicBezTo>
                <a:cubicBezTo>
                  <a:pt x="6576" y="17627"/>
                  <a:pt x="6540" y="17748"/>
                  <a:pt x="6499" y="17869"/>
                </a:cubicBezTo>
                <a:cubicBezTo>
                  <a:pt x="6457" y="17990"/>
                  <a:pt x="6440" y="18089"/>
                  <a:pt x="6462" y="18089"/>
                </a:cubicBezTo>
                <a:cubicBezTo>
                  <a:pt x="6484" y="18089"/>
                  <a:pt x="6467" y="18154"/>
                  <a:pt x="6426" y="18234"/>
                </a:cubicBezTo>
                <a:cubicBezTo>
                  <a:pt x="6384" y="18315"/>
                  <a:pt x="6371" y="18380"/>
                  <a:pt x="6395" y="18380"/>
                </a:cubicBezTo>
                <a:cubicBezTo>
                  <a:pt x="6420" y="18380"/>
                  <a:pt x="6409" y="18444"/>
                  <a:pt x="6368" y="18522"/>
                </a:cubicBezTo>
                <a:cubicBezTo>
                  <a:pt x="6328" y="18600"/>
                  <a:pt x="6312" y="18708"/>
                  <a:pt x="6332" y="18760"/>
                </a:cubicBezTo>
                <a:cubicBezTo>
                  <a:pt x="6352" y="18812"/>
                  <a:pt x="6340" y="18883"/>
                  <a:pt x="6305" y="18918"/>
                </a:cubicBezTo>
                <a:cubicBezTo>
                  <a:pt x="6271" y="18952"/>
                  <a:pt x="6258" y="19023"/>
                  <a:pt x="6278" y="19075"/>
                </a:cubicBezTo>
                <a:cubicBezTo>
                  <a:pt x="6299" y="19128"/>
                  <a:pt x="6288" y="19228"/>
                  <a:pt x="6254" y="19295"/>
                </a:cubicBezTo>
                <a:cubicBezTo>
                  <a:pt x="6219" y="19362"/>
                  <a:pt x="6190" y="19502"/>
                  <a:pt x="6190" y="19607"/>
                </a:cubicBezTo>
                <a:cubicBezTo>
                  <a:pt x="6192" y="19822"/>
                  <a:pt x="6160" y="20266"/>
                  <a:pt x="6095" y="20940"/>
                </a:cubicBezTo>
                <a:cubicBezTo>
                  <a:pt x="6070" y="21192"/>
                  <a:pt x="6069" y="21442"/>
                  <a:pt x="6091" y="21500"/>
                </a:cubicBezTo>
                <a:cubicBezTo>
                  <a:pt x="6119" y="21574"/>
                  <a:pt x="7646" y="21598"/>
                  <a:pt x="11260" y="21580"/>
                </a:cubicBezTo>
                <a:lnTo>
                  <a:pt x="16391" y="21556"/>
                </a:lnTo>
                <a:lnTo>
                  <a:pt x="16377" y="20872"/>
                </a:lnTo>
                <a:cubicBezTo>
                  <a:pt x="16370" y="20496"/>
                  <a:pt x="16347" y="20034"/>
                  <a:pt x="16329" y="19845"/>
                </a:cubicBezTo>
                <a:cubicBezTo>
                  <a:pt x="16311" y="19657"/>
                  <a:pt x="16296" y="19428"/>
                  <a:pt x="16295" y="19335"/>
                </a:cubicBezTo>
                <a:cubicBezTo>
                  <a:pt x="16294" y="19242"/>
                  <a:pt x="16265" y="19141"/>
                  <a:pt x="16234" y="19109"/>
                </a:cubicBezTo>
                <a:cubicBezTo>
                  <a:pt x="16202" y="19078"/>
                  <a:pt x="16192" y="19007"/>
                  <a:pt x="16212" y="18955"/>
                </a:cubicBezTo>
                <a:cubicBezTo>
                  <a:pt x="16233" y="18902"/>
                  <a:pt x="16216" y="18798"/>
                  <a:pt x="16176" y="18720"/>
                </a:cubicBezTo>
                <a:cubicBezTo>
                  <a:pt x="16136" y="18642"/>
                  <a:pt x="16122" y="18578"/>
                  <a:pt x="16147" y="18578"/>
                </a:cubicBezTo>
                <a:cubicBezTo>
                  <a:pt x="16172" y="18578"/>
                  <a:pt x="16160" y="18510"/>
                  <a:pt x="16119" y="18429"/>
                </a:cubicBezTo>
                <a:cubicBezTo>
                  <a:pt x="16077" y="18348"/>
                  <a:pt x="16063" y="18284"/>
                  <a:pt x="16088" y="18284"/>
                </a:cubicBezTo>
                <a:cubicBezTo>
                  <a:pt x="16113" y="18284"/>
                  <a:pt x="16099" y="18216"/>
                  <a:pt x="16057" y="18135"/>
                </a:cubicBezTo>
                <a:cubicBezTo>
                  <a:pt x="16016" y="18055"/>
                  <a:pt x="16002" y="17990"/>
                  <a:pt x="16027" y="17990"/>
                </a:cubicBezTo>
                <a:cubicBezTo>
                  <a:pt x="16051" y="17990"/>
                  <a:pt x="16037" y="17925"/>
                  <a:pt x="15996" y="17845"/>
                </a:cubicBezTo>
                <a:cubicBezTo>
                  <a:pt x="15954" y="17764"/>
                  <a:pt x="15937" y="17696"/>
                  <a:pt x="15958" y="17696"/>
                </a:cubicBezTo>
                <a:cubicBezTo>
                  <a:pt x="16014" y="17696"/>
                  <a:pt x="15633" y="16547"/>
                  <a:pt x="15375" y="15940"/>
                </a:cubicBezTo>
                <a:cubicBezTo>
                  <a:pt x="15017" y="15097"/>
                  <a:pt x="14891" y="14841"/>
                  <a:pt x="14670" y="14523"/>
                </a:cubicBezTo>
                <a:cubicBezTo>
                  <a:pt x="14557" y="14360"/>
                  <a:pt x="14399" y="14131"/>
                  <a:pt x="14320" y="14010"/>
                </a:cubicBezTo>
                <a:cubicBezTo>
                  <a:pt x="14240" y="13889"/>
                  <a:pt x="14156" y="13787"/>
                  <a:pt x="14136" y="13787"/>
                </a:cubicBezTo>
                <a:cubicBezTo>
                  <a:pt x="14115" y="13787"/>
                  <a:pt x="14047" y="13716"/>
                  <a:pt x="13986" y="13626"/>
                </a:cubicBezTo>
                <a:cubicBezTo>
                  <a:pt x="13862" y="13445"/>
                  <a:pt x="13787" y="13368"/>
                  <a:pt x="13341" y="12980"/>
                </a:cubicBezTo>
                <a:cubicBezTo>
                  <a:pt x="13169" y="12831"/>
                  <a:pt x="13028" y="12734"/>
                  <a:pt x="13028" y="12763"/>
                </a:cubicBezTo>
                <a:cubicBezTo>
                  <a:pt x="13028" y="12792"/>
                  <a:pt x="12967" y="12752"/>
                  <a:pt x="12892" y="12674"/>
                </a:cubicBezTo>
                <a:cubicBezTo>
                  <a:pt x="12817" y="12595"/>
                  <a:pt x="12674" y="12508"/>
                  <a:pt x="12574" y="12482"/>
                </a:cubicBezTo>
                <a:cubicBezTo>
                  <a:pt x="12474" y="12456"/>
                  <a:pt x="12392" y="12428"/>
                  <a:pt x="12392" y="12417"/>
                </a:cubicBezTo>
                <a:cubicBezTo>
                  <a:pt x="12392" y="12393"/>
                  <a:pt x="12226" y="12337"/>
                  <a:pt x="11938" y="12269"/>
                </a:cubicBezTo>
                <a:cubicBezTo>
                  <a:pt x="11805" y="12237"/>
                  <a:pt x="11539" y="12223"/>
                  <a:pt x="11277" y="12222"/>
                </a:cubicBezTo>
                <a:close/>
              </a:path>
            </a:pathLst>
          </a:custGeom>
          <a:noFill/>
          <a:ln>
            <a:noFill/>
          </a:ln>
        </p:spPr>
      </p:pic>
      <p:sp>
        <p:nvSpPr>
          <p:cNvPr id="471" name="Google Shape;471;p4"/>
          <p:cNvSpPr/>
          <p:nvPr/>
        </p:nvSpPr>
        <p:spPr>
          <a:xfrm>
            <a:off x="12301148" y="9989077"/>
            <a:ext cx="6665517" cy="2038367"/>
          </a:xfrm>
          <a:prstGeom prst="rect">
            <a:avLst/>
          </a:pr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2" name="Google Shape;472;p4"/>
          <p:cNvSpPr/>
          <p:nvPr/>
        </p:nvSpPr>
        <p:spPr>
          <a:xfrm rot="5400000" flipH="1">
            <a:off x="18677721" y="9859374"/>
            <a:ext cx="2581479" cy="1695357"/>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3" name="Google Shape;473;p4"/>
          <p:cNvSpPr/>
          <p:nvPr/>
        </p:nvSpPr>
        <p:spPr>
          <a:xfrm>
            <a:off x="16077539" y="6438115"/>
            <a:ext cx="6665517" cy="2038367"/>
          </a:xfrm>
          <a:prstGeom prst="rect">
            <a:avLst/>
          </a:prstGeom>
          <a:blipFill rotWithShape="1">
            <a:blip r:embed="rId7">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4" name="Google Shape;474;p4"/>
          <p:cNvSpPr/>
          <p:nvPr/>
        </p:nvSpPr>
        <p:spPr>
          <a:xfrm rot="5400000" flipH="1">
            <a:off x="13785003" y="6881176"/>
            <a:ext cx="2581478" cy="1695357"/>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5" name="Google Shape;475;p4"/>
          <p:cNvSpPr txBox="1"/>
          <p:nvPr/>
        </p:nvSpPr>
        <p:spPr>
          <a:xfrm>
            <a:off x="13193148" y="10512933"/>
            <a:ext cx="4881515"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專業知能</a:t>
            </a:r>
            <a:r>
              <a:rPr lang="en-US" sz="55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476" name="Google Shape;476;p4"/>
          <p:cNvSpPr txBox="1"/>
          <p:nvPr/>
        </p:nvSpPr>
        <p:spPr>
          <a:xfrm>
            <a:off x="16969539" y="6961970"/>
            <a:ext cx="4881515"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學科教學知能</a:t>
            </a:r>
            <a:r>
              <a:rPr lang="en-US" sz="55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477" name="Google Shape;477;p4"/>
          <p:cNvSpPr/>
          <p:nvPr/>
        </p:nvSpPr>
        <p:spPr>
          <a:xfrm rot="5400000" flipH="1">
            <a:off x="11836831" y="7556312"/>
            <a:ext cx="2581478" cy="1695356"/>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8" name="Google Shape;478;p4"/>
          <p:cNvSpPr/>
          <p:nvPr/>
        </p:nvSpPr>
        <p:spPr>
          <a:xfrm rot="5400000" flipH="1">
            <a:off x="20527196" y="9185251"/>
            <a:ext cx="2581478" cy="1695356"/>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79" name="Google Shape;479;p4"/>
          <p:cNvSpPr/>
          <p:nvPr/>
        </p:nvSpPr>
        <p:spPr>
          <a:xfrm>
            <a:off x="14969594" y="8600980"/>
            <a:ext cx="1328627" cy="1263599"/>
          </a:xfrm>
          <a:prstGeom prst="star5">
            <a:avLst>
              <a:gd name="adj" fmla="val 19100"/>
              <a:gd name="hf" fmla="val 105146"/>
              <a:gd name="vf" fmla="val 110557"/>
            </a:avLst>
          </a:pr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80" name="Google Shape;480;p4"/>
          <p:cNvSpPr/>
          <p:nvPr/>
        </p:nvSpPr>
        <p:spPr>
          <a:xfrm>
            <a:off x="16547000" y="8600980"/>
            <a:ext cx="1328627" cy="1263599"/>
          </a:xfrm>
          <a:prstGeom prst="star5">
            <a:avLst>
              <a:gd name="adj" fmla="val 19100"/>
              <a:gd name="hf" fmla="val 105146"/>
              <a:gd name="vf" fmla="val 110557"/>
            </a:avLst>
          </a:pr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481" name="Google Shape;481;p4"/>
          <p:cNvSpPr/>
          <p:nvPr/>
        </p:nvSpPr>
        <p:spPr>
          <a:xfrm>
            <a:off x="18124408" y="8600980"/>
            <a:ext cx="1328627" cy="1263599"/>
          </a:xfrm>
          <a:prstGeom prst="star5">
            <a:avLst>
              <a:gd name="adj" fmla="val 19100"/>
              <a:gd name="hf" fmla="val 105146"/>
              <a:gd name="vf" fmla="val 110557"/>
            </a:avLst>
          </a:pr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487" name="Google Shape;487;p5"/>
          <p:cNvSpPr txBox="1"/>
          <p:nvPr/>
        </p:nvSpPr>
        <p:spPr>
          <a:xfrm>
            <a:off x="760412" y="3010409"/>
            <a:ext cx="5667376"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本校師資培育之</a:t>
            </a:r>
            <a:endParaRPr sz="5000" b="0" i="0" u="none" strike="noStrike" cap="none">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5000"/>
              <a:buFont typeface="DFKai-SB"/>
              <a:buNone/>
            </a:pPr>
            <a:r>
              <a:rPr lang="en-US" sz="5000" b="0" i="0" u="none" strike="noStrike" cap="none">
                <a:solidFill>
                  <a:srgbClr val="000000"/>
                </a:solidFill>
                <a:latin typeface="DFKai-SB"/>
                <a:ea typeface="DFKai-SB"/>
                <a:cs typeface="DFKai-SB"/>
                <a:sym typeface="DFKai-SB"/>
              </a:rPr>
              <a:t>    教育目標</a:t>
            </a:r>
            <a:endParaRPr sz="5000" b="0" i="0" u="none" strike="noStrike" cap="none">
              <a:solidFill>
                <a:srgbClr val="000000"/>
              </a:solidFill>
              <a:latin typeface="DFKai-SB"/>
              <a:ea typeface="DFKai-SB"/>
              <a:cs typeface="DFKai-SB"/>
              <a:sym typeface="DFKai-SB"/>
            </a:endParaRPr>
          </a:p>
        </p:txBody>
      </p:sp>
      <p:pic>
        <p:nvPicPr>
          <p:cNvPr id="488" name="Google Shape;488;p5" descr="影像"/>
          <p:cNvPicPr preferRelativeResize="0"/>
          <p:nvPr/>
        </p:nvPicPr>
        <p:blipFill rotWithShape="1">
          <a:blip r:embed="rId3">
            <a:alphaModFix/>
          </a:blip>
          <a:srcRect/>
          <a:stretch/>
        </p:blipFill>
        <p:spPr>
          <a:xfrm>
            <a:off x="6947525" y="2640275"/>
            <a:ext cx="17084758" cy="10885225"/>
          </a:xfrm>
          <a:prstGeom prst="rect">
            <a:avLst/>
          </a:prstGeom>
          <a:noFill/>
          <a:ln>
            <a:noFill/>
          </a:ln>
        </p:spPr>
      </p:pic>
      <p:sp>
        <p:nvSpPr>
          <p:cNvPr id="489" name="Google Shape;489;p5"/>
          <p:cNvSpPr txBox="1"/>
          <p:nvPr/>
        </p:nvSpPr>
        <p:spPr>
          <a:xfrm>
            <a:off x="1306512" y="11388342"/>
            <a:ext cx="5145638"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圖1-1-1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本師資類科教育目標與本校、</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教育學院教育目標對應情形</a:t>
            </a:r>
            <a:endParaRPr sz="5000" b="0" i="0" u="none" strike="noStrike" cap="none">
              <a:solidFill>
                <a:srgbClr val="000000"/>
              </a:solidFill>
              <a:latin typeface="PMingLiu"/>
              <a:ea typeface="PMingLiu"/>
              <a:cs typeface="PMingLiu"/>
              <a:sym typeface="PMingLiu"/>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cxnSp>
        <p:nvCxnSpPr>
          <p:cNvPr id="494" name="Google Shape;494;p6"/>
          <p:cNvCxnSpPr/>
          <p:nvPr/>
        </p:nvCxnSpPr>
        <p:spPr>
          <a:xfrm rot="10800000" flipH="1">
            <a:off x="16572311" y="5550803"/>
            <a:ext cx="1" cy="1718083"/>
          </a:xfrm>
          <a:prstGeom prst="straightConnector1">
            <a:avLst/>
          </a:prstGeom>
          <a:noFill/>
          <a:ln w="25400" cap="flat" cmpd="sng">
            <a:solidFill>
              <a:srgbClr val="000000"/>
            </a:solidFill>
            <a:prstDash val="solid"/>
            <a:miter lim="400000"/>
            <a:headEnd type="none" w="sm" len="sm"/>
            <a:tailEnd type="none" w="sm" len="sm"/>
          </a:ln>
        </p:spPr>
      </p:cxnSp>
      <p:cxnSp>
        <p:nvCxnSpPr>
          <p:cNvPr id="495" name="Google Shape;495;p6"/>
          <p:cNvCxnSpPr/>
          <p:nvPr/>
        </p:nvCxnSpPr>
        <p:spPr>
          <a:xfrm rot="10800000" flipH="1">
            <a:off x="20952620" y="9374504"/>
            <a:ext cx="1" cy="1718083"/>
          </a:xfrm>
          <a:prstGeom prst="straightConnector1">
            <a:avLst/>
          </a:prstGeom>
          <a:noFill/>
          <a:ln w="25400" cap="flat" cmpd="sng">
            <a:solidFill>
              <a:srgbClr val="000000"/>
            </a:solidFill>
            <a:prstDash val="solid"/>
            <a:miter lim="400000"/>
            <a:headEnd type="none" w="sm" len="sm"/>
            <a:tailEnd type="none" w="sm" len="sm"/>
          </a:ln>
        </p:spPr>
      </p:cxnSp>
      <p:cxnSp>
        <p:nvCxnSpPr>
          <p:cNvPr id="496" name="Google Shape;496;p6"/>
          <p:cNvCxnSpPr/>
          <p:nvPr/>
        </p:nvCxnSpPr>
        <p:spPr>
          <a:xfrm rot="10800000" flipH="1">
            <a:off x="3558379" y="9294897"/>
            <a:ext cx="1" cy="1718083"/>
          </a:xfrm>
          <a:prstGeom prst="straightConnector1">
            <a:avLst/>
          </a:prstGeom>
          <a:noFill/>
          <a:ln w="25400" cap="flat" cmpd="sng">
            <a:solidFill>
              <a:srgbClr val="000000"/>
            </a:solidFill>
            <a:prstDash val="solid"/>
            <a:miter lim="400000"/>
            <a:headEnd type="none" w="sm" len="sm"/>
            <a:tailEnd type="none" w="sm" len="sm"/>
          </a:ln>
        </p:spPr>
      </p:cxnSp>
      <p:cxnSp>
        <p:nvCxnSpPr>
          <p:cNvPr id="497" name="Google Shape;497;p6"/>
          <p:cNvCxnSpPr/>
          <p:nvPr/>
        </p:nvCxnSpPr>
        <p:spPr>
          <a:xfrm rot="10800000" flipH="1">
            <a:off x="7811689" y="5550803"/>
            <a:ext cx="1" cy="1718083"/>
          </a:xfrm>
          <a:prstGeom prst="straightConnector1">
            <a:avLst/>
          </a:prstGeom>
          <a:noFill/>
          <a:ln w="25400" cap="flat" cmpd="sng">
            <a:solidFill>
              <a:srgbClr val="000000"/>
            </a:solidFill>
            <a:prstDash val="solid"/>
            <a:miter lim="400000"/>
            <a:headEnd type="none" w="sm" len="sm"/>
            <a:tailEnd type="none" w="sm" len="sm"/>
          </a:ln>
        </p:spPr>
      </p:cxnSp>
      <p:cxnSp>
        <p:nvCxnSpPr>
          <p:cNvPr id="498" name="Google Shape;498;p6"/>
          <p:cNvCxnSpPr/>
          <p:nvPr/>
        </p:nvCxnSpPr>
        <p:spPr>
          <a:xfrm rot="10800000" flipH="1">
            <a:off x="12192000" y="9294897"/>
            <a:ext cx="1" cy="1718083"/>
          </a:xfrm>
          <a:prstGeom prst="straightConnector1">
            <a:avLst/>
          </a:prstGeom>
          <a:noFill/>
          <a:ln w="25400" cap="flat" cmpd="sng">
            <a:solidFill>
              <a:srgbClr val="000000"/>
            </a:solidFill>
            <a:prstDash val="solid"/>
            <a:miter lim="400000"/>
            <a:headEnd type="none" w="sm" len="sm"/>
            <a:tailEnd type="none" w="sm" len="sm"/>
          </a:ln>
        </p:spPr>
      </p:cxnSp>
      <p:sp>
        <p:nvSpPr>
          <p:cNvPr id="499" name="Google Shape;499;p6"/>
          <p:cNvSpPr txBox="1">
            <a:spLocks noGrp="1"/>
          </p:cNvSpPr>
          <p:nvPr>
            <p:ph type="body" idx="14"/>
          </p:nvPr>
        </p:nvSpPr>
        <p:spPr>
          <a:xfrm>
            <a:off x="1150827" y="391576"/>
            <a:ext cx="15549495"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項目一</a:t>
            </a:r>
            <a:r>
              <a:rPr lang="en-US" sz="4000">
                <a:latin typeface="Microsoft JhengHei"/>
                <a:ea typeface="Microsoft JhengHei"/>
                <a:cs typeface="Microsoft JhengHei"/>
                <a:sym typeface="Microsoft JhengHei"/>
              </a:rPr>
              <a:t>「教育目標及師資職前教育階段教師專業素養」</a:t>
            </a:r>
            <a:endParaRPr/>
          </a:p>
        </p:txBody>
      </p:sp>
      <p:sp>
        <p:nvSpPr>
          <p:cNvPr id="500" name="Google Shape;500;p6"/>
          <p:cNvSpPr txBox="1"/>
          <p:nvPr/>
        </p:nvSpPr>
        <p:spPr>
          <a:xfrm>
            <a:off x="760412" y="2979392"/>
            <a:ext cx="1872114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對師資生在所要任教科目（包班教學）教學知能學習成效之期望</a:t>
            </a:r>
            <a:endParaRPr sz="5000" b="0" i="0" u="none" strike="noStrike" cap="none">
              <a:solidFill>
                <a:srgbClr val="000000"/>
              </a:solidFill>
              <a:latin typeface="DFKai-SB"/>
              <a:ea typeface="DFKai-SB"/>
              <a:cs typeface="DFKai-SB"/>
              <a:sym typeface="DFKai-SB"/>
            </a:endParaRPr>
          </a:p>
        </p:txBody>
      </p:sp>
      <p:sp>
        <p:nvSpPr>
          <p:cNvPr id="501" name="Google Shape;501;p6"/>
          <p:cNvSpPr/>
          <p:nvPr/>
        </p:nvSpPr>
        <p:spPr>
          <a:xfrm>
            <a:off x="1353485" y="6349138"/>
            <a:ext cx="4155788" cy="3724118"/>
          </a:xfrm>
          <a:prstGeom prst="pentagon">
            <a:avLst>
              <a:gd name="hf" fmla="val 105146"/>
              <a:gd name="vf" fmla="val 110557"/>
            </a:avLst>
          </a:prstGeom>
          <a:solidFill>
            <a:schemeClr val="accent5"/>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02" name="Google Shape;502;p6"/>
          <p:cNvSpPr/>
          <p:nvPr/>
        </p:nvSpPr>
        <p:spPr>
          <a:xfrm>
            <a:off x="5733796" y="6349138"/>
            <a:ext cx="4155788" cy="3724118"/>
          </a:xfrm>
          <a:prstGeom prst="pentagon">
            <a:avLst>
              <a:gd name="hf" fmla="val 105146"/>
              <a:gd name="vf" fmla="val 110557"/>
            </a:avLst>
          </a:prstGeom>
          <a:solidFill>
            <a:schemeClr val="accent4"/>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03" name="Google Shape;503;p6"/>
          <p:cNvSpPr/>
          <p:nvPr/>
        </p:nvSpPr>
        <p:spPr>
          <a:xfrm>
            <a:off x="10114106" y="6349138"/>
            <a:ext cx="4155788" cy="3724118"/>
          </a:xfrm>
          <a:prstGeom prst="pentagon">
            <a:avLst>
              <a:gd name="hf" fmla="val 105146"/>
              <a:gd name="vf" fmla="val 110557"/>
            </a:avLst>
          </a:prstGeom>
          <a:solidFill>
            <a:schemeClr val="accent3"/>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04" name="Google Shape;504;p6"/>
          <p:cNvSpPr/>
          <p:nvPr/>
        </p:nvSpPr>
        <p:spPr>
          <a:xfrm>
            <a:off x="14494417" y="6349138"/>
            <a:ext cx="4155788" cy="3724118"/>
          </a:xfrm>
          <a:prstGeom prst="pentagon">
            <a:avLst>
              <a:gd name="hf" fmla="val 105146"/>
              <a:gd name="vf" fmla="val 110557"/>
            </a:avLst>
          </a:prstGeom>
          <a:solidFill>
            <a:schemeClr val="accent2"/>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05" name="Google Shape;505;p6"/>
          <p:cNvSpPr/>
          <p:nvPr/>
        </p:nvSpPr>
        <p:spPr>
          <a:xfrm>
            <a:off x="18874727" y="6349138"/>
            <a:ext cx="4155788" cy="3724118"/>
          </a:xfrm>
          <a:prstGeom prst="pentagon">
            <a:avLst>
              <a:gd name="hf" fmla="val 105146"/>
              <a:gd name="vf" fmla="val 110557"/>
            </a:avLst>
          </a:prstGeom>
          <a:solidFill>
            <a:schemeClr val="accent1"/>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06" name="Google Shape;506;p6"/>
          <p:cNvSpPr txBox="1"/>
          <p:nvPr/>
        </p:nvSpPr>
        <p:spPr>
          <a:xfrm>
            <a:off x="2076842" y="7369621"/>
            <a:ext cx="2709074" cy="1683152"/>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學系</a:t>
            </a:r>
            <a:endParaRPr sz="5000" b="0"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學科課程</a:t>
            </a:r>
            <a:endParaRPr sz="5000" b="0" i="0" u="none" strike="noStrike" cap="none">
              <a:solidFill>
                <a:srgbClr val="000000"/>
              </a:solidFill>
              <a:latin typeface="Microsoft JhengHei"/>
              <a:ea typeface="Microsoft JhengHei"/>
              <a:cs typeface="Microsoft JhengHei"/>
              <a:sym typeface="Microsoft JhengHei"/>
            </a:endParaRPr>
          </a:p>
        </p:txBody>
      </p:sp>
      <p:sp>
        <p:nvSpPr>
          <p:cNvPr id="507" name="Google Shape;507;p6"/>
          <p:cNvSpPr txBox="1"/>
          <p:nvPr/>
        </p:nvSpPr>
        <p:spPr>
          <a:xfrm>
            <a:off x="6457153" y="7369621"/>
            <a:ext cx="2709074" cy="1683152"/>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師資職前</a:t>
            </a:r>
            <a:endParaRPr sz="5000" b="0"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教育課程</a:t>
            </a:r>
            <a:endParaRPr sz="5000" b="0" i="0" u="none" strike="noStrike" cap="none">
              <a:solidFill>
                <a:srgbClr val="000000"/>
              </a:solidFill>
              <a:latin typeface="Microsoft JhengHei"/>
              <a:ea typeface="Microsoft JhengHei"/>
              <a:cs typeface="Microsoft JhengHei"/>
              <a:sym typeface="Microsoft JhengHei"/>
            </a:endParaRPr>
          </a:p>
        </p:txBody>
      </p:sp>
      <p:sp>
        <p:nvSpPr>
          <p:cNvPr id="508" name="Google Shape;508;p6"/>
          <p:cNvSpPr txBox="1"/>
          <p:nvPr/>
        </p:nvSpPr>
        <p:spPr>
          <a:xfrm>
            <a:off x="10837463" y="7754341"/>
            <a:ext cx="2709074"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包班課程</a:t>
            </a:r>
            <a:endParaRPr sz="5000" b="1" i="0" u="none" strike="noStrike" cap="none">
              <a:solidFill>
                <a:srgbClr val="FFFFFF"/>
              </a:solidFill>
              <a:latin typeface="Microsoft JhengHei"/>
              <a:ea typeface="Microsoft JhengHei"/>
              <a:cs typeface="Microsoft JhengHei"/>
              <a:sym typeface="Microsoft JhengHei"/>
            </a:endParaRPr>
          </a:p>
        </p:txBody>
      </p:sp>
      <p:sp>
        <p:nvSpPr>
          <p:cNvPr id="509" name="Google Shape;509;p6"/>
          <p:cNvSpPr txBox="1"/>
          <p:nvPr/>
        </p:nvSpPr>
        <p:spPr>
          <a:xfrm>
            <a:off x="15217773" y="7369621"/>
            <a:ext cx="2709074" cy="1683152"/>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實踐取向</a:t>
            </a:r>
            <a:endParaRPr sz="5000" b="0"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課程</a:t>
            </a:r>
            <a:endParaRPr sz="5000" b="0" i="0" u="none" strike="noStrike" cap="none">
              <a:solidFill>
                <a:srgbClr val="000000"/>
              </a:solidFill>
              <a:latin typeface="Microsoft JhengHei"/>
              <a:ea typeface="Microsoft JhengHei"/>
              <a:cs typeface="Microsoft JhengHei"/>
              <a:sym typeface="Microsoft JhengHei"/>
            </a:endParaRPr>
          </a:p>
        </p:txBody>
      </p:sp>
      <p:sp>
        <p:nvSpPr>
          <p:cNvPr id="510" name="Google Shape;510;p6"/>
          <p:cNvSpPr txBox="1"/>
          <p:nvPr/>
        </p:nvSpPr>
        <p:spPr>
          <a:xfrm>
            <a:off x="19277484" y="7369621"/>
            <a:ext cx="3350275" cy="1683152"/>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教學能力</a:t>
            </a:r>
            <a:endParaRPr sz="5000" b="0"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檢測與競賽</a:t>
            </a:r>
            <a:endParaRPr sz="5000" b="0" i="0" u="none" strike="noStrike" cap="none">
              <a:solidFill>
                <a:srgbClr val="000000"/>
              </a:solidFill>
              <a:latin typeface="Microsoft JhengHei"/>
              <a:ea typeface="Microsoft JhengHei"/>
              <a:cs typeface="Microsoft JhengHei"/>
              <a:sym typeface="Microsoft JhengHei"/>
            </a:endParaRPr>
          </a:p>
        </p:txBody>
      </p:sp>
      <p:sp>
        <p:nvSpPr>
          <p:cNvPr id="511" name="Google Shape;511;p6"/>
          <p:cNvSpPr txBox="1"/>
          <p:nvPr/>
        </p:nvSpPr>
        <p:spPr>
          <a:xfrm>
            <a:off x="2012722" y="10876771"/>
            <a:ext cx="2837314"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厚植學科專業</a:t>
            </a:r>
            <a:endParaRPr sz="3500" b="0" i="0" u="none" strike="noStrike" cap="none">
              <a:solidFill>
                <a:srgbClr val="000000"/>
              </a:solidFill>
              <a:latin typeface="DFKai-SB"/>
              <a:ea typeface="DFKai-SB"/>
              <a:cs typeface="DFKai-SB"/>
              <a:sym typeface="DFKai-SB"/>
            </a:endParaRPr>
          </a:p>
        </p:txBody>
      </p:sp>
      <p:sp>
        <p:nvSpPr>
          <p:cNvPr id="512" name="Google Shape;512;p6"/>
          <p:cNvSpPr txBox="1"/>
          <p:nvPr/>
        </p:nvSpPr>
        <p:spPr>
          <a:xfrm>
            <a:off x="5495352" y="4963252"/>
            <a:ext cx="4632677"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強化領域學科教學能力</a:t>
            </a:r>
            <a:endParaRPr sz="3500" b="0" i="0" u="none" strike="noStrike" cap="none">
              <a:solidFill>
                <a:srgbClr val="000000"/>
              </a:solidFill>
              <a:latin typeface="DFKai-SB"/>
              <a:ea typeface="DFKai-SB"/>
              <a:cs typeface="DFKai-SB"/>
              <a:sym typeface="DFKai-SB"/>
            </a:endParaRPr>
          </a:p>
        </p:txBody>
      </p:sp>
      <p:sp>
        <p:nvSpPr>
          <p:cNvPr id="513" name="Google Shape;513;p6"/>
          <p:cNvSpPr txBox="1"/>
          <p:nvPr/>
        </p:nvSpPr>
        <p:spPr>
          <a:xfrm>
            <a:off x="9651241" y="10876771"/>
            <a:ext cx="5081518"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打造文理兼備的教學能力</a:t>
            </a:r>
            <a:endParaRPr sz="3500" b="0" i="0" u="none" strike="noStrike" cap="none">
              <a:solidFill>
                <a:srgbClr val="000000"/>
              </a:solidFill>
              <a:latin typeface="DFKai-SB"/>
              <a:ea typeface="DFKai-SB"/>
              <a:cs typeface="DFKai-SB"/>
              <a:sym typeface="DFKai-SB"/>
            </a:endParaRPr>
          </a:p>
        </p:txBody>
      </p:sp>
      <p:sp>
        <p:nvSpPr>
          <p:cNvPr id="514" name="Google Shape;514;p6"/>
          <p:cNvSpPr txBox="1"/>
          <p:nvPr/>
        </p:nvSpPr>
        <p:spPr>
          <a:xfrm>
            <a:off x="19534109" y="10876771"/>
            <a:ext cx="2837314"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厚植教學實力</a:t>
            </a:r>
            <a:endParaRPr sz="3500" b="0" i="0" u="none" strike="noStrike" cap="none">
              <a:solidFill>
                <a:srgbClr val="000000"/>
              </a:solidFill>
              <a:latin typeface="DFKai-SB"/>
              <a:ea typeface="DFKai-SB"/>
              <a:cs typeface="DFKai-SB"/>
              <a:sym typeface="DFKai-SB"/>
            </a:endParaRPr>
          </a:p>
        </p:txBody>
      </p:sp>
      <p:sp>
        <p:nvSpPr>
          <p:cNvPr id="515" name="Google Shape;515;p6"/>
          <p:cNvSpPr txBox="1"/>
          <p:nvPr/>
        </p:nvSpPr>
        <p:spPr>
          <a:xfrm>
            <a:off x="14480394" y="4963252"/>
            <a:ext cx="4183837"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實踐導向，知行合一</a:t>
            </a:r>
            <a:endParaRPr sz="3500" b="0" i="0" u="none" strike="noStrike" cap="none">
              <a:solidFill>
                <a:srgbClr val="000000"/>
              </a:solidFill>
              <a:latin typeface="DFKai-SB"/>
              <a:ea typeface="DFKai-SB"/>
              <a:cs typeface="DFKai-SB"/>
              <a:sym typeface="DFKai-SB"/>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cxnSp>
        <p:nvCxnSpPr>
          <p:cNvPr id="520" name="Google Shape;520;p7"/>
          <p:cNvCxnSpPr>
            <a:stCxn id="521" idx="0"/>
          </p:cNvCxnSpPr>
          <p:nvPr/>
        </p:nvCxnSpPr>
        <p:spPr>
          <a:xfrm rot="10800000" flipH="1">
            <a:off x="6733753" y="11060692"/>
            <a:ext cx="3430200" cy="17400"/>
          </a:xfrm>
          <a:prstGeom prst="straightConnector1">
            <a:avLst/>
          </a:prstGeom>
          <a:noFill/>
          <a:ln w="9525" cap="flat" cmpd="sng">
            <a:solidFill>
              <a:srgbClr val="C72000"/>
            </a:solidFill>
            <a:prstDash val="solid"/>
            <a:round/>
            <a:headEnd type="none" w="sm" len="sm"/>
            <a:tailEnd type="none" w="sm" len="sm"/>
          </a:ln>
        </p:spPr>
      </p:cxnSp>
      <p:cxnSp>
        <p:nvCxnSpPr>
          <p:cNvPr id="522" name="Google Shape;522;p7"/>
          <p:cNvCxnSpPr>
            <a:stCxn id="523" idx="0"/>
            <a:endCxn id="524" idx="1"/>
          </p:cNvCxnSpPr>
          <p:nvPr/>
        </p:nvCxnSpPr>
        <p:spPr>
          <a:xfrm>
            <a:off x="6733844" y="7069668"/>
            <a:ext cx="3022200" cy="1163700"/>
          </a:xfrm>
          <a:prstGeom prst="straightConnector1">
            <a:avLst/>
          </a:prstGeom>
          <a:noFill/>
          <a:ln w="9525" cap="flat" cmpd="sng">
            <a:solidFill>
              <a:srgbClr val="008728"/>
            </a:solidFill>
            <a:prstDash val="solid"/>
            <a:round/>
            <a:headEnd type="none" w="sm" len="sm"/>
            <a:tailEnd type="none" w="sm" len="sm"/>
          </a:ln>
        </p:spPr>
      </p:cxnSp>
      <p:cxnSp>
        <p:nvCxnSpPr>
          <p:cNvPr id="525" name="Google Shape;525;p7"/>
          <p:cNvCxnSpPr>
            <a:stCxn id="523" idx="0"/>
            <a:endCxn id="526" idx="1"/>
          </p:cNvCxnSpPr>
          <p:nvPr/>
        </p:nvCxnSpPr>
        <p:spPr>
          <a:xfrm rot="10800000" flipH="1">
            <a:off x="6733844" y="6316536"/>
            <a:ext cx="3022200" cy="753300"/>
          </a:xfrm>
          <a:prstGeom prst="straightConnector1">
            <a:avLst/>
          </a:prstGeom>
          <a:noFill/>
          <a:ln w="9525" cap="flat" cmpd="sng">
            <a:solidFill>
              <a:srgbClr val="0062BF"/>
            </a:solidFill>
            <a:prstDash val="solid"/>
            <a:round/>
            <a:headEnd type="none" w="sm" len="sm"/>
            <a:tailEnd type="none" w="sm" len="sm"/>
          </a:ln>
        </p:spPr>
      </p:cxnSp>
      <p:sp>
        <p:nvSpPr>
          <p:cNvPr id="527" name="Google Shape;527;p7"/>
          <p:cNvSpPr txBox="1">
            <a:spLocks noGrp="1"/>
          </p:cNvSpPr>
          <p:nvPr>
            <p:ph type="body" idx="14"/>
          </p:nvPr>
        </p:nvSpPr>
        <p:spPr>
          <a:xfrm>
            <a:off x="1150827" y="391576"/>
            <a:ext cx="15549495"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項目一</a:t>
            </a:r>
            <a:r>
              <a:rPr lang="en-US" sz="4000">
                <a:latin typeface="Microsoft JhengHei"/>
                <a:ea typeface="Microsoft JhengHei"/>
                <a:cs typeface="Microsoft JhengHei"/>
                <a:sym typeface="Microsoft JhengHei"/>
              </a:rPr>
              <a:t>「教育目標及師資職前教育階段教師專業素養」</a:t>
            </a:r>
            <a:endParaRPr/>
          </a:p>
        </p:txBody>
      </p:sp>
      <p:sp>
        <p:nvSpPr>
          <p:cNvPr id="528" name="Google Shape;528;p7"/>
          <p:cNvSpPr txBox="1"/>
          <p:nvPr/>
        </p:nvSpPr>
        <p:spPr>
          <a:xfrm>
            <a:off x="760412" y="2979392"/>
            <a:ext cx="123091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對師資生在</a:t>
            </a:r>
            <a:r>
              <a:rPr lang="en-US" sz="5000" b="1" i="0" u="none" strike="noStrike" cap="none">
                <a:solidFill>
                  <a:srgbClr val="000000"/>
                </a:solidFill>
                <a:latin typeface="DFKai-SB"/>
                <a:ea typeface="DFKai-SB"/>
                <a:cs typeface="DFKai-SB"/>
                <a:sym typeface="DFKai-SB"/>
              </a:rPr>
              <a:t>教育專業知能</a:t>
            </a:r>
            <a:r>
              <a:rPr lang="en-US" sz="5000" b="0" i="0" u="none" strike="noStrike" cap="none">
                <a:solidFill>
                  <a:srgbClr val="000000"/>
                </a:solidFill>
                <a:latin typeface="DFKai-SB"/>
                <a:ea typeface="DFKai-SB"/>
                <a:cs typeface="DFKai-SB"/>
                <a:sym typeface="DFKai-SB"/>
              </a:rPr>
              <a:t>學習成效之期望</a:t>
            </a:r>
            <a:endParaRPr sz="5000" b="0" i="0" u="none" strike="noStrike" cap="none">
              <a:solidFill>
                <a:srgbClr val="000000"/>
              </a:solidFill>
              <a:latin typeface="DFKai-SB"/>
              <a:ea typeface="DFKai-SB"/>
              <a:cs typeface="DFKai-SB"/>
              <a:sym typeface="DFKai-SB"/>
            </a:endParaRPr>
          </a:p>
        </p:txBody>
      </p:sp>
      <p:sp>
        <p:nvSpPr>
          <p:cNvPr id="529" name="Google Shape;529;p7"/>
          <p:cNvSpPr txBox="1"/>
          <p:nvPr/>
        </p:nvSpPr>
        <p:spPr>
          <a:xfrm>
            <a:off x="2614744" y="4268500"/>
            <a:ext cx="16879621" cy="836767"/>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本系特殊教育師資培育職前課程分為三類特殊教育師資培育課程：</a:t>
            </a:r>
            <a:endParaRPr sz="1400" b="0" i="0" u="none" strike="noStrike" cap="none">
              <a:solidFill>
                <a:srgbClr val="000000"/>
              </a:solidFill>
              <a:latin typeface="Arial"/>
              <a:ea typeface="Arial"/>
              <a:cs typeface="Arial"/>
              <a:sym typeface="Arial"/>
            </a:endParaRPr>
          </a:p>
        </p:txBody>
      </p:sp>
      <p:sp>
        <p:nvSpPr>
          <p:cNvPr id="523" name="Google Shape;523;p7"/>
          <p:cNvSpPr/>
          <p:nvPr/>
        </p:nvSpPr>
        <p:spPr>
          <a:xfrm>
            <a:off x="5578165" y="5501929"/>
            <a:ext cx="2311175" cy="3135717"/>
          </a:xfrm>
          <a:custGeom>
            <a:avLst/>
            <a:gdLst/>
            <a:ahLst/>
            <a:cxnLst/>
            <a:rect l="l" t="t" r="r" b="b"/>
            <a:pathLst>
              <a:path w="21386" h="21580"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gradFill>
            <a:gsLst>
              <a:gs pos="0">
                <a:schemeClr val="accent1"/>
              </a:gs>
              <a:gs pos="100000">
                <a:schemeClr val="accent2"/>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21" name="Google Shape;521;p7"/>
          <p:cNvSpPr/>
          <p:nvPr/>
        </p:nvSpPr>
        <p:spPr>
          <a:xfrm>
            <a:off x="5530083" y="10171513"/>
            <a:ext cx="2407339" cy="1813158"/>
          </a:xfrm>
          <a:custGeom>
            <a:avLst/>
            <a:gdLst/>
            <a:ahLst/>
            <a:cxnLst/>
            <a:rect l="l" t="t" r="r" b="b"/>
            <a:pathLst>
              <a:path w="21561" h="21192" extrusionOk="0">
                <a:moveTo>
                  <a:pt x="17338" y="0"/>
                </a:moveTo>
                <a:cubicBezTo>
                  <a:pt x="17184" y="-1"/>
                  <a:pt x="17026" y="7"/>
                  <a:pt x="16863" y="24"/>
                </a:cubicBezTo>
                <a:cubicBezTo>
                  <a:pt x="14606" y="265"/>
                  <a:pt x="14522" y="3352"/>
                  <a:pt x="14539" y="4168"/>
                </a:cubicBezTo>
                <a:cubicBezTo>
                  <a:pt x="14541" y="4260"/>
                  <a:pt x="14481" y="4330"/>
                  <a:pt x="14411" y="4320"/>
                </a:cubicBezTo>
                <a:cubicBezTo>
                  <a:pt x="14232" y="4292"/>
                  <a:pt x="13926" y="4358"/>
                  <a:pt x="13804" y="5056"/>
                </a:cubicBezTo>
                <a:cubicBezTo>
                  <a:pt x="13742" y="5414"/>
                  <a:pt x="13780" y="5842"/>
                  <a:pt x="13857" y="6244"/>
                </a:cubicBezTo>
                <a:cubicBezTo>
                  <a:pt x="13883" y="6381"/>
                  <a:pt x="13856" y="6527"/>
                  <a:pt x="13779" y="6627"/>
                </a:cubicBezTo>
                <a:cubicBezTo>
                  <a:pt x="12987" y="7643"/>
                  <a:pt x="10776" y="8319"/>
                  <a:pt x="8310" y="8841"/>
                </a:cubicBezTo>
                <a:cubicBezTo>
                  <a:pt x="8211" y="8862"/>
                  <a:pt x="8112" y="8810"/>
                  <a:pt x="8054" y="8703"/>
                </a:cubicBezTo>
                <a:cubicBezTo>
                  <a:pt x="7971" y="8549"/>
                  <a:pt x="7886" y="8424"/>
                  <a:pt x="7798" y="8336"/>
                </a:cubicBezTo>
                <a:cubicBezTo>
                  <a:pt x="7727" y="8264"/>
                  <a:pt x="7633" y="8237"/>
                  <a:pt x="7545" y="8261"/>
                </a:cubicBezTo>
                <a:cubicBezTo>
                  <a:pt x="7040" y="8396"/>
                  <a:pt x="6790" y="8497"/>
                  <a:pt x="6586" y="8791"/>
                </a:cubicBezTo>
                <a:cubicBezTo>
                  <a:pt x="6506" y="8905"/>
                  <a:pt x="6372" y="8930"/>
                  <a:pt x="6258" y="8890"/>
                </a:cubicBezTo>
                <a:cubicBezTo>
                  <a:pt x="6044" y="8815"/>
                  <a:pt x="5602" y="8774"/>
                  <a:pt x="4759" y="9083"/>
                </a:cubicBezTo>
                <a:cubicBezTo>
                  <a:pt x="3289" y="9623"/>
                  <a:pt x="1479" y="12638"/>
                  <a:pt x="3692" y="17008"/>
                </a:cubicBezTo>
                <a:cubicBezTo>
                  <a:pt x="3742" y="17106"/>
                  <a:pt x="3660" y="17226"/>
                  <a:pt x="3580" y="17173"/>
                </a:cubicBezTo>
                <a:cubicBezTo>
                  <a:pt x="3480" y="17107"/>
                  <a:pt x="3373" y="17049"/>
                  <a:pt x="3248" y="17008"/>
                </a:cubicBezTo>
                <a:cubicBezTo>
                  <a:pt x="2672" y="16817"/>
                  <a:pt x="2147" y="17532"/>
                  <a:pt x="2066" y="18125"/>
                </a:cubicBezTo>
                <a:cubicBezTo>
                  <a:pt x="1985" y="18717"/>
                  <a:pt x="1466" y="19287"/>
                  <a:pt x="1030" y="19447"/>
                </a:cubicBezTo>
                <a:cubicBezTo>
                  <a:pt x="745" y="19551"/>
                  <a:pt x="601" y="19831"/>
                  <a:pt x="536" y="20012"/>
                </a:cubicBezTo>
                <a:cubicBezTo>
                  <a:pt x="504" y="20099"/>
                  <a:pt x="434" y="20154"/>
                  <a:pt x="361" y="20146"/>
                </a:cubicBezTo>
                <a:cubicBezTo>
                  <a:pt x="216" y="20131"/>
                  <a:pt x="0" y="20176"/>
                  <a:pt x="0" y="20586"/>
                </a:cubicBezTo>
                <a:cubicBezTo>
                  <a:pt x="0" y="21201"/>
                  <a:pt x="1520" y="21134"/>
                  <a:pt x="2353" y="21134"/>
                </a:cubicBezTo>
                <a:cubicBezTo>
                  <a:pt x="3186" y="21134"/>
                  <a:pt x="3178" y="20359"/>
                  <a:pt x="3531" y="20359"/>
                </a:cubicBezTo>
                <a:cubicBezTo>
                  <a:pt x="3884" y="20359"/>
                  <a:pt x="4908" y="21156"/>
                  <a:pt x="5956" y="21156"/>
                </a:cubicBezTo>
                <a:cubicBezTo>
                  <a:pt x="7004" y="21156"/>
                  <a:pt x="5747" y="21156"/>
                  <a:pt x="9170" y="21156"/>
                </a:cubicBezTo>
                <a:cubicBezTo>
                  <a:pt x="10984" y="21156"/>
                  <a:pt x="10988" y="19548"/>
                  <a:pt x="10592" y="18037"/>
                </a:cubicBezTo>
                <a:cubicBezTo>
                  <a:pt x="10553" y="17888"/>
                  <a:pt x="10642" y="17734"/>
                  <a:pt x="10762" y="17742"/>
                </a:cubicBezTo>
                <a:cubicBezTo>
                  <a:pt x="11100" y="17764"/>
                  <a:pt x="11458" y="17753"/>
                  <a:pt x="11826" y="17689"/>
                </a:cubicBezTo>
                <a:cubicBezTo>
                  <a:pt x="11915" y="17674"/>
                  <a:pt x="11999" y="17751"/>
                  <a:pt x="12016" y="17868"/>
                </a:cubicBezTo>
                <a:cubicBezTo>
                  <a:pt x="12285" y="19718"/>
                  <a:pt x="13061" y="21599"/>
                  <a:pt x="14512" y="21048"/>
                </a:cubicBezTo>
                <a:cubicBezTo>
                  <a:pt x="15083" y="21296"/>
                  <a:pt x="15499" y="21198"/>
                  <a:pt x="15749" y="20949"/>
                </a:cubicBezTo>
                <a:cubicBezTo>
                  <a:pt x="16298" y="21270"/>
                  <a:pt x="16674" y="20792"/>
                  <a:pt x="16356" y="20439"/>
                </a:cubicBezTo>
                <a:cubicBezTo>
                  <a:pt x="16054" y="20103"/>
                  <a:pt x="15486" y="19298"/>
                  <a:pt x="14573" y="19299"/>
                </a:cubicBezTo>
                <a:cubicBezTo>
                  <a:pt x="14475" y="19299"/>
                  <a:pt x="14390" y="19209"/>
                  <a:pt x="14371" y="19084"/>
                </a:cubicBezTo>
                <a:cubicBezTo>
                  <a:pt x="14277" y="18494"/>
                  <a:pt x="14527" y="17143"/>
                  <a:pt x="14662" y="15972"/>
                </a:cubicBezTo>
                <a:cubicBezTo>
                  <a:pt x="14676" y="15852"/>
                  <a:pt x="14715" y="15741"/>
                  <a:pt x="14777" y="15651"/>
                </a:cubicBezTo>
                <a:cubicBezTo>
                  <a:pt x="15000" y="15325"/>
                  <a:pt x="15213" y="14954"/>
                  <a:pt x="15412" y="14529"/>
                </a:cubicBezTo>
                <a:cubicBezTo>
                  <a:pt x="15469" y="14408"/>
                  <a:pt x="15604" y="14409"/>
                  <a:pt x="15656" y="14533"/>
                </a:cubicBezTo>
                <a:cubicBezTo>
                  <a:pt x="15799" y="14870"/>
                  <a:pt x="15975" y="15184"/>
                  <a:pt x="16192" y="15439"/>
                </a:cubicBezTo>
                <a:cubicBezTo>
                  <a:pt x="16266" y="15526"/>
                  <a:pt x="16318" y="15639"/>
                  <a:pt x="16337" y="15765"/>
                </a:cubicBezTo>
                <a:cubicBezTo>
                  <a:pt x="16585" y="17373"/>
                  <a:pt x="18080" y="20842"/>
                  <a:pt x="19101" y="20942"/>
                </a:cubicBezTo>
                <a:cubicBezTo>
                  <a:pt x="20107" y="20917"/>
                  <a:pt x="20135" y="21172"/>
                  <a:pt x="20508" y="21173"/>
                </a:cubicBezTo>
                <a:cubicBezTo>
                  <a:pt x="20743" y="21174"/>
                  <a:pt x="20862" y="20793"/>
                  <a:pt x="20628" y="20540"/>
                </a:cubicBezTo>
                <a:cubicBezTo>
                  <a:pt x="20609" y="20519"/>
                  <a:pt x="20620" y="20478"/>
                  <a:pt x="20645" y="20478"/>
                </a:cubicBezTo>
                <a:cubicBezTo>
                  <a:pt x="20759" y="20479"/>
                  <a:pt x="20848" y="20482"/>
                  <a:pt x="20899" y="20485"/>
                </a:cubicBezTo>
                <a:cubicBezTo>
                  <a:pt x="20930" y="20486"/>
                  <a:pt x="20958" y="20504"/>
                  <a:pt x="20977" y="20535"/>
                </a:cubicBezTo>
                <a:cubicBezTo>
                  <a:pt x="21021" y="20606"/>
                  <a:pt x="21114" y="20741"/>
                  <a:pt x="21241" y="20815"/>
                </a:cubicBezTo>
                <a:cubicBezTo>
                  <a:pt x="21415" y="20916"/>
                  <a:pt x="21600" y="20710"/>
                  <a:pt x="21553" y="20469"/>
                </a:cubicBezTo>
                <a:cubicBezTo>
                  <a:pt x="21517" y="20281"/>
                  <a:pt x="21459" y="20059"/>
                  <a:pt x="21408" y="19878"/>
                </a:cubicBezTo>
                <a:cubicBezTo>
                  <a:pt x="21348" y="19662"/>
                  <a:pt x="21223" y="19489"/>
                  <a:pt x="21061" y="19398"/>
                </a:cubicBezTo>
                <a:cubicBezTo>
                  <a:pt x="20606" y="19143"/>
                  <a:pt x="20185" y="18944"/>
                  <a:pt x="19469" y="18789"/>
                </a:cubicBezTo>
                <a:cubicBezTo>
                  <a:pt x="19345" y="18762"/>
                  <a:pt x="19240" y="18647"/>
                  <a:pt x="19204" y="18490"/>
                </a:cubicBezTo>
                <a:cubicBezTo>
                  <a:pt x="19002" y="17615"/>
                  <a:pt x="19276" y="15944"/>
                  <a:pt x="18469" y="14355"/>
                </a:cubicBezTo>
                <a:cubicBezTo>
                  <a:pt x="18330" y="13193"/>
                  <a:pt x="18240" y="12130"/>
                  <a:pt x="17985" y="11219"/>
                </a:cubicBezTo>
                <a:cubicBezTo>
                  <a:pt x="17946" y="11077"/>
                  <a:pt x="18017" y="10926"/>
                  <a:pt x="18132" y="10909"/>
                </a:cubicBezTo>
                <a:cubicBezTo>
                  <a:pt x="19469" y="10712"/>
                  <a:pt x="20004" y="9093"/>
                  <a:pt x="20031" y="8149"/>
                </a:cubicBezTo>
                <a:cubicBezTo>
                  <a:pt x="20067" y="6948"/>
                  <a:pt x="21518" y="5148"/>
                  <a:pt x="21235" y="3532"/>
                </a:cubicBezTo>
                <a:cubicBezTo>
                  <a:pt x="20969" y="2017"/>
                  <a:pt x="19647" y="16"/>
                  <a:pt x="17338" y="0"/>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30" name="Google Shape;530;p7"/>
          <p:cNvSpPr txBox="1"/>
          <p:nvPr/>
        </p:nvSpPr>
        <p:spPr>
          <a:xfrm>
            <a:off x="4866255" y="9037358"/>
            <a:ext cx="3734996"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國民小學教育階段</a:t>
            </a:r>
            <a:endParaRPr sz="3500" b="0" i="0" u="none" strike="noStrike" cap="none">
              <a:solidFill>
                <a:srgbClr val="000000"/>
              </a:solidFill>
              <a:latin typeface="DFKai-SB"/>
              <a:ea typeface="DFKai-SB"/>
              <a:cs typeface="DFKai-SB"/>
              <a:sym typeface="DFKai-SB"/>
            </a:endParaRPr>
          </a:p>
        </p:txBody>
      </p:sp>
      <p:sp>
        <p:nvSpPr>
          <p:cNvPr id="531" name="Google Shape;531;p7"/>
          <p:cNvSpPr txBox="1"/>
          <p:nvPr/>
        </p:nvSpPr>
        <p:spPr>
          <a:xfrm>
            <a:off x="4877965" y="12435948"/>
            <a:ext cx="3711576" cy="682878"/>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幼兒園教育階段</a:t>
            </a:r>
            <a:endParaRPr sz="3500" b="0" i="0" u="none" strike="noStrike" cap="none">
              <a:solidFill>
                <a:srgbClr val="000000"/>
              </a:solidFill>
              <a:latin typeface="DFKai-SB"/>
              <a:ea typeface="DFKai-SB"/>
              <a:cs typeface="DFKai-SB"/>
              <a:sym typeface="DFKai-SB"/>
            </a:endParaRPr>
          </a:p>
        </p:txBody>
      </p:sp>
      <p:sp>
        <p:nvSpPr>
          <p:cNvPr id="532" name="Google Shape;532;p7"/>
          <p:cNvSpPr/>
          <p:nvPr/>
        </p:nvSpPr>
        <p:spPr>
          <a:xfrm rot="-5400000">
            <a:off x="281131" y="8625663"/>
            <a:ext cx="7620596" cy="1270001"/>
          </a:xfrm>
          <a:prstGeom prst="rightArrow">
            <a:avLst>
              <a:gd name="adj1" fmla="val 32000"/>
              <a:gd name="adj2" fmla="val 64000"/>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3200"/>
              <a:buFont typeface="Helvetica Neue Light"/>
              <a:buNone/>
            </a:pPr>
            <a:endParaRPr sz="3200" b="0" i="0" u="none" strike="noStrike" cap="none">
              <a:solidFill>
                <a:srgbClr val="FFFFFF"/>
              </a:solidFill>
              <a:latin typeface="Helvetica Neue Light"/>
              <a:ea typeface="Helvetica Neue Light"/>
              <a:cs typeface="Helvetica Neue Light"/>
              <a:sym typeface="Helvetica Neue Light"/>
            </a:endParaRPr>
          </a:p>
        </p:txBody>
      </p:sp>
      <p:sp>
        <p:nvSpPr>
          <p:cNvPr id="526" name="Google Shape;526;p7"/>
          <p:cNvSpPr/>
          <p:nvPr/>
        </p:nvSpPr>
        <p:spPr>
          <a:xfrm>
            <a:off x="9756044" y="5501929"/>
            <a:ext cx="12202937" cy="1629214"/>
          </a:xfrm>
          <a:prstGeom prst="roundRect">
            <a:avLst>
              <a:gd name="adj" fmla="val 11693"/>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24" name="Google Shape;524;p7"/>
          <p:cNvSpPr/>
          <p:nvPr/>
        </p:nvSpPr>
        <p:spPr>
          <a:xfrm>
            <a:off x="9756044" y="7418761"/>
            <a:ext cx="12202937" cy="1629214"/>
          </a:xfrm>
          <a:prstGeom prst="roundRect">
            <a:avLst>
              <a:gd name="adj" fmla="val 11693"/>
            </a:avLst>
          </a:pr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33" name="Google Shape;533;p7"/>
          <p:cNvSpPr txBox="1"/>
          <p:nvPr/>
        </p:nvSpPr>
        <p:spPr>
          <a:xfrm>
            <a:off x="11296968" y="7776512"/>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身心障礙類組師資職前教育課程</a:t>
            </a:r>
            <a:endParaRPr sz="5000" b="1" i="0" u="none" strike="noStrike" cap="none">
              <a:solidFill>
                <a:srgbClr val="FFFFFF"/>
              </a:solidFill>
              <a:latin typeface="Microsoft JhengHei"/>
              <a:ea typeface="Microsoft JhengHei"/>
              <a:cs typeface="Microsoft JhengHei"/>
              <a:sym typeface="Microsoft JhengHei"/>
            </a:endParaRPr>
          </a:p>
        </p:txBody>
      </p:sp>
      <p:sp>
        <p:nvSpPr>
          <p:cNvPr id="534" name="Google Shape;534;p7"/>
          <p:cNvSpPr txBox="1"/>
          <p:nvPr/>
        </p:nvSpPr>
        <p:spPr>
          <a:xfrm>
            <a:off x="11296968" y="5888744"/>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資賦優異類組師資職前教育課程</a:t>
            </a:r>
            <a:endParaRPr sz="5000" b="1" i="0" u="none" strike="noStrike" cap="none">
              <a:solidFill>
                <a:srgbClr val="FFFFFF"/>
              </a:solidFill>
              <a:latin typeface="Microsoft JhengHei"/>
              <a:ea typeface="Microsoft JhengHei"/>
              <a:cs typeface="Microsoft JhengHei"/>
              <a:sym typeface="Microsoft JhengHei"/>
            </a:endParaRPr>
          </a:p>
        </p:txBody>
      </p:sp>
      <p:sp>
        <p:nvSpPr>
          <p:cNvPr id="535" name="Google Shape;535;p7"/>
          <p:cNvSpPr/>
          <p:nvPr/>
        </p:nvSpPr>
        <p:spPr>
          <a:xfrm>
            <a:off x="9756044" y="10263485"/>
            <a:ext cx="12202937" cy="1629214"/>
          </a:xfrm>
          <a:prstGeom prst="roundRect">
            <a:avLst>
              <a:gd name="adj" fmla="val 1169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36" name="Google Shape;536;p7"/>
          <p:cNvSpPr txBox="1"/>
          <p:nvPr/>
        </p:nvSpPr>
        <p:spPr>
          <a:xfrm>
            <a:off x="11296968" y="10621236"/>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身心障礙類組師資職前教育課程</a:t>
            </a:r>
            <a:endParaRPr sz="5000" b="1" i="0" u="none" strike="noStrike" cap="none">
              <a:solidFill>
                <a:srgbClr val="FFFFFF"/>
              </a:solidFill>
              <a:latin typeface="Microsoft JhengHei"/>
              <a:ea typeface="Microsoft JhengHei"/>
              <a:cs typeface="Microsoft JhengHei"/>
              <a:sym typeface="Microsoft JhengHei"/>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2" name="Google Shape;542;p8"/>
          <p:cNvSpPr txBox="1"/>
          <p:nvPr/>
        </p:nvSpPr>
        <p:spPr>
          <a:xfrm>
            <a:off x="3409129" y="12340839"/>
            <a:ext cx="18226142" cy="1067599"/>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dirty="0">
                <a:solidFill>
                  <a:srgbClr val="000000"/>
                </a:solidFill>
                <a:latin typeface="PMingLiu"/>
                <a:ea typeface="PMingLiu"/>
                <a:cs typeface="PMingLiu"/>
                <a:sym typeface="PMingLiu"/>
              </a:rPr>
              <a:t>佐證資料1-1-3-1</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dirty="0" err="1">
                <a:solidFill>
                  <a:srgbClr val="000000"/>
                </a:solidFill>
                <a:latin typeface="PMingLiu"/>
                <a:ea typeface="PMingLiu"/>
                <a:cs typeface="PMingLiu"/>
                <a:sym typeface="PMingLiu"/>
              </a:rPr>
              <a:t>國立臺中教育大學特殊教育國民小學階段教師師資職前教育課程教育專業課程科目及學分表</a:t>
            </a:r>
            <a:r>
              <a:rPr lang="en-US" sz="3000" b="0" i="0" u="none" strike="noStrike" cap="none" dirty="0">
                <a:solidFill>
                  <a:srgbClr val="000000"/>
                </a:solidFill>
                <a:latin typeface="PMingLiu"/>
                <a:ea typeface="PMingLiu"/>
                <a:cs typeface="PMingLiu"/>
                <a:sym typeface="PMingLiu"/>
              </a:rPr>
              <a:t>—</a:t>
            </a:r>
            <a:r>
              <a:rPr lang="en-US" sz="3000" b="0" i="0" u="none" strike="noStrike" cap="none" dirty="0" err="1">
                <a:solidFill>
                  <a:srgbClr val="000000"/>
                </a:solidFill>
                <a:latin typeface="PMingLiu"/>
                <a:ea typeface="PMingLiu"/>
                <a:cs typeface="PMingLiu"/>
                <a:sym typeface="PMingLiu"/>
              </a:rPr>
              <a:t>國小身障類組</a:t>
            </a:r>
            <a:endParaRPr sz="5000" b="0" i="0" u="none" strike="noStrike" cap="none" dirty="0">
              <a:solidFill>
                <a:srgbClr val="000000"/>
              </a:solidFill>
              <a:latin typeface="PMingLiu"/>
              <a:ea typeface="PMingLiu"/>
              <a:cs typeface="PMingLiu"/>
              <a:sym typeface="PMingLiu"/>
            </a:endParaRPr>
          </a:p>
        </p:txBody>
      </p:sp>
      <p:pic>
        <p:nvPicPr>
          <p:cNvPr id="543" name="Google Shape;543;p8" descr="影像"/>
          <p:cNvPicPr preferRelativeResize="0"/>
          <p:nvPr/>
        </p:nvPicPr>
        <p:blipFill rotWithShape="1">
          <a:blip r:embed="rId3">
            <a:alphaModFix/>
          </a:blip>
          <a:srcRect/>
          <a:stretch/>
        </p:blipFill>
        <p:spPr>
          <a:xfrm>
            <a:off x="9065193" y="2490642"/>
            <a:ext cx="6914014" cy="9716233"/>
          </a:xfrm>
          <a:prstGeom prst="rect">
            <a:avLst/>
          </a:prstGeom>
          <a:noFill/>
          <a:ln>
            <a:noFill/>
          </a:ln>
        </p:spPr>
      </p:pic>
      <p:pic>
        <p:nvPicPr>
          <p:cNvPr id="544" name="Google Shape;544;p8" descr="影像"/>
          <p:cNvPicPr preferRelativeResize="0"/>
          <p:nvPr/>
        </p:nvPicPr>
        <p:blipFill rotWithShape="1">
          <a:blip r:embed="rId4">
            <a:alphaModFix/>
          </a:blip>
          <a:srcRect/>
          <a:stretch/>
        </p:blipFill>
        <p:spPr>
          <a:xfrm>
            <a:off x="16268970" y="2490642"/>
            <a:ext cx="6797612" cy="4190693"/>
          </a:xfrm>
          <a:prstGeom prst="rect">
            <a:avLst/>
          </a:prstGeom>
          <a:noFill/>
          <a:ln>
            <a:noFill/>
          </a:ln>
        </p:spPr>
      </p:pic>
      <p:pic>
        <p:nvPicPr>
          <p:cNvPr id="545" name="Google Shape;545;p8" descr="影像"/>
          <p:cNvPicPr preferRelativeResize="0"/>
          <p:nvPr/>
        </p:nvPicPr>
        <p:blipFill rotWithShape="1">
          <a:blip r:embed="rId5">
            <a:alphaModFix/>
          </a:blip>
          <a:srcRect/>
          <a:stretch/>
        </p:blipFill>
        <p:spPr>
          <a:xfrm>
            <a:off x="2044971" y="2443746"/>
            <a:ext cx="6730458" cy="9810025"/>
          </a:xfrm>
          <a:prstGeom prst="rect">
            <a:avLst/>
          </a:prstGeom>
          <a:noFill/>
          <a:ln>
            <a:noFill/>
          </a:ln>
        </p:spPr>
      </p:pic>
      <p:grpSp>
        <p:nvGrpSpPr>
          <p:cNvPr id="546" name="Google Shape;546;p8"/>
          <p:cNvGrpSpPr/>
          <p:nvPr/>
        </p:nvGrpSpPr>
        <p:grpSpPr>
          <a:xfrm>
            <a:off x="19852105" y="9633156"/>
            <a:ext cx="1701383" cy="1892108"/>
            <a:chOff x="19852105" y="9633156"/>
            <a:chExt cx="1701383" cy="1892108"/>
          </a:xfrm>
        </p:grpSpPr>
        <p:pic>
          <p:nvPicPr>
            <p:cNvPr id="547" name="Google Shape;547;p8">
              <a:hlinkClick r:id="rId6"/>
            </p:cNvPr>
            <p:cNvPicPr preferRelativeResize="0"/>
            <p:nvPr/>
          </p:nvPicPr>
          <p:blipFill rotWithShape="1">
            <a:blip r:embed="rId7">
              <a:alphaModFix/>
            </a:blip>
            <a:srcRect/>
            <a:stretch/>
          </p:blipFill>
          <p:spPr>
            <a:xfrm>
              <a:off x="19966273" y="10052220"/>
              <a:ext cx="1473044" cy="1473044"/>
            </a:xfrm>
            <a:prstGeom prst="rect">
              <a:avLst/>
            </a:prstGeom>
            <a:noFill/>
            <a:ln>
              <a:noFill/>
            </a:ln>
          </p:spPr>
        </p:pic>
        <p:sp>
          <p:nvSpPr>
            <p:cNvPr id="548" name="Google Shape;548;p8"/>
            <p:cNvSpPr txBox="1"/>
            <p:nvPr/>
          </p:nvSpPr>
          <p:spPr>
            <a:xfrm>
              <a:off x="19852105" y="9633156"/>
              <a:ext cx="1701383" cy="51360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400"/>
                <a:buFont typeface="Helvetica Neue Light"/>
                <a:buNone/>
              </a:pPr>
              <a:r>
                <a:rPr lang="en-US" sz="2400" b="0" i="0" u="none" strike="noStrike" cap="none">
                  <a:solidFill>
                    <a:srgbClr val="000000"/>
                  </a:solidFill>
                  <a:latin typeface="Helvetica Neue Light"/>
                  <a:ea typeface="Helvetica Neue Light"/>
                  <a:cs typeface="Helvetica Neue Light"/>
                  <a:sym typeface="Helvetica Neue Light"/>
                </a:rPr>
                <a:t>檔案連結</a:t>
              </a:r>
              <a:endParaRPr sz="1400" b="0" i="0" u="none" strike="noStrike" cap="none">
                <a:solidFill>
                  <a:srgbClr val="000000"/>
                </a:solidFill>
                <a:latin typeface="Arial"/>
                <a:ea typeface="Arial"/>
                <a:cs typeface="Arial"/>
                <a:sym typeface="Arial"/>
              </a:endParaRPr>
            </a:p>
          </p:txBody>
        </p:sp>
      </p:grpSp>
      <p:sp>
        <p:nvSpPr>
          <p:cNvPr id="11"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4" name="Google Shape;554;p9" descr="影像"/>
          <p:cNvPicPr preferRelativeResize="0"/>
          <p:nvPr/>
        </p:nvPicPr>
        <p:blipFill rotWithShape="1">
          <a:blip r:embed="rId3">
            <a:alphaModFix/>
          </a:blip>
          <a:srcRect/>
          <a:stretch/>
        </p:blipFill>
        <p:spPr>
          <a:xfrm>
            <a:off x="1595315" y="2557473"/>
            <a:ext cx="6778306" cy="9582571"/>
          </a:xfrm>
          <a:prstGeom prst="rect">
            <a:avLst/>
          </a:prstGeom>
          <a:noFill/>
          <a:ln>
            <a:noFill/>
          </a:ln>
        </p:spPr>
      </p:pic>
      <p:pic>
        <p:nvPicPr>
          <p:cNvPr id="555" name="Google Shape;555;p9" descr="影像"/>
          <p:cNvPicPr preferRelativeResize="0"/>
          <p:nvPr/>
        </p:nvPicPr>
        <p:blipFill rotWithShape="1">
          <a:blip r:embed="rId4">
            <a:alphaModFix/>
          </a:blip>
          <a:srcRect/>
          <a:stretch/>
        </p:blipFill>
        <p:spPr>
          <a:xfrm>
            <a:off x="8895867" y="2557473"/>
            <a:ext cx="6592266" cy="9582571"/>
          </a:xfrm>
          <a:prstGeom prst="rect">
            <a:avLst/>
          </a:prstGeom>
          <a:noFill/>
          <a:ln>
            <a:noFill/>
          </a:ln>
        </p:spPr>
      </p:pic>
      <p:pic>
        <p:nvPicPr>
          <p:cNvPr id="556" name="Google Shape;556;p9" descr="影像"/>
          <p:cNvPicPr preferRelativeResize="0"/>
          <p:nvPr/>
        </p:nvPicPr>
        <p:blipFill rotWithShape="1">
          <a:blip r:embed="rId5">
            <a:alphaModFix/>
          </a:blip>
          <a:srcRect/>
          <a:stretch/>
        </p:blipFill>
        <p:spPr>
          <a:xfrm>
            <a:off x="16010380" y="2557473"/>
            <a:ext cx="6654802" cy="3163086"/>
          </a:xfrm>
          <a:prstGeom prst="rect">
            <a:avLst/>
          </a:prstGeom>
          <a:noFill/>
          <a:ln>
            <a:noFill/>
          </a:ln>
        </p:spPr>
      </p:pic>
      <p:sp>
        <p:nvSpPr>
          <p:cNvPr id="557" name="Google Shape;557;p9"/>
          <p:cNvSpPr txBox="1"/>
          <p:nvPr/>
        </p:nvSpPr>
        <p:spPr>
          <a:xfrm>
            <a:off x="3409129" y="12340839"/>
            <a:ext cx="18226142" cy="1067599"/>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佐證資料1-1-3-1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國立臺中教育大學特殊教育國民小學階段教師師資職前教育課程教育專業課程科目及學分表—國小資優類組</a:t>
            </a:r>
            <a:endParaRPr sz="5000" b="0" i="0" u="none" strike="noStrike" cap="none">
              <a:solidFill>
                <a:srgbClr val="000000"/>
              </a:solidFill>
              <a:latin typeface="PMingLiu"/>
              <a:ea typeface="PMingLiu"/>
              <a:cs typeface="PMingLiu"/>
              <a:sym typeface="PMingLiu"/>
            </a:endParaRPr>
          </a:p>
        </p:txBody>
      </p:sp>
      <p:sp>
        <p:nvSpPr>
          <p:cNvPr id="8"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3" name="Google Shape;563;p10" descr="影像"/>
          <p:cNvPicPr preferRelativeResize="0"/>
          <p:nvPr/>
        </p:nvPicPr>
        <p:blipFill rotWithShape="1">
          <a:blip r:embed="rId3">
            <a:alphaModFix/>
          </a:blip>
          <a:srcRect/>
          <a:stretch/>
        </p:blipFill>
        <p:spPr>
          <a:xfrm>
            <a:off x="5176004" y="2560159"/>
            <a:ext cx="6895041" cy="9577199"/>
          </a:xfrm>
          <a:prstGeom prst="rect">
            <a:avLst/>
          </a:prstGeom>
          <a:noFill/>
          <a:ln>
            <a:noFill/>
          </a:ln>
        </p:spPr>
      </p:pic>
      <p:pic>
        <p:nvPicPr>
          <p:cNvPr id="564" name="Google Shape;564;p10" descr="影像"/>
          <p:cNvPicPr preferRelativeResize="0"/>
          <p:nvPr/>
        </p:nvPicPr>
        <p:blipFill rotWithShape="1">
          <a:blip r:embed="rId4">
            <a:alphaModFix/>
          </a:blip>
          <a:srcRect/>
          <a:stretch/>
        </p:blipFill>
        <p:spPr>
          <a:xfrm>
            <a:off x="12381023" y="2979042"/>
            <a:ext cx="6818381" cy="8739433"/>
          </a:xfrm>
          <a:prstGeom prst="rect">
            <a:avLst/>
          </a:prstGeom>
          <a:noFill/>
          <a:ln>
            <a:noFill/>
          </a:ln>
        </p:spPr>
      </p:pic>
      <p:sp>
        <p:nvSpPr>
          <p:cNvPr id="565" name="Google Shape;565;p10"/>
          <p:cNvSpPr txBox="1"/>
          <p:nvPr/>
        </p:nvSpPr>
        <p:spPr>
          <a:xfrm>
            <a:off x="3216769" y="12340839"/>
            <a:ext cx="18610863" cy="1067599"/>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佐證資料1-1-3-1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國立臺中教育大學特殊教育國民小學階段教師師資職前教育課程教育專業課程科目及學分表—幼兒園身障類組</a:t>
            </a:r>
            <a:endParaRPr sz="5000" b="0" i="0" u="none" strike="noStrike" cap="none">
              <a:solidFill>
                <a:srgbClr val="000000"/>
              </a:solidFill>
              <a:latin typeface="PMingLiu"/>
              <a:ea typeface="PMingLiu"/>
              <a:cs typeface="PMingLiu"/>
              <a:sym typeface="PMingLiu"/>
            </a:endParaRPr>
          </a:p>
        </p:txBody>
      </p:sp>
      <p:sp>
        <p:nvSpPr>
          <p:cNvPr id="7"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1" name="Google Shape;571;p11"/>
          <p:cNvSpPr txBox="1"/>
          <p:nvPr/>
        </p:nvSpPr>
        <p:spPr>
          <a:xfrm>
            <a:off x="147344" y="2613820"/>
            <a:ext cx="23996953" cy="199092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（二）本校師資培育之教育目標與師資職前教育階段教師專業素養及其</a:t>
            </a:r>
            <a:endParaRPr sz="5000" b="0" i="0" u="none" strike="noStrike" cap="none">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      指標之聯結</a:t>
            </a:r>
            <a:endParaRPr sz="5000" b="0" i="0" u="none" strike="noStrike" cap="none">
              <a:solidFill>
                <a:srgbClr val="000000"/>
              </a:solidFill>
              <a:latin typeface="DFKai-SB"/>
              <a:ea typeface="DFKai-SB"/>
              <a:cs typeface="DFKai-SB"/>
              <a:sym typeface="DFKai-SB"/>
            </a:endParaRPr>
          </a:p>
        </p:txBody>
      </p:sp>
      <p:sp>
        <p:nvSpPr>
          <p:cNvPr id="572" name="Google Shape;572;p11"/>
          <p:cNvSpPr txBox="1"/>
          <p:nvPr/>
        </p:nvSpPr>
        <p:spPr>
          <a:xfrm>
            <a:off x="388774" y="11313703"/>
            <a:ext cx="3606756" cy="199092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表1-2-1b</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本師資培育之職前教</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育階段教師專業素養</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及指標</a:t>
            </a:r>
            <a:endParaRPr sz="5000" b="0" i="0" u="none" strike="noStrike" cap="none">
              <a:solidFill>
                <a:srgbClr val="000000"/>
              </a:solidFill>
              <a:latin typeface="PMingLiu"/>
              <a:ea typeface="PMingLiu"/>
              <a:cs typeface="PMingLiu"/>
              <a:sym typeface="PMingLiu"/>
            </a:endParaRPr>
          </a:p>
        </p:txBody>
      </p:sp>
      <p:graphicFrame>
        <p:nvGraphicFramePr>
          <p:cNvPr id="573" name="Google Shape;573;p11"/>
          <p:cNvGraphicFramePr/>
          <p:nvPr/>
        </p:nvGraphicFramePr>
        <p:xfrm>
          <a:off x="4203217" y="4790855"/>
          <a:ext cx="19745325" cy="8688350"/>
        </p:xfrm>
        <a:graphic>
          <a:graphicData uri="http://schemas.openxmlformats.org/drawingml/2006/table">
            <a:tbl>
              <a:tblPr>
                <a:noFill/>
                <a:tableStyleId>{7559B35A-62B1-4EC8-91FF-C28C5DF3E706}</a:tableStyleId>
              </a:tblPr>
              <a:tblGrid>
                <a:gridCol w="4052375">
                  <a:extLst>
                    <a:ext uri="{9D8B030D-6E8A-4147-A177-3AD203B41FA5}">
                      <a16:colId xmlns:a16="http://schemas.microsoft.com/office/drawing/2014/main" val="20000"/>
                    </a:ext>
                  </a:extLst>
                </a:gridCol>
                <a:gridCol w="15692950">
                  <a:extLst>
                    <a:ext uri="{9D8B030D-6E8A-4147-A177-3AD203B41FA5}">
                      <a16:colId xmlns:a16="http://schemas.microsoft.com/office/drawing/2014/main" val="20001"/>
                    </a:ext>
                  </a:extLst>
                </a:gridCol>
              </a:tblGrid>
              <a:tr h="594925">
                <a:tc>
                  <a:txBody>
                    <a:bodyPr/>
                    <a:lstStyle/>
                    <a:p>
                      <a:pPr marL="0" marR="0" lvl="0" indent="0" algn="ctr"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專業素養</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專業素養指標</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1484875">
                <a:tc>
                  <a:txBody>
                    <a:bodyPr/>
                    <a:lstStyle/>
                    <a:p>
                      <a:pPr marL="423332" marR="0" lvl="0" indent="-423332" algn="l" rtl="0">
                        <a:lnSpc>
                          <a:spcPct val="100000"/>
                        </a:lnSpc>
                        <a:spcBef>
                          <a:spcPts val="0"/>
                        </a:spcBef>
                        <a:spcAft>
                          <a:spcPts val="0"/>
                        </a:spcAft>
                        <a:buClr>
                          <a:schemeClr val="dk1"/>
                        </a:buClr>
                        <a:buSzPts val="2400"/>
                        <a:buFont typeface="DFKai-SB"/>
                        <a:buAutoNum type="arabicPeriod"/>
                      </a:pPr>
                      <a:r>
                        <a:rPr lang="en-US" sz="2400" u="none" strike="noStrike" cap="none">
                          <a:latin typeface="DFKai-SB"/>
                          <a:ea typeface="DFKai-SB"/>
                          <a:cs typeface="DFKai-SB"/>
                          <a:sym typeface="DFKai-SB"/>
                        </a:rPr>
                        <a:t>了解教育發展的理念與實務</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1-1 了解有關教育目的和價值的主要理論或思想，以建構自身的教 育理念與信念。</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1-2 敏銳覺察社會環境對學生學習影響，以利教育機會均等。 </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1-3 了解我國教育政策、法規及學校實務，以作為教育實踐的基礎。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498725">
                <a:tc>
                  <a:txBody>
                    <a:bodyPr/>
                    <a:lstStyle/>
                    <a:p>
                      <a:pPr marL="423332" marR="0" lvl="0" indent="-423332" algn="l" rtl="0">
                        <a:lnSpc>
                          <a:spcPct val="100000"/>
                        </a:lnSpc>
                        <a:spcBef>
                          <a:spcPts val="0"/>
                        </a:spcBef>
                        <a:spcAft>
                          <a:spcPts val="0"/>
                        </a:spcAft>
                        <a:buClr>
                          <a:schemeClr val="dk1"/>
                        </a:buClr>
                        <a:buSzPts val="2400"/>
                        <a:buFont typeface="DFKai-SB"/>
                        <a:buAutoNum type="arabicPeriod" startAt="2"/>
                      </a:pPr>
                      <a:r>
                        <a:rPr lang="en-US" sz="2400" u="none" strike="noStrike" cap="none">
                          <a:latin typeface="DFKai-SB"/>
                          <a:ea typeface="DFKai-SB"/>
                          <a:cs typeface="DFKai-SB"/>
                          <a:sym typeface="DFKai-SB"/>
                        </a:rPr>
                        <a:t>了解並尊重學習者的發展與學習需 求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2-1 了解並尊重學生身心發展、社經及文化背景的差異，以作為教 學與輔導的依據。</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2-2 了解並運用學習原理，以符合學生個別的學習需求與發展。 </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2-3 了解特殊需求學生的特質及鑑定歷程，以提供適切的教育與支持。</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695900">
                <a:tc>
                  <a:txBody>
                    <a:bodyPr/>
                    <a:lstStyle/>
                    <a:p>
                      <a:pPr marL="423332" marR="0" lvl="0" indent="-423332" algn="l" rtl="0">
                        <a:lnSpc>
                          <a:spcPct val="100000"/>
                        </a:lnSpc>
                        <a:spcBef>
                          <a:spcPts val="0"/>
                        </a:spcBef>
                        <a:spcAft>
                          <a:spcPts val="0"/>
                        </a:spcAft>
                        <a:buClr>
                          <a:schemeClr val="dk1"/>
                        </a:buClr>
                        <a:buSzPts val="2400"/>
                        <a:buFont typeface="DFKai-SB"/>
                        <a:buAutoNum type="arabicPeriod" startAt="3"/>
                      </a:pPr>
                      <a:r>
                        <a:rPr lang="en-US" sz="2400" u="none" strike="noStrike" cap="none">
                          <a:latin typeface="DFKai-SB"/>
                          <a:ea typeface="DFKai-SB"/>
                          <a:cs typeface="DFKai-SB"/>
                          <a:sym typeface="DFKai-SB"/>
                        </a:rPr>
                        <a:t>規劃與實踐適切的課程、包班教學 及多元評量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3-1 依據課程綱要/大綱、課程理論及教學原理，以規劃素養導向課 程、教學及評量。</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3-2 依據課程綱要/大綱、課程理論及教學原理，以協同發展跨領域 /科目課程、教學及評量。</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3-3 具備任教領域/科目所需的專門知識與學科教學知能，以進行教 學。</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3-4 掌握社會變遷趨勢與議題，以融入課程與教學。</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3-5 應用多元教學策略、教學媒材及學習科技，以促進學生有效學習。</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3-6 根據多元評量結果調整課程與教學，以提升學生學習成效。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984175">
                <a:tc>
                  <a:txBody>
                    <a:bodyPr/>
                    <a:lstStyle/>
                    <a:p>
                      <a:pPr marL="423332" marR="0" lvl="0" indent="-423332" algn="l" rtl="0">
                        <a:lnSpc>
                          <a:spcPct val="100000"/>
                        </a:lnSpc>
                        <a:spcBef>
                          <a:spcPts val="0"/>
                        </a:spcBef>
                        <a:spcAft>
                          <a:spcPts val="0"/>
                        </a:spcAft>
                        <a:buClr>
                          <a:schemeClr val="dk1"/>
                        </a:buClr>
                        <a:buSzPts val="2400"/>
                        <a:buFont typeface="DFKai-SB"/>
                        <a:buAutoNum type="arabicPeriod" startAt="4"/>
                      </a:pPr>
                      <a:r>
                        <a:rPr lang="en-US" sz="2400" u="none" strike="noStrike" cap="none">
                          <a:latin typeface="DFKai-SB"/>
                          <a:ea typeface="DFKai-SB"/>
                          <a:cs typeface="DFKai-SB"/>
                          <a:sym typeface="DFKai-SB"/>
                        </a:rPr>
                        <a:t>建立正向學習環境及實施適性輔導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4-1 應用正向支持原理，共創安全、友善及對話的班級與學習環境，以養成學生良好品格及有效學習。</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4-2 應用輔導原理與技巧進行學生輔導，以促進適性發展。</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429750">
                <a:tc>
                  <a:txBody>
                    <a:bodyPr/>
                    <a:lstStyle/>
                    <a:p>
                      <a:pPr marL="423332" marR="0" lvl="0" indent="-423332" algn="l" rtl="0">
                        <a:lnSpc>
                          <a:spcPct val="100000"/>
                        </a:lnSpc>
                        <a:spcBef>
                          <a:spcPts val="0"/>
                        </a:spcBef>
                        <a:spcAft>
                          <a:spcPts val="0"/>
                        </a:spcAft>
                        <a:buClr>
                          <a:schemeClr val="dk1"/>
                        </a:buClr>
                        <a:buSzPts val="2400"/>
                        <a:buFont typeface="DFKai-SB"/>
                        <a:buAutoNum type="arabicPeriod" startAt="5"/>
                      </a:pPr>
                      <a:r>
                        <a:rPr lang="en-US" sz="2400" u="none" strike="noStrike" cap="none">
                          <a:latin typeface="DFKai-SB"/>
                          <a:ea typeface="DFKai-SB"/>
                          <a:cs typeface="DFKai-SB"/>
                          <a:sym typeface="DFKai-SB"/>
                        </a:rPr>
                        <a:t>實踐教師專業倫理及專業發展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DFKai-SB"/>
                        <a:buNone/>
                      </a:pPr>
                      <a:r>
                        <a:rPr lang="en-US" sz="2400" u="none" strike="noStrike" cap="none">
                          <a:latin typeface="DFKai-SB"/>
                          <a:ea typeface="DFKai-SB"/>
                          <a:cs typeface="DFKai-SB"/>
                          <a:sym typeface="DFKai-SB"/>
                        </a:rPr>
                        <a:t>5-1 思辨與認同教師專業倫理，以維護學生福祉。</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5-2 透過教育實踐關懷弱勢學生，以體認教師專業角色。</a:t>
                      </a:r>
                      <a:br>
                        <a:rPr lang="en-US" sz="2400" u="none" strike="noStrike" cap="none">
                          <a:latin typeface="DFKai-SB"/>
                          <a:ea typeface="DFKai-SB"/>
                          <a:cs typeface="DFKai-SB"/>
                          <a:sym typeface="DFKai-SB"/>
                        </a:rPr>
                      </a:br>
                      <a:r>
                        <a:rPr lang="en-US" sz="2400" u="none" strike="noStrike" cap="none">
                          <a:latin typeface="DFKai-SB"/>
                          <a:ea typeface="DFKai-SB"/>
                          <a:cs typeface="DFKai-SB"/>
                          <a:sym typeface="DFKai-SB"/>
                        </a:rPr>
                        <a:t>5-3 透過教育實踐與省思，以發展溝通、團隊合作、問題解決及持 續專業成長的意願與能力。</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7"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9" name="Google Shape;579;p12"/>
          <p:cNvSpPr txBox="1"/>
          <p:nvPr/>
        </p:nvSpPr>
        <p:spPr>
          <a:xfrm>
            <a:off x="760412" y="2979392"/>
            <a:ext cx="22568357"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本校協助師生了解教育目標與師資職前教育階段教師專業素養及其指標之作法</a:t>
            </a:r>
            <a:endParaRPr sz="5000" b="0" i="0" u="none" strike="noStrike" cap="none">
              <a:solidFill>
                <a:srgbClr val="000000"/>
              </a:solidFill>
              <a:latin typeface="DFKai-SB"/>
              <a:ea typeface="DFKai-SB"/>
              <a:cs typeface="DFKai-SB"/>
              <a:sym typeface="DFKai-SB"/>
            </a:endParaRPr>
          </a:p>
        </p:txBody>
      </p:sp>
      <p:sp>
        <p:nvSpPr>
          <p:cNvPr id="580" name="Google Shape;580;p12"/>
          <p:cNvSpPr txBox="1"/>
          <p:nvPr/>
        </p:nvSpPr>
        <p:spPr>
          <a:xfrm>
            <a:off x="16576873" y="11394134"/>
            <a:ext cx="5021059" cy="1529264"/>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新科師資生</a:t>
            </a:r>
            <a:endParaRPr sz="5000" b="0" i="0" u="none" strike="noStrike" cap="none">
              <a:solidFill>
                <a:srgbClr val="000000"/>
              </a:solidFill>
              <a:latin typeface="DFKai-SB"/>
              <a:ea typeface="DFKai-SB"/>
              <a:cs typeface="DFKai-SB"/>
              <a:sym typeface="DFKai-SB"/>
            </a:endParaRPr>
          </a:p>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師道入門儀式</a:t>
            </a:r>
            <a:endParaRPr sz="5000" b="0" i="0" u="none" strike="noStrike" cap="none">
              <a:solidFill>
                <a:srgbClr val="000000"/>
              </a:solidFill>
              <a:latin typeface="DFKai-SB"/>
              <a:ea typeface="DFKai-SB"/>
              <a:cs typeface="DFKai-SB"/>
              <a:sym typeface="DFKai-SB"/>
            </a:endParaRPr>
          </a:p>
        </p:txBody>
      </p:sp>
      <p:pic>
        <p:nvPicPr>
          <p:cNvPr id="581" name="Google Shape;581;p12" descr="影像"/>
          <p:cNvPicPr preferRelativeResize="0"/>
          <p:nvPr/>
        </p:nvPicPr>
        <p:blipFill rotWithShape="1">
          <a:blip r:embed="rId3">
            <a:alphaModFix/>
          </a:blip>
          <a:srcRect/>
          <a:stretch/>
        </p:blipFill>
        <p:spPr>
          <a:xfrm>
            <a:off x="9302230" y="4215396"/>
            <a:ext cx="6351644" cy="4304267"/>
          </a:xfrm>
          <a:prstGeom prst="rect">
            <a:avLst/>
          </a:prstGeom>
          <a:noFill/>
          <a:ln>
            <a:noFill/>
          </a:ln>
        </p:spPr>
      </p:pic>
      <p:pic>
        <p:nvPicPr>
          <p:cNvPr id="582" name="Google Shape;582;p12" descr="影像"/>
          <p:cNvPicPr preferRelativeResize="0"/>
          <p:nvPr/>
        </p:nvPicPr>
        <p:blipFill rotWithShape="1">
          <a:blip r:embed="rId4">
            <a:alphaModFix/>
          </a:blip>
          <a:srcRect/>
          <a:stretch/>
        </p:blipFill>
        <p:spPr>
          <a:xfrm>
            <a:off x="2786066" y="4215396"/>
            <a:ext cx="6291735" cy="8950026"/>
          </a:xfrm>
          <a:prstGeom prst="rect">
            <a:avLst/>
          </a:prstGeom>
          <a:noFill/>
          <a:ln>
            <a:noFill/>
          </a:ln>
        </p:spPr>
      </p:pic>
      <p:pic>
        <p:nvPicPr>
          <p:cNvPr id="583" name="Google Shape;583;p12" descr="影像"/>
          <p:cNvPicPr preferRelativeResize="0"/>
          <p:nvPr/>
        </p:nvPicPr>
        <p:blipFill rotWithShape="1">
          <a:blip r:embed="rId5">
            <a:alphaModFix/>
          </a:blip>
          <a:srcRect/>
          <a:stretch/>
        </p:blipFill>
        <p:spPr>
          <a:xfrm>
            <a:off x="9272275" y="8681470"/>
            <a:ext cx="6351645" cy="4405670"/>
          </a:xfrm>
          <a:prstGeom prst="rect">
            <a:avLst/>
          </a:prstGeom>
          <a:noFill/>
          <a:ln>
            <a:noFill/>
          </a:ln>
        </p:spPr>
      </p:pic>
      <p:sp>
        <p:nvSpPr>
          <p:cNvPr id="9"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13"/>
          <p:cNvSpPr txBox="1"/>
          <p:nvPr/>
        </p:nvSpPr>
        <p:spPr>
          <a:xfrm>
            <a:off x="760412" y="2979392"/>
            <a:ext cx="22568357"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本校協助師生了解教育目標與師資職前教育階段教師專業素養及其指標之作法</a:t>
            </a:r>
            <a:endParaRPr sz="5000" b="0" i="0" u="none" strike="noStrike" cap="none">
              <a:solidFill>
                <a:srgbClr val="000000"/>
              </a:solidFill>
              <a:latin typeface="DFKai-SB"/>
              <a:ea typeface="DFKai-SB"/>
              <a:cs typeface="DFKai-SB"/>
              <a:sym typeface="DFKai-SB"/>
            </a:endParaRPr>
          </a:p>
        </p:txBody>
      </p:sp>
      <p:sp>
        <p:nvSpPr>
          <p:cNvPr id="589" name="Google Shape;589;p13"/>
          <p:cNvSpPr txBox="1"/>
          <p:nvPr/>
        </p:nvSpPr>
        <p:spPr>
          <a:xfrm>
            <a:off x="853572" y="10613733"/>
            <a:ext cx="4739690" cy="836767"/>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聯合班會</a:t>
            </a:r>
            <a:endParaRPr sz="4500" b="0" i="0" u="none" strike="noStrike" cap="none">
              <a:solidFill>
                <a:srgbClr val="000000"/>
              </a:solidFill>
              <a:latin typeface="DFKai-SB"/>
              <a:ea typeface="DFKai-SB"/>
              <a:cs typeface="DFKai-SB"/>
              <a:sym typeface="DFKai-SB"/>
            </a:endParaRPr>
          </a:p>
        </p:txBody>
      </p:sp>
      <p:sp>
        <p:nvSpPr>
          <p:cNvPr id="590" name="Google Shape;590;p13"/>
          <p:cNvSpPr txBox="1"/>
          <p:nvPr/>
        </p:nvSpPr>
        <p:spPr>
          <a:xfrm>
            <a:off x="853572" y="5911978"/>
            <a:ext cx="4739690" cy="836767"/>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師生會談</a:t>
            </a:r>
            <a:endParaRPr sz="4500" b="0" i="0" u="none" strike="noStrike" cap="none">
              <a:solidFill>
                <a:srgbClr val="000000"/>
              </a:solidFill>
              <a:latin typeface="DFKai-SB"/>
              <a:ea typeface="DFKai-SB"/>
              <a:cs typeface="DFKai-SB"/>
              <a:sym typeface="DFKai-SB"/>
            </a:endParaRPr>
          </a:p>
        </p:txBody>
      </p:sp>
      <p:sp>
        <p:nvSpPr>
          <p:cNvPr id="591" name="Google Shape;591;p13"/>
          <p:cNvSpPr txBox="1"/>
          <p:nvPr/>
        </p:nvSpPr>
        <p:spPr>
          <a:xfrm>
            <a:off x="18790738" y="8248258"/>
            <a:ext cx="5151103" cy="836767"/>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教育目標海報</a:t>
            </a:r>
            <a:endParaRPr sz="4500" b="0" i="0" u="none" strike="noStrike" cap="none">
              <a:solidFill>
                <a:srgbClr val="000000"/>
              </a:solidFill>
              <a:latin typeface="DFKai-SB"/>
              <a:ea typeface="DFKai-SB"/>
              <a:cs typeface="DFKai-SB"/>
              <a:sym typeface="DFKai-SB"/>
            </a:endParaRPr>
          </a:p>
        </p:txBody>
      </p:sp>
      <p:pic>
        <p:nvPicPr>
          <p:cNvPr id="592" name="Google Shape;592;p13" descr="佐證資料1-2-3-7：特教系製作張貼於系館走廊之海報.pdf"/>
          <p:cNvPicPr preferRelativeResize="0"/>
          <p:nvPr/>
        </p:nvPicPr>
        <p:blipFill rotWithShape="1">
          <a:blip r:embed="rId3">
            <a:alphaModFix/>
          </a:blip>
          <a:srcRect/>
          <a:stretch/>
        </p:blipFill>
        <p:spPr>
          <a:xfrm>
            <a:off x="12324251" y="4016977"/>
            <a:ext cx="6199564" cy="9299331"/>
          </a:xfrm>
          <a:prstGeom prst="rect">
            <a:avLst/>
          </a:prstGeom>
          <a:noFill/>
          <a:ln>
            <a:noFill/>
          </a:ln>
        </p:spPr>
      </p:pic>
      <p:pic>
        <p:nvPicPr>
          <p:cNvPr id="593" name="Google Shape;593;p13" descr="LUMASbhoV2ZqSOHqxNJfVMycu1STVh7SaJlKvM-H3Ne2nhVqPCfeoy9XbOqbJgb8CwOY0wT2LxsaDdiLlcsjjwfyAYGwALvUjm9NsuzCu4ASguOgUSOkCvU5pybFz3WTTzBqbG8=s0.jpg"/>
          <p:cNvPicPr preferRelativeResize="0"/>
          <p:nvPr/>
        </p:nvPicPr>
        <p:blipFill rotWithShape="1">
          <a:blip r:embed="rId4">
            <a:alphaModFix/>
          </a:blip>
          <a:srcRect t="17932" b="4757"/>
          <a:stretch/>
        </p:blipFill>
        <p:spPr>
          <a:xfrm>
            <a:off x="5860184" y="8765562"/>
            <a:ext cx="6332992" cy="4533257"/>
          </a:xfrm>
          <a:prstGeom prst="rect">
            <a:avLst/>
          </a:prstGeom>
          <a:noFill/>
          <a:ln>
            <a:noFill/>
          </a:ln>
        </p:spPr>
      </p:pic>
      <p:pic>
        <p:nvPicPr>
          <p:cNvPr id="594" name="Google Shape;594;p13" descr="lVDuqsH7DWxK6CqWdERsRZLB0P9TgGQ7jP6qXWUkkSOoWxwCjoSPfRa_Ldig3YG4kS_hHLse5A_04cEeL9XoA7_Y1Z-XAYDs8sw57enGInLZmJZTFFcCQEgNWeaUTZKFm1z_yww=s0.jpg"/>
          <p:cNvPicPr preferRelativeResize="0"/>
          <p:nvPr/>
        </p:nvPicPr>
        <p:blipFill rotWithShape="1">
          <a:blip r:embed="rId5">
            <a:alphaModFix/>
          </a:blip>
          <a:srcRect t="2272" b="272"/>
          <a:stretch/>
        </p:blipFill>
        <p:spPr>
          <a:xfrm>
            <a:off x="5860184" y="4016977"/>
            <a:ext cx="6332936" cy="4626697"/>
          </a:xfrm>
          <a:prstGeom prst="rect">
            <a:avLst/>
          </a:prstGeom>
          <a:noFill/>
          <a:ln>
            <a:noFill/>
          </a:ln>
        </p:spPr>
      </p:pic>
      <p:sp>
        <p:nvSpPr>
          <p:cNvPr id="11"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14" descr="影像"/>
          <p:cNvPicPr preferRelativeResize="0"/>
          <p:nvPr/>
        </p:nvPicPr>
        <p:blipFill rotWithShape="1">
          <a:blip r:embed="rId3">
            <a:alphaModFix/>
          </a:blip>
          <a:srcRect/>
          <a:stretch/>
        </p:blipFill>
        <p:spPr>
          <a:xfrm>
            <a:off x="10917400" y="2495724"/>
            <a:ext cx="11278040" cy="11107095"/>
          </a:xfrm>
          <a:prstGeom prst="rect">
            <a:avLst/>
          </a:prstGeom>
          <a:noFill/>
          <a:ln>
            <a:noFill/>
          </a:ln>
        </p:spPr>
      </p:pic>
      <p:sp>
        <p:nvSpPr>
          <p:cNvPr id="601" name="Google Shape;601;p14"/>
          <p:cNvSpPr txBox="1"/>
          <p:nvPr/>
        </p:nvSpPr>
        <p:spPr>
          <a:xfrm>
            <a:off x="789811" y="3035666"/>
            <a:ext cx="8286946"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特殊教育學系核心能力與本校教育目標之對應</a:t>
            </a:r>
            <a:endParaRPr sz="5000" b="0" i="0" u="none" strike="noStrike" cap="none">
              <a:solidFill>
                <a:srgbClr val="000000"/>
              </a:solidFill>
              <a:latin typeface="DFKai-SB"/>
              <a:ea typeface="DFKai-SB"/>
              <a:cs typeface="DFKai-SB"/>
              <a:sym typeface="DFKai-SB"/>
            </a:endParaRPr>
          </a:p>
        </p:txBody>
      </p:sp>
      <p:pic>
        <p:nvPicPr>
          <p:cNvPr id="602" name="Google Shape;602;p14" descr="影像"/>
          <p:cNvPicPr preferRelativeResize="0"/>
          <p:nvPr/>
        </p:nvPicPr>
        <p:blipFill rotWithShape="1">
          <a:blip r:embed="rId4">
            <a:alphaModFix/>
          </a:blip>
          <a:srcRect/>
          <a:stretch/>
        </p:blipFill>
        <p:spPr>
          <a:xfrm>
            <a:off x="4501185" y="8526849"/>
            <a:ext cx="5110581" cy="5110581"/>
          </a:xfrm>
          <a:prstGeom prst="rect">
            <a:avLst/>
          </a:prstGeom>
          <a:noFill/>
          <a:ln>
            <a:noFill/>
          </a:ln>
        </p:spPr>
      </p:pic>
      <p:sp>
        <p:nvSpPr>
          <p:cNvPr id="8"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15"/>
          <p:cNvSpPr txBox="1"/>
          <p:nvPr/>
        </p:nvSpPr>
        <p:spPr>
          <a:xfrm>
            <a:off x="529708" y="10993016"/>
            <a:ext cx="3268569" cy="245259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表1-2-3b</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特殊教育學系之教育目標、核心能力與教師專業素養指標對應表</a:t>
            </a:r>
            <a:endParaRPr sz="5000" b="0" i="0" u="none" strike="noStrike" cap="none">
              <a:solidFill>
                <a:srgbClr val="000000"/>
              </a:solidFill>
              <a:latin typeface="PMingLiu"/>
              <a:ea typeface="PMingLiu"/>
              <a:cs typeface="PMingLiu"/>
              <a:sym typeface="PMingLiu"/>
            </a:endParaRPr>
          </a:p>
        </p:txBody>
      </p:sp>
      <p:graphicFrame>
        <p:nvGraphicFramePr>
          <p:cNvPr id="609" name="Google Shape;609;p15"/>
          <p:cNvGraphicFramePr/>
          <p:nvPr/>
        </p:nvGraphicFramePr>
        <p:xfrm>
          <a:off x="4009294" y="2496657"/>
          <a:ext cx="20116800" cy="10949150"/>
        </p:xfrm>
        <a:graphic>
          <a:graphicData uri="http://schemas.openxmlformats.org/drawingml/2006/table">
            <a:tbl>
              <a:tblPr>
                <a:noFill/>
                <a:tableStyleId>{7559B35A-62B1-4EC8-91FF-C28C5DF3E706}</a:tableStyleId>
              </a:tblPr>
              <a:tblGrid>
                <a:gridCol w="2850475">
                  <a:extLst>
                    <a:ext uri="{9D8B030D-6E8A-4147-A177-3AD203B41FA5}">
                      <a16:colId xmlns:a16="http://schemas.microsoft.com/office/drawing/2014/main" val="20000"/>
                    </a:ext>
                  </a:extLst>
                </a:gridCol>
                <a:gridCol w="5075950">
                  <a:extLst>
                    <a:ext uri="{9D8B030D-6E8A-4147-A177-3AD203B41FA5}">
                      <a16:colId xmlns:a16="http://schemas.microsoft.com/office/drawing/2014/main" val="20001"/>
                    </a:ext>
                  </a:extLst>
                </a:gridCol>
                <a:gridCol w="12190375">
                  <a:extLst>
                    <a:ext uri="{9D8B030D-6E8A-4147-A177-3AD203B41FA5}">
                      <a16:colId xmlns:a16="http://schemas.microsoft.com/office/drawing/2014/main" val="20002"/>
                    </a:ext>
                  </a:extLst>
                </a:gridCol>
              </a:tblGrid>
              <a:tr h="466125">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教育目標</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核心能力指標</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專業素養指標</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466125">
                <a:tc rowSpan="14">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 培育幼兒園及國小教育階段之優良特殊教育教師。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A1 瞭解特殊教育理念、法規、服務資源和發展趨勢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1-1 了解有關教育目的和價值的主要理論或思想，以建構自身的教育理念與信念。</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1-2 敏銳覺察社會環境對學生學習影響，以利教育機會均等。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1-3 了解我國教育政策和法規與學校實務，以作為教育實踐的基礎。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A2 了解各類身障、資優學生的學習特性</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2-1 了解並尊重學生身心發展、社經及文化背景的差異，以作為教學與輔導的依據。</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A3 具備特殊學生評量診斷和評鑑的能力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2-3 了解特殊需求學生的特質及鑑定歷程，以提供適切的教育與支持。</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466125">
                <a:tc vMerge="1">
                  <a:txBody>
                    <a:bodyPr/>
                    <a:lstStyle/>
                    <a:p>
                      <a:endParaRPr lang="zh-TW"/>
                    </a:p>
                  </a:txBody>
                  <a:tcPr/>
                </a:tc>
                <a:tc rowSpan="7">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A4 具備發展適合特殊學生教學設計、教材與教具的能力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2-2 了解並運用學習原理，以符合學生個別的學習需求與發展。</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3-1 依據課程綱要/大綱、課程理論及教學原理，以規劃素養導向課程、教學與評量。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3-2 依據課程綱要/大綱、課程理論及教學原理，以協同發展跨領域/群科/科目課程、教學與評量。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3-3 具備任教領域/群科/科目所需的專門知識與學科教學知能，以進行教學。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3-5 應用多元教學策略、教學媒材與學習科技，以促進學生有效學習。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3-6 根據多元評量結果調整課程與教學，以提升學生學習成效。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A5 具備教學情境規劃與經營的能力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4-2 應用輔導原理與技巧進行學生輔導，以促進適性發展。</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A6 具備特殊學生行為與心理輔導的知能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4-1 應用正向支持原理，共創安全、友善及對話的班級與學習環境，以養成學生良好品格及有效學習。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466125">
                <a:tc rowSpan="8">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 培育具有特殊教育專業知能及人文關懷之優良工作者。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B1 具備全人創新思維、人文關懷及溝通表達的能力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5-1 思辨與認同教師專業倫理，以維護學生福祉。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5"/>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5-2 透過教育實踐關懷弱勢學生，以體認教師專業角色。</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6"/>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5-3 透過教育實踐與省思，以發展溝通、團隊合作、問題解決及持續專業成長的意願與能力。</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7"/>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B2 具備特殊教育的基本研究知能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8"/>
                  </a:ext>
                </a:extLst>
              </a:tr>
              <a:tr h="466125">
                <a:tc vMerge="1">
                  <a:txBody>
                    <a:bodyPr/>
                    <a:lstStyle/>
                    <a:p>
                      <a:endParaRPr lang="zh-TW"/>
                    </a:p>
                  </a:txBody>
                  <a:tcPr/>
                </a:tc>
                <a:tc rowSpan="2">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B3 具有國際視野、終身學習和生涯規劃的能力</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9"/>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5-1 思辨與認同教師專業倫理，以維護學生福祉。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0"/>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B4 具備應用資訊的能力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3-5 應用多元教學策略、教學媒材與學習科 技，以促進學生有效學習。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1"/>
                  </a:ext>
                </a:extLst>
              </a:tr>
              <a:tr h="694400">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B5 具備應用特殊教育科技輔具的能力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3-5 應用多元教學策略、教學媒材與學習科 技，以促進學生有效學習。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2"/>
                  </a:ext>
                </a:extLst>
              </a:tr>
            </a:tbl>
          </a:graphicData>
        </a:graphic>
      </p:graphicFrame>
      <p:sp>
        <p:nvSpPr>
          <p:cNvPr id="7"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16"/>
          <p:cNvSpPr txBox="1"/>
          <p:nvPr/>
        </p:nvSpPr>
        <p:spPr>
          <a:xfrm>
            <a:off x="180181" y="2791816"/>
            <a:ext cx="22458070" cy="199092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（三）本校依教育目標與師資職前教育階段教師專業素養及其指標</a:t>
            </a:r>
            <a:endParaRPr sz="5000" b="0" i="0" u="none" strike="noStrike" cap="none">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      培育師資生之具體做法</a:t>
            </a:r>
            <a:endParaRPr sz="5000" b="0" i="0" u="none" strike="noStrike" cap="none">
              <a:solidFill>
                <a:srgbClr val="000000"/>
              </a:solidFill>
              <a:latin typeface="DFKai-SB"/>
              <a:ea typeface="DFKai-SB"/>
              <a:cs typeface="DFKai-SB"/>
              <a:sym typeface="DFKai-SB"/>
            </a:endParaRPr>
          </a:p>
        </p:txBody>
      </p:sp>
      <p:sp>
        <p:nvSpPr>
          <p:cNvPr id="616" name="Google Shape;616;p16"/>
          <p:cNvSpPr txBox="1"/>
          <p:nvPr/>
        </p:nvSpPr>
        <p:spPr>
          <a:xfrm>
            <a:off x="3255962" y="5622134"/>
            <a:ext cx="18033782" cy="1736500"/>
          </a:xfrm>
          <a:prstGeom prst="rect">
            <a:avLst/>
          </a:prstGeom>
          <a:noFill/>
          <a:ln>
            <a:noFill/>
          </a:ln>
        </p:spPr>
        <p:txBody>
          <a:bodyPr spcFirstLastPara="1" wrap="square" lIns="71425" tIns="71425" rIns="71425" bIns="71425" anchor="ctr" anchorCtr="0">
            <a:spAutoFit/>
          </a:bodyPr>
          <a:lstStyle/>
          <a:p>
            <a:pPr marL="0" marR="0" lvl="0" indent="0" algn="l" rtl="0">
              <a:lnSpc>
                <a:spcPct val="12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本系檢核教育目標與核心能力之對應，並於學年結束時檢視達成情形。</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於以下幾頁附上</a:t>
            </a:r>
            <a:r>
              <a:rPr lang="en-US" sz="4500" b="0" i="0" u="none" strike="noStrike" cap="none">
                <a:solidFill>
                  <a:schemeClr val="accent5"/>
                </a:solidFill>
                <a:latin typeface="DFKai-SB"/>
                <a:ea typeface="DFKai-SB"/>
                <a:cs typeface="DFKai-SB"/>
                <a:sym typeface="DFKai-SB"/>
              </a:rPr>
              <a:t>「學生學習成效具體成果檢核圖」</a:t>
            </a:r>
            <a:endParaRPr sz="1400" b="0" i="0" u="none" strike="noStrike" cap="none">
              <a:solidFill>
                <a:srgbClr val="000000"/>
              </a:solidFill>
              <a:latin typeface="Arial"/>
              <a:ea typeface="Arial"/>
              <a:cs typeface="Arial"/>
              <a:sym typeface="Arial"/>
            </a:endParaRPr>
          </a:p>
        </p:txBody>
      </p:sp>
      <p:pic>
        <p:nvPicPr>
          <p:cNvPr id="617" name="Google Shape;617;p16" descr="影像"/>
          <p:cNvPicPr preferRelativeResize="0"/>
          <p:nvPr/>
        </p:nvPicPr>
        <p:blipFill rotWithShape="1">
          <a:blip r:embed="rId3">
            <a:alphaModFix/>
          </a:blip>
          <a:srcRect/>
          <a:stretch/>
        </p:blipFill>
        <p:spPr>
          <a:xfrm>
            <a:off x="13135195" y="8055249"/>
            <a:ext cx="4480332" cy="4480332"/>
          </a:xfrm>
          <a:prstGeom prst="rect">
            <a:avLst/>
          </a:prstGeom>
          <a:noFill/>
          <a:ln>
            <a:noFill/>
          </a:ln>
        </p:spPr>
      </p:pic>
      <p:sp>
        <p:nvSpPr>
          <p:cNvPr id="618" name="Google Shape;618;p16"/>
          <p:cNvSpPr/>
          <p:nvPr/>
        </p:nvSpPr>
        <p:spPr>
          <a:xfrm>
            <a:off x="7468317" y="8408287"/>
            <a:ext cx="2914516" cy="3774256"/>
          </a:xfrm>
          <a:custGeom>
            <a:avLst/>
            <a:gdLst/>
            <a:ahLst/>
            <a:cxnLst/>
            <a:rect l="l" t="t" r="r" b="b"/>
            <a:pathLst>
              <a:path w="21599" h="21600" extrusionOk="0">
                <a:moveTo>
                  <a:pt x="213" y="0"/>
                </a:moveTo>
                <a:cubicBezTo>
                  <a:pt x="96" y="0"/>
                  <a:pt x="0" y="72"/>
                  <a:pt x="0" y="162"/>
                </a:cubicBezTo>
                <a:lnTo>
                  <a:pt x="0" y="21438"/>
                </a:lnTo>
                <a:cubicBezTo>
                  <a:pt x="0" y="21528"/>
                  <a:pt x="96" y="21600"/>
                  <a:pt x="213" y="21600"/>
                </a:cubicBezTo>
                <a:lnTo>
                  <a:pt x="21387" y="21600"/>
                </a:lnTo>
                <a:cubicBezTo>
                  <a:pt x="21503" y="21600"/>
                  <a:pt x="21599" y="21528"/>
                  <a:pt x="21599" y="21438"/>
                </a:cubicBezTo>
                <a:lnTo>
                  <a:pt x="21599" y="5895"/>
                </a:lnTo>
                <a:cubicBezTo>
                  <a:pt x="21600" y="5863"/>
                  <a:pt x="21565" y="5837"/>
                  <a:pt x="21524" y="5837"/>
                </a:cubicBezTo>
                <a:lnTo>
                  <a:pt x="14256" y="5837"/>
                </a:lnTo>
                <a:cubicBezTo>
                  <a:pt x="14139" y="5837"/>
                  <a:pt x="14043" y="5765"/>
                  <a:pt x="14043" y="5674"/>
                </a:cubicBezTo>
                <a:lnTo>
                  <a:pt x="14043" y="58"/>
                </a:lnTo>
                <a:cubicBezTo>
                  <a:pt x="14043" y="26"/>
                  <a:pt x="14009" y="0"/>
                  <a:pt x="13968" y="0"/>
                </a:cubicBezTo>
                <a:lnTo>
                  <a:pt x="213" y="0"/>
                </a:lnTo>
                <a:close/>
                <a:moveTo>
                  <a:pt x="15017" y="86"/>
                </a:moveTo>
                <a:cubicBezTo>
                  <a:pt x="14991" y="94"/>
                  <a:pt x="14972" y="114"/>
                  <a:pt x="14972" y="140"/>
                </a:cubicBezTo>
                <a:lnTo>
                  <a:pt x="14972" y="4958"/>
                </a:lnTo>
                <a:cubicBezTo>
                  <a:pt x="14972" y="5048"/>
                  <a:pt x="15067" y="5120"/>
                  <a:pt x="15184" y="5120"/>
                </a:cubicBezTo>
                <a:lnTo>
                  <a:pt x="21418" y="5120"/>
                </a:lnTo>
                <a:cubicBezTo>
                  <a:pt x="21485" y="5120"/>
                  <a:pt x="21518" y="5058"/>
                  <a:pt x="21471" y="5021"/>
                </a:cubicBezTo>
                <a:lnTo>
                  <a:pt x="15100" y="99"/>
                </a:lnTo>
                <a:cubicBezTo>
                  <a:pt x="15076" y="81"/>
                  <a:pt x="15044" y="78"/>
                  <a:pt x="15017" y="86"/>
                </a:cubicBezTo>
                <a:close/>
                <a:moveTo>
                  <a:pt x="9656" y="7345"/>
                </a:moveTo>
                <a:lnTo>
                  <a:pt x="11938" y="7345"/>
                </a:lnTo>
                <a:cubicBezTo>
                  <a:pt x="11983" y="7345"/>
                  <a:pt x="12018" y="7374"/>
                  <a:pt x="12018" y="7408"/>
                </a:cubicBezTo>
                <a:lnTo>
                  <a:pt x="12018" y="15086"/>
                </a:lnTo>
                <a:cubicBezTo>
                  <a:pt x="12018" y="15120"/>
                  <a:pt x="11983" y="15149"/>
                  <a:pt x="11938" y="15149"/>
                </a:cubicBezTo>
                <a:lnTo>
                  <a:pt x="9656" y="15149"/>
                </a:lnTo>
                <a:cubicBezTo>
                  <a:pt x="9611" y="15149"/>
                  <a:pt x="9574" y="15120"/>
                  <a:pt x="9574" y="15086"/>
                </a:cubicBezTo>
                <a:lnTo>
                  <a:pt x="9574" y="7408"/>
                </a:lnTo>
                <a:cubicBezTo>
                  <a:pt x="9574" y="7374"/>
                  <a:pt x="9611" y="7345"/>
                  <a:pt x="9656" y="7345"/>
                </a:cubicBezTo>
                <a:close/>
                <a:moveTo>
                  <a:pt x="13164" y="9590"/>
                </a:moveTo>
                <a:lnTo>
                  <a:pt x="15445" y="9590"/>
                </a:lnTo>
                <a:cubicBezTo>
                  <a:pt x="15490" y="9590"/>
                  <a:pt x="15527" y="9617"/>
                  <a:pt x="15527" y="9652"/>
                </a:cubicBezTo>
                <a:lnTo>
                  <a:pt x="15527" y="15088"/>
                </a:lnTo>
                <a:cubicBezTo>
                  <a:pt x="15527" y="15122"/>
                  <a:pt x="15490" y="15149"/>
                  <a:pt x="15445" y="15149"/>
                </a:cubicBezTo>
                <a:lnTo>
                  <a:pt x="13164" y="15149"/>
                </a:lnTo>
                <a:cubicBezTo>
                  <a:pt x="13119" y="15149"/>
                  <a:pt x="13084" y="15122"/>
                  <a:pt x="13084" y="15088"/>
                </a:cubicBezTo>
                <a:lnTo>
                  <a:pt x="13084" y="9652"/>
                </a:lnTo>
                <a:cubicBezTo>
                  <a:pt x="13084" y="9617"/>
                  <a:pt x="13119" y="9590"/>
                  <a:pt x="13164" y="9590"/>
                </a:cubicBezTo>
                <a:close/>
                <a:moveTo>
                  <a:pt x="6147" y="11440"/>
                </a:moveTo>
                <a:lnTo>
                  <a:pt x="8428" y="11440"/>
                </a:lnTo>
                <a:cubicBezTo>
                  <a:pt x="8473" y="11440"/>
                  <a:pt x="8511" y="11467"/>
                  <a:pt x="8511" y="11502"/>
                </a:cubicBezTo>
                <a:lnTo>
                  <a:pt x="8511" y="15086"/>
                </a:lnTo>
                <a:cubicBezTo>
                  <a:pt x="8511" y="15120"/>
                  <a:pt x="8473" y="15149"/>
                  <a:pt x="8428" y="15149"/>
                </a:cubicBezTo>
                <a:lnTo>
                  <a:pt x="6147" y="15149"/>
                </a:lnTo>
                <a:cubicBezTo>
                  <a:pt x="6102" y="15149"/>
                  <a:pt x="6067" y="15120"/>
                  <a:pt x="6067" y="15086"/>
                </a:cubicBezTo>
                <a:lnTo>
                  <a:pt x="6067" y="11502"/>
                </a:lnTo>
                <a:cubicBezTo>
                  <a:pt x="6067" y="11467"/>
                  <a:pt x="6102" y="11440"/>
                  <a:pt x="6147" y="11440"/>
                </a:cubicBezTo>
                <a:close/>
                <a:moveTo>
                  <a:pt x="3933" y="15866"/>
                </a:moveTo>
                <a:lnTo>
                  <a:pt x="17662" y="15866"/>
                </a:lnTo>
                <a:cubicBezTo>
                  <a:pt x="17707" y="15866"/>
                  <a:pt x="17742" y="15895"/>
                  <a:pt x="17742" y="15929"/>
                </a:cubicBezTo>
                <a:lnTo>
                  <a:pt x="17746" y="16878"/>
                </a:lnTo>
                <a:cubicBezTo>
                  <a:pt x="17746" y="16913"/>
                  <a:pt x="17709" y="16941"/>
                  <a:pt x="17664" y="16941"/>
                </a:cubicBezTo>
                <a:lnTo>
                  <a:pt x="3935" y="16941"/>
                </a:lnTo>
                <a:cubicBezTo>
                  <a:pt x="3890" y="16941"/>
                  <a:pt x="3853" y="16912"/>
                  <a:pt x="3853" y="16878"/>
                </a:cubicBezTo>
                <a:lnTo>
                  <a:pt x="3850" y="15929"/>
                </a:lnTo>
                <a:cubicBezTo>
                  <a:pt x="3850" y="15895"/>
                  <a:pt x="3888" y="15866"/>
                  <a:pt x="3933" y="15866"/>
                </a:cubicBez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19" name="Google Shape;619;p16"/>
          <p:cNvSpPr/>
          <p:nvPr/>
        </p:nvSpPr>
        <p:spPr>
          <a:xfrm>
            <a:off x="11229537" y="9660414"/>
            <a:ext cx="1924926" cy="1270001"/>
          </a:xfrm>
          <a:prstGeom prst="leftRightArrow">
            <a:avLst>
              <a:gd name="adj1" fmla="val 32000"/>
              <a:gd name="adj2" fmla="val 44000"/>
            </a:avLst>
          </a:prstGeom>
          <a:solidFill>
            <a:srgbClr val="A6AAA9"/>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17" descr="影像"/>
          <p:cNvPicPr preferRelativeResize="0"/>
          <p:nvPr/>
        </p:nvPicPr>
        <p:blipFill rotWithShape="1">
          <a:blip r:embed="rId3">
            <a:alphaModFix/>
          </a:blip>
          <a:srcRect t="7122"/>
          <a:stretch/>
        </p:blipFill>
        <p:spPr>
          <a:xfrm>
            <a:off x="4849770" y="2385391"/>
            <a:ext cx="15717207" cy="11330609"/>
          </a:xfrm>
          <a:prstGeom prst="rect">
            <a:avLst/>
          </a:prstGeom>
          <a:noFill/>
          <a:ln>
            <a:noFill/>
          </a:ln>
        </p:spPr>
      </p:pic>
      <p:sp>
        <p:nvSpPr>
          <p:cNvPr id="626" name="Google Shape;626;p17"/>
          <p:cNvSpPr txBox="1"/>
          <p:nvPr/>
        </p:nvSpPr>
        <p:spPr>
          <a:xfrm>
            <a:off x="5344225" y="1696916"/>
            <a:ext cx="15222752" cy="88290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特殊教育學系</a:t>
            </a:r>
            <a:r>
              <a:rPr lang="en-US"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107</a:t>
            </a: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學年度學生學習成效具體成果檢核圖</a:t>
            </a:r>
            <a:endParaRPr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sp>
        <p:nvSpPr>
          <p:cNvPr id="6"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pic>
        <p:nvPicPr>
          <p:cNvPr id="633" name="Google Shape;633;p18" descr="影像"/>
          <p:cNvPicPr preferRelativeResize="0"/>
          <p:nvPr/>
        </p:nvPicPr>
        <p:blipFill rotWithShape="1">
          <a:blip r:embed="rId3">
            <a:alphaModFix/>
          </a:blip>
          <a:srcRect/>
          <a:stretch/>
        </p:blipFill>
        <p:spPr>
          <a:xfrm>
            <a:off x="4720076" y="2385391"/>
            <a:ext cx="16331002" cy="11330609"/>
          </a:xfrm>
          <a:prstGeom prst="rect">
            <a:avLst/>
          </a:prstGeom>
          <a:noFill/>
          <a:ln>
            <a:noFill/>
          </a:ln>
        </p:spPr>
      </p:pic>
      <p:sp>
        <p:nvSpPr>
          <p:cNvPr id="6"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7" name="Google Shape;626;p17"/>
          <p:cNvSpPr txBox="1"/>
          <p:nvPr/>
        </p:nvSpPr>
        <p:spPr>
          <a:xfrm>
            <a:off x="5205076" y="1542238"/>
            <a:ext cx="15222752" cy="88290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特殊教育學系10</a:t>
            </a:r>
            <a:r>
              <a:rPr lang="en-US" altLang="zh-TW"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8</a:t>
            </a: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學年度學生學習成效具體成果檢核圖</a:t>
            </a:r>
            <a:endParaRPr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8" name="Google Shape;626;p17"/>
          <p:cNvSpPr txBox="1"/>
          <p:nvPr/>
        </p:nvSpPr>
        <p:spPr>
          <a:xfrm>
            <a:off x="5165321" y="1641630"/>
            <a:ext cx="15222752" cy="88290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特殊教育學系10</a:t>
            </a:r>
            <a:r>
              <a:rPr lang="en-US" altLang="zh-TW"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9</a:t>
            </a:r>
            <a:r>
              <a:rPr lang="en-US" sz="48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學年度學生學習成效具體成果檢核圖</a:t>
            </a:r>
            <a:endParaRPr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pic>
        <p:nvPicPr>
          <p:cNvPr id="4" name="圖片 3"/>
          <p:cNvPicPr>
            <a:picLocks noChangeAspect="1"/>
          </p:cNvPicPr>
          <p:nvPr/>
        </p:nvPicPr>
        <p:blipFill>
          <a:blip r:embed="rId3"/>
          <a:stretch>
            <a:fillRect/>
          </a:stretch>
        </p:blipFill>
        <p:spPr>
          <a:xfrm>
            <a:off x="4364751" y="2524539"/>
            <a:ext cx="16283312" cy="1119146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20"/>
          <p:cNvSpPr txBox="1"/>
          <p:nvPr/>
        </p:nvSpPr>
        <p:spPr>
          <a:xfrm>
            <a:off x="8428502" y="3502431"/>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項目二</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647" name="Google Shape;647;p20"/>
          <p:cNvSpPr txBox="1"/>
          <p:nvPr/>
        </p:nvSpPr>
        <p:spPr>
          <a:xfrm>
            <a:off x="6025974" y="5968731"/>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行政運作及自我改善</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649" name="Google Shape;649;p20"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21"/>
          <p:cNvSpPr/>
          <p:nvPr/>
        </p:nvSpPr>
        <p:spPr>
          <a:xfrm>
            <a:off x="11446971" y="6675533"/>
            <a:ext cx="12724993" cy="6203561"/>
          </a:xfrm>
          <a:prstGeom prst="rect">
            <a:avLst/>
          </a:prstGeom>
          <a:solidFill>
            <a:schemeClr val="accent1">
              <a:lumMod val="40000"/>
              <a:lumOff val="60000"/>
              <a:alpha val="63137"/>
            </a:schemeClr>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55" name="Google Shape;655;p21"/>
          <p:cNvSpPr/>
          <p:nvPr/>
        </p:nvSpPr>
        <p:spPr>
          <a:xfrm>
            <a:off x="3842328" y="5664904"/>
            <a:ext cx="6282849" cy="3436251"/>
          </a:xfrm>
          <a:prstGeom prst="rect">
            <a:avLst/>
          </a:prstGeom>
          <a:solidFill>
            <a:schemeClr val="accent2">
              <a:lumMod val="20000"/>
              <a:lumOff val="80000"/>
              <a:alpha val="63137"/>
            </a:schemeClr>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56" name="Google Shape;656;p21"/>
          <p:cNvSpPr/>
          <p:nvPr/>
        </p:nvSpPr>
        <p:spPr>
          <a:xfrm>
            <a:off x="3842328" y="10739555"/>
            <a:ext cx="6282849" cy="2139539"/>
          </a:xfrm>
          <a:prstGeom prst="rect">
            <a:avLst/>
          </a:prstGeom>
          <a:solidFill>
            <a:schemeClr val="accent3">
              <a:lumMod val="60000"/>
              <a:lumOff val="40000"/>
              <a:alpha val="63137"/>
            </a:schemeClr>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5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658" name="Google Shape;658;p21"/>
          <p:cNvSpPr txBox="1"/>
          <p:nvPr/>
        </p:nvSpPr>
        <p:spPr>
          <a:xfrm>
            <a:off x="117558" y="2677661"/>
            <a:ext cx="17841422"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（一）師資培育在校務發展計劃與學校組織中之定位</a:t>
            </a:r>
            <a:endParaRPr sz="6000" b="0" i="0" u="none" strike="noStrike" cap="none">
              <a:solidFill>
                <a:srgbClr val="000000"/>
              </a:solidFill>
              <a:latin typeface="DFKai-SB"/>
              <a:ea typeface="DFKai-SB"/>
              <a:cs typeface="DFKai-SB"/>
              <a:sym typeface="DFKai-SB"/>
            </a:endParaRPr>
          </a:p>
        </p:txBody>
      </p:sp>
      <p:sp>
        <p:nvSpPr>
          <p:cNvPr id="659" name="Google Shape;659;p21"/>
          <p:cNvSpPr txBox="1"/>
          <p:nvPr/>
        </p:nvSpPr>
        <p:spPr>
          <a:xfrm>
            <a:off x="2063584" y="4274013"/>
            <a:ext cx="5589021"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本校之學校圖像</a:t>
            </a:r>
            <a:endParaRPr sz="5000" b="0" i="0" u="none" strike="noStrike" cap="none">
              <a:solidFill>
                <a:srgbClr val="000000"/>
              </a:solidFill>
              <a:latin typeface="DFKai-SB"/>
              <a:ea typeface="DFKai-SB"/>
              <a:cs typeface="DFKai-SB"/>
              <a:sym typeface="DFKai-SB"/>
            </a:endParaRPr>
          </a:p>
        </p:txBody>
      </p:sp>
      <p:grpSp>
        <p:nvGrpSpPr>
          <p:cNvPr id="660" name="Google Shape;660;p21"/>
          <p:cNvGrpSpPr/>
          <p:nvPr/>
        </p:nvGrpSpPr>
        <p:grpSpPr>
          <a:xfrm>
            <a:off x="2039917" y="5465857"/>
            <a:ext cx="3408565" cy="1209676"/>
            <a:chOff x="-14746" y="-179581"/>
            <a:chExt cx="3408564" cy="1209675"/>
          </a:xfrm>
        </p:grpSpPr>
        <p:sp>
          <p:nvSpPr>
            <p:cNvPr id="661" name="Google Shape;661;p21"/>
            <p:cNvSpPr/>
            <p:nvPr/>
          </p:nvSpPr>
          <p:spPr>
            <a:xfrm>
              <a:off x="-14746" y="-179581"/>
              <a:ext cx="3408564" cy="1209675"/>
            </a:xfrm>
            <a:prstGeom prst="roundRect">
              <a:avLst>
                <a:gd name="adj" fmla="val 15748"/>
              </a:avLst>
            </a:prstGeom>
            <a:blipFill rotWithShape="1">
              <a:blip r:embed="rId3">
                <a:alphaModFix/>
              </a:blip>
              <a:tile tx="0" ty="0" sx="100000" sy="100000" flip="none" algn="tl"/>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62" name="Google Shape;662;p21"/>
            <p:cNvSpPr txBox="1"/>
            <p:nvPr/>
          </p:nvSpPr>
          <p:spPr>
            <a:xfrm>
              <a:off x="465870" y="-35702"/>
              <a:ext cx="2337560" cy="990654"/>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dirty="0" err="1">
                  <a:solidFill>
                    <a:srgbClr val="FFFFFF"/>
                  </a:solidFill>
                  <a:latin typeface="Microsoft JhengHei"/>
                  <a:ea typeface="Microsoft JhengHei"/>
                  <a:cs typeface="Microsoft JhengHei"/>
                  <a:sym typeface="Microsoft JhengHei"/>
                </a:rPr>
                <a:t>願景</a:t>
              </a:r>
              <a:endParaRPr sz="5500" b="0" i="0" u="none" strike="noStrike" cap="none" dirty="0">
                <a:solidFill>
                  <a:srgbClr val="FFFFFF"/>
                </a:solidFill>
                <a:latin typeface="Microsoft JhengHei"/>
                <a:ea typeface="Microsoft JhengHei"/>
                <a:cs typeface="Microsoft JhengHei"/>
                <a:sym typeface="Microsoft JhengHei"/>
              </a:endParaRPr>
            </a:p>
          </p:txBody>
        </p:sp>
      </p:grpSp>
      <p:grpSp>
        <p:nvGrpSpPr>
          <p:cNvPr id="663" name="Google Shape;663;p21"/>
          <p:cNvGrpSpPr/>
          <p:nvPr/>
        </p:nvGrpSpPr>
        <p:grpSpPr>
          <a:xfrm>
            <a:off x="2172263" y="9780946"/>
            <a:ext cx="3501357" cy="1209676"/>
            <a:chOff x="0" y="0"/>
            <a:chExt cx="3501355" cy="1209675"/>
          </a:xfrm>
        </p:grpSpPr>
        <p:sp>
          <p:nvSpPr>
            <p:cNvPr id="664" name="Google Shape;664;p21"/>
            <p:cNvSpPr/>
            <p:nvPr/>
          </p:nvSpPr>
          <p:spPr>
            <a:xfrm>
              <a:off x="46395" y="0"/>
              <a:ext cx="3408565" cy="1209675"/>
            </a:xfrm>
            <a:prstGeom prst="roundRect">
              <a:avLst>
                <a:gd name="adj" fmla="val 15748"/>
              </a:avLst>
            </a:prstGeom>
            <a:blipFill rotWithShape="1">
              <a:blip r:embed="rId4">
                <a:alphaModFix/>
              </a:blip>
              <a:tile tx="0" ty="0" sx="100000" sy="100000" flip="none" algn="tl"/>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65" name="Google Shape;665;p21"/>
            <p:cNvSpPr txBox="1"/>
            <p:nvPr/>
          </p:nvSpPr>
          <p:spPr>
            <a:xfrm>
              <a:off x="0" y="109511"/>
              <a:ext cx="3501355" cy="990654"/>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dirty="0" err="1">
                  <a:solidFill>
                    <a:srgbClr val="FFFFFF"/>
                  </a:solidFill>
                  <a:latin typeface="Microsoft JhengHei"/>
                  <a:ea typeface="Microsoft JhengHei"/>
                  <a:cs typeface="Microsoft JhengHei"/>
                  <a:sym typeface="Microsoft JhengHei"/>
                </a:rPr>
                <a:t>自我定位</a:t>
              </a:r>
              <a:endParaRPr sz="5500" b="0" i="0" u="none" strike="noStrike" cap="none" dirty="0">
                <a:solidFill>
                  <a:srgbClr val="FFFFFF"/>
                </a:solidFill>
                <a:latin typeface="Microsoft JhengHei"/>
                <a:ea typeface="Microsoft JhengHei"/>
                <a:cs typeface="Microsoft JhengHei"/>
                <a:sym typeface="Microsoft JhengHei"/>
              </a:endParaRPr>
            </a:p>
          </p:txBody>
        </p:sp>
      </p:grpSp>
      <p:sp>
        <p:nvSpPr>
          <p:cNvPr id="666" name="Google Shape;666;p21"/>
          <p:cNvSpPr txBox="1"/>
          <p:nvPr/>
        </p:nvSpPr>
        <p:spPr>
          <a:xfrm>
            <a:off x="4374339" y="6372664"/>
            <a:ext cx="4627547" cy="2221737"/>
          </a:xfrm>
          <a:prstGeom prst="rect">
            <a:avLst/>
          </a:prstGeom>
          <a:noFill/>
          <a:ln>
            <a:noFill/>
          </a:ln>
        </p:spPr>
        <p:txBody>
          <a:bodyPr spcFirstLastPara="1" wrap="square" lIns="71425" tIns="71425" rIns="71425" bIns="71425" anchor="ctr" anchorCtr="0">
            <a:spAutoFit/>
          </a:bodyPr>
          <a:lstStyle/>
          <a:p>
            <a:pPr marL="555625" marR="0" lvl="0" indent="-555625" algn="ctr" rtl="0">
              <a:lnSpc>
                <a:spcPct val="100000"/>
              </a:lnSpc>
              <a:spcBef>
                <a:spcPts val="0"/>
              </a:spcBef>
              <a:spcAft>
                <a:spcPts val="0"/>
              </a:spcAft>
              <a:buClr>
                <a:srgbClr val="000000"/>
              </a:buClr>
              <a:buSzPts val="3375"/>
              <a:buFont typeface="Arial"/>
              <a:buChar char="•"/>
            </a:pPr>
            <a:r>
              <a:rPr lang="en-US" sz="4500" b="0" i="0" u="none" strike="noStrike" cap="none" dirty="0" err="1">
                <a:solidFill>
                  <a:srgbClr val="000000"/>
                </a:solidFill>
                <a:latin typeface="Arial"/>
                <a:ea typeface="Arial"/>
                <a:cs typeface="Arial"/>
                <a:sym typeface="Arial"/>
              </a:rPr>
              <a:t>地區第一</a:t>
            </a:r>
            <a:endParaRPr sz="5000" b="0" i="0" u="none" strike="noStrike" cap="none" dirty="0">
              <a:solidFill>
                <a:srgbClr val="000000"/>
              </a:solidFill>
              <a:latin typeface="Helvetica Neue Light"/>
              <a:ea typeface="Helvetica Neue Light"/>
              <a:cs typeface="Helvetica Neue Light"/>
              <a:sym typeface="Helvetica Neue Light"/>
            </a:endParaRPr>
          </a:p>
          <a:p>
            <a:pPr marL="555625" marR="0" lvl="0" indent="-555625" algn="ctr" rtl="0">
              <a:lnSpc>
                <a:spcPct val="100000"/>
              </a:lnSpc>
              <a:spcBef>
                <a:spcPts val="0"/>
              </a:spcBef>
              <a:spcAft>
                <a:spcPts val="0"/>
              </a:spcAft>
              <a:buClr>
                <a:srgbClr val="000000"/>
              </a:buClr>
              <a:buSzPts val="3375"/>
              <a:buFont typeface="Arial"/>
              <a:buChar char="•"/>
            </a:pPr>
            <a:r>
              <a:rPr lang="en-US" sz="4500" b="0" i="0" u="none" strike="noStrike" cap="none" dirty="0" err="1">
                <a:solidFill>
                  <a:srgbClr val="000000"/>
                </a:solidFill>
                <a:latin typeface="Arial"/>
                <a:ea typeface="Arial"/>
                <a:cs typeface="Arial"/>
                <a:sym typeface="Arial"/>
              </a:rPr>
              <a:t>國內一流</a:t>
            </a:r>
            <a:endParaRPr sz="5000" b="0" i="0" u="none" strike="noStrike" cap="none" dirty="0">
              <a:solidFill>
                <a:srgbClr val="000000"/>
              </a:solidFill>
              <a:latin typeface="Helvetica Neue Light"/>
              <a:ea typeface="Helvetica Neue Light"/>
              <a:cs typeface="Helvetica Neue Light"/>
              <a:sym typeface="Helvetica Neue Light"/>
            </a:endParaRPr>
          </a:p>
          <a:p>
            <a:pPr marL="555625" marR="0" lvl="0" indent="-555625" algn="ctr" rtl="0">
              <a:lnSpc>
                <a:spcPct val="100000"/>
              </a:lnSpc>
              <a:spcBef>
                <a:spcPts val="0"/>
              </a:spcBef>
              <a:spcAft>
                <a:spcPts val="0"/>
              </a:spcAft>
              <a:buClr>
                <a:srgbClr val="000000"/>
              </a:buClr>
              <a:buSzPts val="3375"/>
              <a:buFont typeface="Arial"/>
              <a:buChar char="•"/>
            </a:pPr>
            <a:r>
              <a:rPr lang="en-US" sz="4500" b="0" i="0" u="none" strike="noStrike" cap="none" dirty="0" err="1">
                <a:solidFill>
                  <a:srgbClr val="000000"/>
                </a:solidFill>
                <a:latin typeface="Arial"/>
                <a:ea typeface="Arial"/>
                <a:cs typeface="Arial"/>
                <a:sym typeface="Arial"/>
              </a:rPr>
              <a:t>國際知名</a:t>
            </a:r>
            <a:endParaRPr sz="5000" b="0" i="0" u="none" strike="noStrike" cap="none" dirty="0">
              <a:solidFill>
                <a:srgbClr val="000000"/>
              </a:solidFill>
              <a:latin typeface="Helvetica Neue Light"/>
              <a:ea typeface="Helvetica Neue Light"/>
              <a:cs typeface="Helvetica Neue Light"/>
              <a:sym typeface="Helvetica Neue Light"/>
            </a:endParaRPr>
          </a:p>
        </p:txBody>
      </p:sp>
      <p:sp>
        <p:nvSpPr>
          <p:cNvPr id="667" name="Google Shape;667;p21"/>
          <p:cNvSpPr txBox="1"/>
          <p:nvPr/>
        </p:nvSpPr>
        <p:spPr>
          <a:xfrm>
            <a:off x="4541892" y="10990622"/>
            <a:ext cx="4727576" cy="15652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err="1">
                <a:solidFill>
                  <a:srgbClr val="000000"/>
                </a:solidFill>
                <a:latin typeface="Arial"/>
                <a:ea typeface="Arial"/>
                <a:cs typeface="Arial"/>
                <a:sym typeface="Arial"/>
              </a:rPr>
              <a:t>以教育為核心的</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err="1">
                <a:solidFill>
                  <a:srgbClr val="000000"/>
                </a:solidFill>
                <a:latin typeface="Arial"/>
                <a:ea typeface="Arial"/>
                <a:cs typeface="Arial"/>
                <a:sym typeface="Arial"/>
              </a:rPr>
              <a:t>專業聚焦型特色大學</a:t>
            </a:r>
            <a:endParaRPr sz="1400" b="0" i="0" u="none" strike="noStrike" cap="none" dirty="0">
              <a:solidFill>
                <a:srgbClr val="000000"/>
              </a:solidFill>
              <a:latin typeface="Arial"/>
              <a:ea typeface="Arial"/>
              <a:cs typeface="Arial"/>
              <a:sym typeface="Arial"/>
            </a:endParaRPr>
          </a:p>
        </p:txBody>
      </p:sp>
      <p:grpSp>
        <p:nvGrpSpPr>
          <p:cNvPr id="668" name="Google Shape;668;p21"/>
          <p:cNvGrpSpPr/>
          <p:nvPr/>
        </p:nvGrpSpPr>
        <p:grpSpPr>
          <a:xfrm>
            <a:off x="10723240" y="5645438"/>
            <a:ext cx="3501356" cy="1209676"/>
            <a:chOff x="0" y="0"/>
            <a:chExt cx="3501355" cy="1209675"/>
          </a:xfrm>
        </p:grpSpPr>
        <p:sp>
          <p:nvSpPr>
            <p:cNvPr id="669" name="Google Shape;669;p21"/>
            <p:cNvSpPr/>
            <p:nvPr/>
          </p:nvSpPr>
          <p:spPr>
            <a:xfrm>
              <a:off x="46395" y="0"/>
              <a:ext cx="3408565" cy="1209675"/>
            </a:xfrm>
            <a:prstGeom prst="roundRect">
              <a:avLst>
                <a:gd name="adj" fmla="val 15748"/>
              </a:avLst>
            </a:prstGeom>
            <a:blipFill rotWithShape="1">
              <a:blip r:embed="rId5">
                <a:alphaModFix/>
              </a:blip>
              <a:tile tx="0" ty="0" sx="100000" sy="100000" flip="none" algn="tl"/>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70" name="Google Shape;670;p21"/>
            <p:cNvSpPr txBox="1"/>
            <p:nvPr/>
          </p:nvSpPr>
          <p:spPr>
            <a:xfrm>
              <a:off x="0" y="109511"/>
              <a:ext cx="3501355" cy="990654"/>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整體目標</a:t>
              </a:r>
              <a:endParaRPr sz="5500" b="0" i="0" u="none" strike="noStrike" cap="none">
                <a:solidFill>
                  <a:srgbClr val="FFFFFF"/>
                </a:solidFill>
                <a:latin typeface="Microsoft JhengHei"/>
                <a:ea typeface="Microsoft JhengHei"/>
                <a:cs typeface="Microsoft JhengHei"/>
                <a:sym typeface="Microsoft JhengHei"/>
              </a:endParaRPr>
            </a:p>
          </p:txBody>
        </p:sp>
      </p:grpSp>
      <p:sp>
        <p:nvSpPr>
          <p:cNvPr id="671" name="Google Shape;671;p21"/>
          <p:cNvSpPr txBox="1"/>
          <p:nvPr/>
        </p:nvSpPr>
        <p:spPr>
          <a:xfrm>
            <a:off x="12251728" y="7666188"/>
            <a:ext cx="11414504" cy="3901684"/>
          </a:xfrm>
          <a:prstGeom prst="rect">
            <a:avLst/>
          </a:prstGeom>
          <a:noFill/>
          <a:ln>
            <a:noFill/>
          </a:ln>
        </p:spPr>
        <p:txBody>
          <a:bodyPr spcFirstLastPara="1" wrap="square" lIns="71425" tIns="71425" rIns="71425" bIns="71425" anchor="ctr" anchorCtr="0">
            <a:spAutoFit/>
          </a:bodyPr>
          <a:lstStyle/>
          <a:p>
            <a:pPr marL="555624" marR="0" lvl="0" indent="-555624" algn="l" rtl="0">
              <a:lnSpc>
                <a:spcPct val="150000"/>
              </a:lnSpc>
              <a:spcBef>
                <a:spcPts val="0"/>
              </a:spcBef>
              <a:spcAft>
                <a:spcPts val="0"/>
              </a:spcAft>
              <a:buClr>
                <a:srgbClr val="000000"/>
              </a:buClr>
              <a:buSzPts val="3000"/>
              <a:buFont typeface="Arial"/>
              <a:buChar char="•"/>
            </a:pPr>
            <a:r>
              <a:rPr lang="en-US" sz="4000" b="0" i="0" u="none" strike="noStrike" cap="none" dirty="0" err="1">
                <a:solidFill>
                  <a:srgbClr val="000000"/>
                </a:solidFill>
                <a:latin typeface="Arial"/>
                <a:ea typeface="Arial"/>
                <a:cs typeface="Arial"/>
                <a:sym typeface="Arial"/>
              </a:rPr>
              <a:t>力求學生成為具忠毅勤樸的博雅專業人</a:t>
            </a:r>
            <a:endParaRPr sz="5000" b="0" i="0" u="none" strike="noStrike" cap="none" dirty="0">
              <a:solidFill>
                <a:srgbClr val="000000"/>
              </a:solidFill>
              <a:latin typeface="Helvetica Neue Light"/>
              <a:ea typeface="Helvetica Neue Light"/>
              <a:cs typeface="Helvetica Neue Light"/>
              <a:sym typeface="Helvetica Neue Light"/>
            </a:endParaRPr>
          </a:p>
          <a:p>
            <a:pPr marL="555624" marR="0" lvl="0" indent="-555624" algn="l" rtl="0">
              <a:lnSpc>
                <a:spcPct val="150000"/>
              </a:lnSpc>
              <a:spcBef>
                <a:spcPts val="500"/>
              </a:spcBef>
              <a:spcAft>
                <a:spcPts val="0"/>
              </a:spcAft>
              <a:buClr>
                <a:srgbClr val="000000"/>
              </a:buClr>
              <a:buSzPts val="3000"/>
              <a:buFont typeface="Arial"/>
              <a:buChar char="•"/>
            </a:pPr>
            <a:r>
              <a:rPr lang="en-US" sz="4000" b="0" i="0" u="none" strike="noStrike" cap="none" dirty="0" err="1" smtClean="0">
                <a:solidFill>
                  <a:srgbClr val="000000"/>
                </a:solidFill>
                <a:latin typeface="Arial"/>
                <a:ea typeface="Arial"/>
                <a:cs typeface="Arial"/>
                <a:sym typeface="Arial"/>
              </a:rPr>
              <a:t>協助每位教師成為以研究為基礎的教學型人師</a:t>
            </a:r>
            <a:endParaRPr sz="5000" b="0" i="0" u="none" strike="noStrike" cap="none" dirty="0">
              <a:solidFill>
                <a:srgbClr val="000000"/>
              </a:solidFill>
              <a:latin typeface="Helvetica Neue Light"/>
              <a:ea typeface="Helvetica Neue Light"/>
              <a:cs typeface="Helvetica Neue Light"/>
              <a:sym typeface="Helvetica Neue Light"/>
            </a:endParaRPr>
          </a:p>
          <a:p>
            <a:pPr marL="555624" marR="0" lvl="0" indent="-555624" algn="l" rtl="0">
              <a:lnSpc>
                <a:spcPct val="150000"/>
              </a:lnSpc>
              <a:spcBef>
                <a:spcPts val="0"/>
              </a:spcBef>
              <a:spcAft>
                <a:spcPts val="0"/>
              </a:spcAft>
              <a:buClr>
                <a:srgbClr val="000000"/>
              </a:buClr>
              <a:buSzPts val="3000"/>
              <a:buFont typeface="Arial"/>
              <a:buChar char="•"/>
            </a:pPr>
            <a:r>
              <a:rPr lang="en-US" sz="4000" b="0" i="0" u="none" strike="noStrike" cap="none" dirty="0" err="1">
                <a:solidFill>
                  <a:srgbClr val="000000"/>
                </a:solidFill>
                <a:latin typeface="Arial"/>
                <a:ea typeface="Arial"/>
                <a:cs typeface="Arial"/>
                <a:sym typeface="Arial"/>
              </a:rPr>
              <a:t>發展出有適應力與競爭力的課程</a:t>
            </a:r>
            <a:endParaRPr sz="5000" b="0" i="0" u="none" strike="noStrike" cap="none" dirty="0">
              <a:solidFill>
                <a:srgbClr val="000000"/>
              </a:solidFill>
              <a:latin typeface="Helvetica Neue Light"/>
              <a:ea typeface="Helvetica Neue Light"/>
              <a:cs typeface="Helvetica Neue Light"/>
              <a:sym typeface="Helvetica Neue Light"/>
            </a:endParaRPr>
          </a:p>
          <a:p>
            <a:pPr marL="555624" marR="0" lvl="0" indent="-555624" algn="l" rtl="0">
              <a:lnSpc>
                <a:spcPct val="150000"/>
              </a:lnSpc>
              <a:spcBef>
                <a:spcPts val="0"/>
              </a:spcBef>
              <a:spcAft>
                <a:spcPts val="0"/>
              </a:spcAft>
              <a:buClr>
                <a:srgbClr val="000000"/>
              </a:buClr>
              <a:buSzPts val="3000"/>
              <a:buFont typeface="Arial"/>
              <a:buChar char="•"/>
            </a:pPr>
            <a:r>
              <a:rPr lang="en-US" sz="4000" b="0" i="0" u="none" strike="noStrike" cap="none" dirty="0" err="1">
                <a:solidFill>
                  <a:srgbClr val="000000"/>
                </a:solidFill>
                <a:latin typeface="Arial"/>
                <a:ea typeface="Arial"/>
                <a:cs typeface="Arial"/>
                <a:sym typeface="Arial"/>
              </a:rPr>
              <a:t>建構出溫馨友善與人文科技的典雅校園</a:t>
            </a:r>
            <a:endParaRPr sz="5000" b="0" i="0" u="none" strike="noStrike" cap="none" dirty="0">
              <a:solidFill>
                <a:srgbClr val="000000"/>
              </a:solidFill>
              <a:latin typeface="Helvetica Neue Light"/>
              <a:ea typeface="Helvetica Neue Light"/>
              <a:cs typeface="Helvetica Neue Light"/>
              <a:sym typeface="Helvetica Neue Ligh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7" name="Google Shape;677;p22"/>
          <p:cNvSpPr txBox="1"/>
          <p:nvPr/>
        </p:nvSpPr>
        <p:spPr>
          <a:xfrm>
            <a:off x="1021154" y="3017751"/>
            <a:ext cx="1519264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校務發展計劃中將師資培育列為校務發展重要方針</a:t>
            </a:r>
            <a:endParaRPr sz="5000" b="0" i="0" u="none" strike="noStrike" cap="none">
              <a:solidFill>
                <a:srgbClr val="000000"/>
              </a:solidFill>
              <a:latin typeface="DFKai-SB"/>
              <a:ea typeface="DFKai-SB"/>
              <a:cs typeface="DFKai-SB"/>
              <a:sym typeface="DFKai-SB"/>
            </a:endParaRPr>
          </a:p>
        </p:txBody>
      </p:sp>
      <p:sp>
        <p:nvSpPr>
          <p:cNvPr id="678" name="Google Shape;678;p22"/>
          <p:cNvSpPr txBox="1"/>
          <p:nvPr/>
        </p:nvSpPr>
        <p:spPr>
          <a:xfrm>
            <a:off x="2783577" y="4345217"/>
            <a:ext cx="13128593" cy="836767"/>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本校 106-110 學年度中長程校務發展計畫總目標：</a:t>
            </a:r>
            <a:endParaRPr sz="1400" b="0" i="0" u="none" strike="noStrike" cap="none">
              <a:solidFill>
                <a:srgbClr val="000000"/>
              </a:solidFill>
              <a:latin typeface="Arial"/>
              <a:ea typeface="Arial"/>
              <a:cs typeface="Arial"/>
              <a:sym typeface="Arial"/>
            </a:endParaRPr>
          </a:p>
        </p:txBody>
      </p:sp>
      <p:grpSp>
        <p:nvGrpSpPr>
          <p:cNvPr id="679" name="Google Shape;679;p22"/>
          <p:cNvGrpSpPr/>
          <p:nvPr/>
        </p:nvGrpSpPr>
        <p:grpSpPr>
          <a:xfrm>
            <a:off x="6851004" y="5536657"/>
            <a:ext cx="11650764" cy="7474690"/>
            <a:chOff x="38246" y="0"/>
            <a:chExt cx="11650763" cy="7474688"/>
          </a:xfrm>
          <a:solidFill>
            <a:srgbClr val="66CCFF"/>
          </a:solidFill>
        </p:grpSpPr>
        <p:sp>
          <p:nvSpPr>
            <p:cNvPr id="680" name="Google Shape;680;p22"/>
            <p:cNvSpPr/>
            <p:nvPr/>
          </p:nvSpPr>
          <p:spPr>
            <a:xfrm>
              <a:off x="782157" y="0"/>
              <a:ext cx="10906852" cy="1433152"/>
            </a:xfrm>
            <a:prstGeom prst="rect">
              <a:avLst/>
            </a:prstGeom>
            <a:gr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1" name="Google Shape;681;p22"/>
            <p:cNvSpPr/>
            <p:nvPr/>
          </p:nvSpPr>
          <p:spPr>
            <a:xfrm>
              <a:off x="782157" y="2013845"/>
              <a:ext cx="10906852" cy="1433153"/>
            </a:xfrm>
            <a:prstGeom prst="rect">
              <a:avLst/>
            </a:prstGeom>
            <a:gr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2" name="Google Shape;682;p22"/>
            <p:cNvSpPr/>
            <p:nvPr/>
          </p:nvSpPr>
          <p:spPr>
            <a:xfrm>
              <a:off x="782157" y="4027690"/>
              <a:ext cx="10906852" cy="1433153"/>
            </a:xfrm>
            <a:prstGeom prst="rect">
              <a:avLst/>
            </a:prstGeom>
            <a:gr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3" name="Google Shape;683;p22"/>
            <p:cNvSpPr/>
            <p:nvPr/>
          </p:nvSpPr>
          <p:spPr>
            <a:xfrm>
              <a:off x="782157" y="6041535"/>
              <a:ext cx="10906852" cy="1433153"/>
            </a:xfrm>
            <a:prstGeom prst="rect">
              <a:avLst/>
            </a:prstGeom>
            <a:gr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4" name="Google Shape;684;p22"/>
            <p:cNvSpPr/>
            <p:nvPr/>
          </p:nvSpPr>
          <p:spPr>
            <a:xfrm>
              <a:off x="38246" y="0"/>
              <a:ext cx="1486391" cy="1413642"/>
            </a:xfrm>
            <a:prstGeom prst="star5">
              <a:avLst>
                <a:gd name="adj" fmla="val 19100"/>
                <a:gd name="hf" fmla="val 105146"/>
                <a:gd name="vf" fmla="val 110557"/>
              </a:avLst>
            </a:prstGeom>
            <a:solidFill>
              <a:schemeClr val="accent1"/>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5" name="Google Shape;685;p22"/>
            <p:cNvSpPr/>
            <p:nvPr/>
          </p:nvSpPr>
          <p:spPr>
            <a:xfrm>
              <a:off x="38246" y="2033355"/>
              <a:ext cx="1486391" cy="1413642"/>
            </a:xfrm>
            <a:prstGeom prst="star5">
              <a:avLst>
                <a:gd name="adj" fmla="val 19100"/>
                <a:gd name="hf" fmla="val 105146"/>
                <a:gd name="vf" fmla="val 110557"/>
              </a:avLst>
            </a:prstGeom>
            <a:solidFill>
              <a:schemeClr val="accent1"/>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6" name="Google Shape;686;p22"/>
            <p:cNvSpPr/>
            <p:nvPr/>
          </p:nvSpPr>
          <p:spPr>
            <a:xfrm>
              <a:off x="38246" y="4047200"/>
              <a:ext cx="1486391" cy="1413642"/>
            </a:xfrm>
            <a:prstGeom prst="star5">
              <a:avLst>
                <a:gd name="adj" fmla="val 19100"/>
                <a:gd name="hf" fmla="val 105146"/>
                <a:gd name="vf" fmla="val 110557"/>
              </a:avLst>
            </a:prstGeom>
            <a:solidFill>
              <a:schemeClr val="accent1"/>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7" name="Google Shape;687;p22"/>
            <p:cNvSpPr/>
            <p:nvPr/>
          </p:nvSpPr>
          <p:spPr>
            <a:xfrm>
              <a:off x="38246" y="6041535"/>
              <a:ext cx="1486391" cy="1413643"/>
            </a:xfrm>
            <a:prstGeom prst="star5">
              <a:avLst>
                <a:gd name="adj" fmla="val 19100"/>
                <a:gd name="hf" fmla="val 105146"/>
                <a:gd name="vf" fmla="val 110557"/>
              </a:avLst>
            </a:prstGeom>
            <a:solidFill>
              <a:schemeClr val="accent1"/>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1" i="0" u="none" strike="noStrike" cap="none">
                <a:solidFill>
                  <a:srgbClr val="000000"/>
                </a:solidFill>
                <a:latin typeface="Helvetica Neue Light"/>
                <a:ea typeface="Helvetica Neue Light"/>
                <a:cs typeface="Helvetica Neue Light"/>
                <a:sym typeface="Helvetica Neue Light"/>
              </a:endParaRPr>
            </a:p>
          </p:txBody>
        </p:sp>
        <p:sp>
          <p:nvSpPr>
            <p:cNvPr id="688" name="Google Shape;688;p22"/>
            <p:cNvSpPr txBox="1"/>
            <p:nvPr/>
          </p:nvSpPr>
          <p:spPr>
            <a:xfrm>
              <a:off x="2321594" y="291530"/>
              <a:ext cx="8362338" cy="830582"/>
            </a:xfrm>
            <a:prstGeom prst="rect">
              <a:avLst/>
            </a:prstGeom>
            <a:grp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000000"/>
                </a:buClr>
                <a:buSzPts val="4000"/>
                <a:buFont typeface="Microsoft JhengHei"/>
                <a:buNone/>
              </a:pPr>
              <a:r>
                <a:rPr lang="en-US" sz="4000" b="1" i="0" u="none" strike="noStrike" cap="none" dirty="0" err="1">
                  <a:solidFill>
                    <a:srgbClr val="000000"/>
                  </a:solidFill>
                  <a:latin typeface="Microsoft JhengHei"/>
                  <a:ea typeface="Microsoft JhengHei"/>
                  <a:cs typeface="Microsoft JhengHei"/>
                  <a:sym typeface="Microsoft JhengHei"/>
                </a:rPr>
                <a:t>一、發展實務導向人才培育體系</a:t>
              </a:r>
              <a:endParaRPr sz="4000" b="1" i="0" u="none" strike="noStrike" cap="none" dirty="0">
                <a:solidFill>
                  <a:srgbClr val="000000"/>
                </a:solidFill>
                <a:latin typeface="Microsoft JhengHei"/>
                <a:ea typeface="Microsoft JhengHei"/>
                <a:cs typeface="Microsoft JhengHei"/>
                <a:sym typeface="Microsoft JhengHei"/>
              </a:endParaRPr>
            </a:p>
          </p:txBody>
        </p:sp>
        <p:sp>
          <p:nvSpPr>
            <p:cNvPr id="689" name="Google Shape;689;p22"/>
            <p:cNvSpPr txBox="1"/>
            <p:nvPr/>
          </p:nvSpPr>
          <p:spPr>
            <a:xfrm>
              <a:off x="2321594" y="2324885"/>
              <a:ext cx="8749199" cy="830582"/>
            </a:xfrm>
            <a:prstGeom prst="rect">
              <a:avLst/>
            </a:prstGeom>
            <a:grp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000000"/>
                </a:buClr>
                <a:buSzPts val="4000"/>
                <a:buFont typeface="Microsoft JhengHei"/>
                <a:buNone/>
              </a:pPr>
              <a:r>
                <a:rPr lang="en-US" sz="4000" b="1" i="0" u="none" strike="noStrike" cap="none">
                  <a:solidFill>
                    <a:srgbClr val="000000"/>
                  </a:solidFill>
                  <a:latin typeface="Microsoft JhengHei"/>
                  <a:ea typeface="Microsoft JhengHei"/>
                  <a:cs typeface="Microsoft JhengHei"/>
                  <a:sym typeface="Microsoft JhengHei"/>
                </a:rPr>
                <a:t>二、精進教育科學領域研究質量</a:t>
              </a:r>
              <a:endParaRPr sz="4000" b="1" i="0" u="none" strike="noStrike" cap="none">
                <a:solidFill>
                  <a:srgbClr val="000000"/>
                </a:solidFill>
                <a:latin typeface="Microsoft JhengHei"/>
                <a:ea typeface="Microsoft JhengHei"/>
                <a:cs typeface="Microsoft JhengHei"/>
                <a:sym typeface="Microsoft JhengHei"/>
              </a:endParaRPr>
            </a:p>
          </p:txBody>
        </p:sp>
        <p:sp>
          <p:nvSpPr>
            <p:cNvPr id="690" name="Google Shape;690;p22"/>
            <p:cNvSpPr txBox="1"/>
            <p:nvPr/>
          </p:nvSpPr>
          <p:spPr>
            <a:xfrm>
              <a:off x="2321595" y="4328975"/>
              <a:ext cx="9367414" cy="830582"/>
            </a:xfrm>
            <a:prstGeom prst="rect">
              <a:avLst/>
            </a:prstGeom>
            <a:grp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000000"/>
                </a:buClr>
                <a:buSzPts val="4000"/>
                <a:buFont typeface="Microsoft JhengHei"/>
                <a:buNone/>
              </a:pPr>
              <a:r>
                <a:rPr lang="en-US" sz="4000" b="1" i="0" u="none" strike="noStrike" cap="none">
                  <a:solidFill>
                    <a:srgbClr val="000000"/>
                  </a:solidFill>
                  <a:latin typeface="Microsoft JhengHei"/>
                  <a:ea typeface="Microsoft JhengHei"/>
                  <a:cs typeface="Microsoft JhengHei"/>
                  <a:sym typeface="Microsoft JhengHei"/>
                </a:rPr>
                <a:t>三、促進教育產業產學合作發展</a:t>
              </a:r>
              <a:endParaRPr sz="4000" b="1" i="0" u="none" strike="noStrike" cap="none">
                <a:solidFill>
                  <a:srgbClr val="000000"/>
                </a:solidFill>
                <a:latin typeface="Microsoft JhengHei"/>
                <a:ea typeface="Microsoft JhengHei"/>
                <a:cs typeface="Microsoft JhengHei"/>
                <a:sym typeface="Microsoft JhengHei"/>
              </a:endParaRPr>
            </a:p>
          </p:txBody>
        </p:sp>
        <p:sp>
          <p:nvSpPr>
            <p:cNvPr id="691" name="Google Shape;691;p22"/>
            <p:cNvSpPr txBox="1"/>
            <p:nvPr/>
          </p:nvSpPr>
          <p:spPr>
            <a:xfrm>
              <a:off x="2454739" y="6333066"/>
              <a:ext cx="8616054" cy="830582"/>
            </a:xfrm>
            <a:prstGeom prst="rect">
              <a:avLst/>
            </a:prstGeom>
            <a:grp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000000"/>
                </a:buClr>
                <a:buSzPts val="4000"/>
                <a:buFont typeface="Microsoft JhengHei"/>
                <a:buNone/>
              </a:pPr>
              <a:r>
                <a:rPr lang="en-US" sz="4000" b="1" i="0" u="none" strike="noStrike" cap="none">
                  <a:solidFill>
                    <a:srgbClr val="000000"/>
                  </a:solidFill>
                  <a:latin typeface="Microsoft JhengHei"/>
                  <a:ea typeface="Microsoft JhengHei"/>
                  <a:cs typeface="Microsoft JhengHei"/>
                  <a:sym typeface="Microsoft JhengHei"/>
                </a:rPr>
                <a:t>四、構築多元特色區域共榮</a:t>
              </a:r>
              <a:r>
                <a:rPr lang="en-US" sz="4000" b="1" i="0" u="none" strike="noStrike" cap="none">
                  <a:solidFill>
                    <a:srgbClr val="000000"/>
                  </a:solidFill>
                  <a:sym typeface="Arial"/>
                </a:rPr>
                <a:t>大學城</a:t>
              </a:r>
              <a:endParaRPr sz="4000" b="1" i="0" u="none" strike="noStrike" cap="none">
                <a:solidFill>
                  <a:srgbClr val="000000"/>
                </a:solidFill>
                <a:sym typeface="Arial"/>
              </a:endParaRPr>
            </a:p>
          </p:txBody>
        </p:sp>
      </p:grpSp>
      <p:sp>
        <p:nvSpPr>
          <p:cNvPr id="19"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696" name="Google Shape;696;p23" descr="影像"/>
          <p:cNvPicPr preferRelativeResize="0"/>
          <p:nvPr/>
        </p:nvPicPr>
        <p:blipFill rotWithShape="1">
          <a:blip r:embed="rId3">
            <a:alphaModFix/>
          </a:blip>
          <a:srcRect/>
          <a:stretch/>
        </p:blipFill>
        <p:spPr>
          <a:xfrm>
            <a:off x="6033138" y="4126236"/>
            <a:ext cx="16190933" cy="9277950"/>
          </a:xfrm>
          <a:prstGeom prst="rect">
            <a:avLst/>
          </a:prstGeom>
          <a:noFill/>
          <a:ln>
            <a:noFill/>
          </a:ln>
        </p:spPr>
      </p:pic>
      <p:sp>
        <p:nvSpPr>
          <p:cNvPr id="698" name="Google Shape;698;p23"/>
          <p:cNvSpPr txBox="1"/>
          <p:nvPr/>
        </p:nvSpPr>
        <p:spPr>
          <a:xfrm>
            <a:off x="1021154" y="3017751"/>
            <a:ext cx="1914027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校務發展計劃中對培育符應教學現場需求優質師資之策略與行動</a:t>
            </a:r>
            <a:endParaRPr sz="5000" b="0" i="0" u="none" strike="noStrike" cap="none">
              <a:solidFill>
                <a:srgbClr val="000000"/>
              </a:solidFill>
              <a:latin typeface="DFKai-SB"/>
              <a:ea typeface="DFKai-SB"/>
              <a:cs typeface="DFKai-SB"/>
              <a:sym typeface="DFKai-SB"/>
            </a:endParaRPr>
          </a:p>
        </p:txBody>
      </p:sp>
      <p:sp>
        <p:nvSpPr>
          <p:cNvPr id="699" name="Google Shape;699;p23"/>
          <p:cNvSpPr/>
          <p:nvPr/>
        </p:nvSpPr>
        <p:spPr>
          <a:xfrm>
            <a:off x="5982110" y="4540548"/>
            <a:ext cx="16292989" cy="847053"/>
          </a:xfrm>
          <a:prstGeom prst="rect">
            <a:avLst/>
          </a:prstGeom>
          <a:noFill/>
          <a:ln w="50800" cap="flat" cmpd="sng">
            <a:solidFill>
              <a:schemeClr val="accent5"/>
            </a:solidFill>
            <a:prstDash val="solid"/>
            <a:miter lim="400000"/>
            <a:headEnd type="none" w="sm" len="sm"/>
            <a:tailEnd type="none" w="sm" len="sm"/>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00" name="Google Shape;700;p23"/>
          <p:cNvSpPr txBox="1"/>
          <p:nvPr/>
        </p:nvSpPr>
        <p:spPr>
          <a:xfrm>
            <a:off x="978616" y="11404508"/>
            <a:ext cx="4376197"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表2-1-2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校務發展計畫中優質師資</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培育相關子計畫</a:t>
            </a:r>
            <a:endParaRPr sz="5000" b="0" i="0" u="none" strike="noStrike" cap="none">
              <a:solidFill>
                <a:srgbClr val="000000"/>
              </a:solidFill>
              <a:latin typeface="PMingLiu"/>
              <a:ea typeface="PMingLiu"/>
              <a:cs typeface="PMingLiu"/>
              <a:sym typeface="PMingLiu"/>
            </a:endParaRPr>
          </a:p>
        </p:txBody>
      </p:sp>
      <p:sp>
        <p:nvSpPr>
          <p:cNvPr id="8"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6" name="Google Shape;706;p24"/>
          <p:cNvSpPr txBox="1"/>
          <p:nvPr/>
        </p:nvSpPr>
        <p:spPr>
          <a:xfrm>
            <a:off x="1021154" y="3017751"/>
            <a:ext cx="1914027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學校組織規程中明訂師資培育單位之組織定位與人力配置</a:t>
            </a:r>
            <a:endParaRPr sz="5000" b="0" i="0" u="none" strike="noStrike" cap="none">
              <a:solidFill>
                <a:srgbClr val="000000"/>
              </a:solidFill>
              <a:latin typeface="DFKai-SB"/>
              <a:ea typeface="DFKai-SB"/>
              <a:cs typeface="DFKai-SB"/>
              <a:sym typeface="DFKai-SB"/>
            </a:endParaRPr>
          </a:p>
        </p:txBody>
      </p:sp>
      <p:pic>
        <p:nvPicPr>
          <p:cNvPr id="707" name="Google Shape;707;p24" descr="影像"/>
          <p:cNvPicPr preferRelativeResize="0"/>
          <p:nvPr/>
        </p:nvPicPr>
        <p:blipFill rotWithShape="1">
          <a:blip r:embed="rId3">
            <a:alphaModFix/>
          </a:blip>
          <a:srcRect/>
          <a:stretch/>
        </p:blipFill>
        <p:spPr>
          <a:xfrm>
            <a:off x="3174797" y="4521498"/>
            <a:ext cx="18034406" cy="7808882"/>
          </a:xfrm>
          <a:prstGeom prst="rect">
            <a:avLst/>
          </a:prstGeom>
          <a:noFill/>
          <a:ln>
            <a:noFill/>
          </a:ln>
        </p:spPr>
      </p:pic>
      <p:sp>
        <p:nvSpPr>
          <p:cNvPr id="708" name="Google Shape;708;p24"/>
          <p:cNvSpPr txBox="1"/>
          <p:nvPr/>
        </p:nvSpPr>
        <p:spPr>
          <a:xfrm>
            <a:off x="7518717" y="12540517"/>
            <a:ext cx="9636222"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Helvetica Neue Light"/>
              <a:buNone/>
            </a:pPr>
            <a:r>
              <a:rPr lang="en-US" sz="4000" b="1" i="0" u="none" strike="noStrike" cap="none" dirty="0">
                <a:solidFill>
                  <a:srgbClr val="000000"/>
                </a:solidFill>
                <a:latin typeface="Helvetica Neue Light"/>
                <a:ea typeface="Helvetica Neue Light"/>
                <a:cs typeface="Helvetica Neue Light"/>
                <a:sym typeface="Helvetica Neue Light"/>
              </a:rPr>
              <a:t>圖2-2-1  </a:t>
            </a:r>
            <a:r>
              <a:rPr lang="en-US" sz="4000" b="1" i="0" u="none" strike="noStrike" cap="none" dirty="0" err="1">
                <a:solidFill>
                  <a:srgbClr val="000000"/>
                </a:solidFill>
                <a:latin typeface="Helvetica Neue Light"/>
                <a:ea typeface="Helvetica Neue Light"/>
                <a:cs typeface="Helvetica Neue Light"/>
                <a:sym typeface="Helvetica Neue Light"/>
              </a:rPr>
              <a:t>師資培育就業輔導處組成結構</a:t>
            </a:r>
            <a:endParaRPr sz="4000" b="1" i="0" u="none" strike="noStrike" cap="none" dirty="0">
              <a:solidFill>
                <a:srgbClr val="000000"/>
              </a:solidFill>
              <a:sym typeface="Arial"/>
            </a:endParaRPr>
          </a:p>
        </p:txBody>
      </p:sp>
      <p:sp>
        <p:nvSpPr>
          <p:cNvPr id="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4" name="Google Shape;714;p25"/>
          <p:cNvSpPr txBox="1"/>
          <p:nvPr/>
        </p:nvSpPr>
        <p:spPr>
          <a:xfrm>
            <a:off x="117558" y="2677661"/>
            <a:ext cx="10916449"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（二）行政運作與持續改善機制</a:t>
            </a:r>
            <a:endParaRPr sz="6000" b="0" i="0" u="none" strike="noStrike" cap="none">
              <a:solidFill>
                <a:srgbClr val="000000"/>
              </a:solidFill>
              <a:latin typeface="DFKai-SB"/>
              <a:ea typeface="DFKai-SB"/>
              <a:cs typeface="DFKai-SB"/>
              <a:sym typeface="DFKai-SB"/>
            </a:endParaRPr>
          </a:p>
        </p:txBody>
      </p:sp>
      <p:sp>
        <p:nvSpPr>
          <p:cNvPr id="715" name="Google Shape;715;p25"/>
          <p:cNvSpPr txBox="1"/>
          <p:nvPr/>
        </p:nvSpPr>
        <p:spPr>
          <a:xfrm>
            <a:off x="2375065" y="4054288"/>
            <a:ext cx="1914027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師培處及特教系行政人員配置表</a:t>
            </a:r>
            <a:endParaRPr sz="5000" b="0" i="0" u="none" strike="noStrike" cap="none">
              <a:solidFill>
                <a:srgbClr val="000000"/>
              </a:solidFill>
              <a:latin typeface="DFKai-SB"/>
              <a:ea typeface="DFKai-SB"/>
              <a:cs typeface="DFKai-SB"/>
              <a:sym typeface="DFKai-SB"/>
            </a:endParaRPr>
          </a:p>
        </p:txBody>
      </p:sp>
      <p:graphicFrame>
        <p:nvGraphicFramePr>
          <p:cNvPr id="716" name="Google Shape;716;p25"/>
          <p:cNvGraphicFramePr/>
          <p:nvPr/>
        </p:nvGraphicFramePr>
        <p:xfrm>
          <a:off x="1446775" y="5205990"/>
          <a:ext cx="21490425" cy="8017150"/>
        </p:xfrm>
        <a:graphic>
          <a:graphicData uri="http://schemas.openxmlformats.org/drawingml/2006/table">
            <a:tbl>
              <a:tblPr>
                <a:noFill/>
                <a:tableStyleId>{7559B35A-62B1-4EC8-91FF-C28C5DF3E706}</a:tableStyleId>
              </a:tblPr>
              <a:tblGrid>
                <a:gridCol w="3678225">
                  <a:extLst>
                    <a:ext uri="{9D8B030D-6E8A-4147-A177-3AD203B41FA5}">
                      <a16:colId xmlns:a16="http://schemas.microsoft.com/office/drawing/2014/main" val="20000"/>
                    </a:ext>
                  </a:extLst>
                </a:gridCol>
                <a:gridCol w="6154175">
                  <a:extLst>
                    <a:ext uri="{9D8B030D-6E8A-4147-A177-3AD203B41FA5}">
                      <a16:colId xmlns:a16="http://schemas.microsoft.com/office/drawing/2014/main" val="20001"/>
                    </a:ext>
                  </a:extLst>
                </a:gridCol>
                <a:gridCol w="11658025">
                  <a:extLst>
                    <a:ext uri="{9D8B030D-6E8A-4147-A177-3AD203B41FA5}">
                      <a16:colId xmlns:a16="http://schemas.microsoft.com/office/drawing/2014/main" val="20002"/>
                    </a:ext>
                  </a:extLst>
                </a:gridCol>
              </a:tblGrid>
              <a:tr h="738125">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業務單位</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組織編制</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功能定位與職掌</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984375">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師培處</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處長 1 人</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秘書 1 人</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組長 3 人 </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中心主任 1 人 </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組內職員若干人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辦理小教學程、特教學程課程與教學業務</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辦理實習與就業輔導相關業務</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辦理地方教育輔導業務</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辦理卓越師培獎學金業務</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901175">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教育學院</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院長 1 人</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行政人員 ３人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教育專業課程規劃、實施</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授課師資安排、協調、教師專業成長、研究發展</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教育專業課程學分認定、抵免、審查事宜</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393475">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國小特教</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師資類科</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系所主管 1 人</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行政助理 3 人</a:t>
                      </a:r>
                      <a:endParaRPr sz="1400" u="none" strike="noStrike" cap="none"/>
                    </a:p>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專任教師 10 人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系專業課程之規劃、實施</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小特師資培育課程專兼任授課師資之聘任、評量與評鑑</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小特師資生學習輔導、心理輔導與職涯輔導</a:t>
                      </a:r>
                      <a:endParaRPr sz="2400" u="none" strike="noStrike" cap="none">
                        <a:latin typeface="DFKai-SB"/>
                        <a:ea typeface="DFKai-SB"/>
                        <a:cs typeface="DFKai-SB"/>
                        <a:sym typeface="DFKai-SB"/>
                      </a:endParaRPr>
                    </a:p>
                    <a:p>
                      <a:pPr marL="370416" marR="0" lvl="0" indent="-370416" algn="l" rtl="0">
                        <a:lnSpc>
                          <a:spcPct val="100000"/>
                        </a:lnSpc>
                        <a:spcBef>
                          <a:spcPts val="0"/>
                        </a:spcBef>
                        <a:spcAft>
                          <a:spcPts val="0"/>
                        </a:spcAft>
                        <a:buClr>
                          <a:schemeClr val="dk1"/>
                        </a:buClr>
                        <a:buSzPts val="2250"/>
                        <a:buFont typeface="DFKai-SB"/>
                        <a:buChar char="•"/>
                      </a:pPr>
                      <a:r>
                        <a:rPr lang="en-US" sz="3000" u="none" strike="noStrike" cap="none">
                          <a:latin typeface="DFKai-SB"/>
                          <a:ea typeface="DFKai-SB"/>
                          <a:cs typeface="DFKai-SB"/>
                          <a:sym typeface="DFKai-SB"/>
                        </a:rPr>
                        <a:t>開設特教專業相關科目之教學</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2" name="Google Shape;722;p26"/>
          <p:cNvSpPr txBox="1"/>
          <p:nvPr/>
        </p:nvSpPr>
        <p:spPr>
          <a:xfrm>
            <a:off x="1260853" y="3145326"/>
            <a:ext cx="1914027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特教系的行政組織及人員配置</a:t>
            </a:r>
            <a:endParaRPr sz="5000" b="0" i="0" u="none" strike="noStrike" cap="none">
              <a:solidFill>
                <a:srgbClr val="000000"/>
              </a:solidFill>
              <a:latin typeface="DFKai-SB"/>
              <a:ea typeface="DFKai-SB"/>
              <a:cs typeface="DFKai-SB"/>
              <a:sym typeface="DFKai-SB"/>
            </a:endParaRPr>
          </a:p>
        </p:txBody>
      </p:sp>
      <p:sp>
        <p:nvSpPr>
          <p:cNvPr id="723" name="Google Shape;723;p26"/>
          <p:cNvSpPr/>
          <p:nvPr/>
        </p:nvSpPr>
        <p:spPr>
          <a:xfrm>
            <a:off x="9430280" y="5004869"/>
            <a:ext cx="5523440" cy="4818593"/>
          </a:xfrm>
          <a:custGeom>
            <a:avLst/>
            <a:gdLst/>
            <a:ahLst/>
            <a:cxnLst/>
            <a:rect l="l" t="t" r="r" b="b"/>
            <a:pathLst>
              <a:path w="20005" h="21600" extrusionOk="0">
                <a:moveTo>
                  <a:pt x="10002" y="0"/>
                </a:moveTo>
                <a:cubicBezTo>
                  <a:pt x="7466" y="0"/>
                  <a:pt x="5046" y="249"/>
                  <a:pt x="2831" y="696"/>
                </a:cubicBezTo>
                <a:cubicBezTo>
                  <a:pt x="2560" y="752"/>
                  <a:pt x="2390" y="1092"/>
                  <a:pt x="2475" y="1421"/>
                </a:cubicBezTo>
                <a:cubicBezTo>
                  <a:pt x="3678" y="6023"/>
                  <a:pt x="3568" y="11197"/>
                  <a:pt x="3347" y="14224"/>
                </a:cubicBezTo>
                <a:cubicBezTo>
                  <a:pt x="3342" y="14286"/>
                  <a:pt x="3287" y="14310"/>
                  <a:pt x="3247" y="14273"/>
                </a:cubicBezTo>
                <a:cubicBezTo>
                  <a:pt x="2681" y="13683"/>
                  <a:pt x="1077" y="12215"/>
                  <a:pt x="235" y="13412"/>
                </a:cubicBezTo>
                <a:cubicBezTo>
                  <a:pt x="-797" y="14876"/>
                  <a:pt x="1417" y="21575"/>
                  <a:pt x="10002" y="21600"/>
                </a:cubicBezTo>
                <a:cubicBezTo>
                  <a:pt x="18587" y="21581"/>
                  <a:pt x="20803" y="14882"/>
                  <a:pt x="19771" y="13412"/>
                </a:cubicBezTo>
                <a:cubicBezTo>
                  <a:pt x="18929" y="12215"/>
                  <a:pt x="17325" y="13683"/>
                  <a:pt x="16759" y="14273"/>
                </a:cubicBezTo>
                <a:cubicBezTo>
                  <a:pt x="16724" y="14316"/>
                  <a:pt x="16664" y="14286"/>
                  <a:pt x="16659" y="14224"/>
                </a:cubicBezTo>
                <a:cubicBezTo>
                  <a:pt x="16438" y="11197"/>
                  <a:pt x="16328" y="6017"/>
                  <a:pt x="17531" y="1421"/>
                </a:cubicBezTo>
                <a:cubicBezTo>
                  <a:pt x="17616" y="1092"/>
                  <a:pt x="17451" y="752"/>
                  <a:pt x="17175" y="696"/>
                </a:cubicBezTo>
                <a:cubicBezTo>
                  <a:pt x="14955" y="249"/>
                  <a:pt x="12533" y="0"/>
                  <a:pt x="10002" y="0"/>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24" name="Google Shape;724;p26"/>
          <p:cNvSpPr/>
          <p:nvPr/>
        </p:nvSpPr>
        <p:spPr>
          <a:xfrm>
            <a:off x="15893583" y="5004869"/>
            <a:ext cx="5523440" cy="4818593"/>
          </a:xfrm>
          <a:custGeom>
            <a:avLst/>
            <a:gdLst/>
            <a:ahLst/>
            <a:cxnLst/>
            <a:rect l="l" t="t" r="r" b="b"/>
            <a:pathLst>
              <a:path w="20005" h="21600" extrusionOk="0">
                <a:moveTo>
                  <a:pt x="10002" y="0"/>
                </a:moveTo>
                <a:cubicBezTo>
                  <a:pt x="7466" y="0"/>
                  <a:pt x="5046" y="249"/>
                  <a:pt x="2831" y="696"/>
                </a:cubicBezTo>
                <a:cubicBezTo>
                  <a:pt x="2560" y="752"/>
                  <a:pt x="2390" y="1092"/>
                  <a:pt x="2475" y="1421"/>
                </a:cubicBezTo>
                <a:cubicBezTo>
                  <a:pt x="3678" y="6023"/>
                  <a:pt x="3568" y="11197"/>
                  <a:pt x="3347" y="14224"/>
                </a:cubicBezTo>
                <a:cubicBezTo>
                  <a:pt x="3342" y="14286"/>
                  <a:pt x="3287" y="14310"/>
                  <a:pt x="3247" y="14273"/>
                </a:cubicBezTo>
                <a:cubicBezTo>
                  <a:pt x="2681" y="13683"/>
                  <a:pt x="1077" y="12215"/>
                  <a:pt x="235" y="13412"/>
                </a:cubicBezTo>
                <a:cubicBezTo>
                  <a:pt x="-797" y="14876"/>
                  <a:pt x="1417" y="21575"/>
                  <a:pt x="10002" y="21600"/>
                </a:cubicBezTo>
                <a:cubicBezTo>
                  <a:pt x="18587" y="21581"/>
                  <a:pt x="20803" y="14882"/>
                  <a:pt x="19771" y="13412"/>
                </a:cubicBezTo>
                <a:cubicBezTo>
                  <a:pt x="18929" y="12215"/>
                  <a:pt x="17325" y="13683"/>
                  <a:pt x="16759" y="14273"/>
                </a:cubicBezTo>
                <a:cubicBezTo>
                  <a:pt x="16724" y="14316"/>
                  <a:pt x="16664" y="14286"/>
                  <a:pt x="16659" y="14224"/>
                </a:cubicBezTo>
                <a:cubicBezTo>
                  <a:pt x="16438" y="11197"/>
                  <a:pt x="16328" y="6017"/>
                  <a:pt x="17531" y="1421"/>
                </a:cubicBezTo>
                <a:cubicBezTo>
                  <a:pt x="17616" y="1092"/>
                  <a:pt x="17451" y="752"/>
                  <a:pt x="17175" y="696"/>
                </a:cubicBezTo>
                <a:cubicBezTo>
                  <a:pt x="14955" y="249"/>
                  <a:pt x="12533" y="0"/>
                  <a:pt x="10002" y="0"/>
                </a:cubicBez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25" name="Google Shape;725;p26"/>
          <p:cNvSpPr/>
          <p:nvPr/>
        </p:nvSpPr>
        <p:spPr>
          <a:xfrm>
            <a:off x="2966976" y="5004869"/>
            <a:ext cx="5523441" cy="4818593"/>
          </a:xfrm>
          <a:custGeom>
            <a:avLst/>
            <a:gdLst/>
            <a:ahLst/>
            <a:cxnLst/>
            <a:rect l="l" t="t" r="r" b="b"/>
            <a:pathLst>
              <a:path w="20005" h="21600" extrusionOk="0">
                <a:moveTo>
                  <a:pt x="10002" y="0"/>
                </a:moveTo>
                <a:cubicBezTo>
                  <a:pt x="7466" y="0"/>
                  <a:pt x="5046" y="249"/>
                  <a:pt x="2831" y="696"/>
                </a:cubicBezTo>
                <a:cubicBezTo>
                  <a:pt x="2560" y="752"/>
                  <a:pt x="2390" y="1092"/>
                  <a:pt x="2475" y="1421"/>
                </a:cubicBezTo>
                <a:cubicBezTo>
                  <a:pt x="3678" y="6023"/>
                  <a:pt x="3568" y="11197"/>
                  <a:pt x="3347" y="14224"/>
                </a:cubicBezTo>
                <a:cubicBezTo>
                  <a:pt x="3342" y="14286"/>
                  <a:pt x="3287" y="14310"/>
                  <a:pt x="3247" y="14273"/>
                </a:cubicBezTo>
                <a:cubicBezTo>
                  <a:pt x="2681" y="13683"/>
                  <a:pt x="1077" y="12215"/>
                  <a:pt x="235" y="13412"/>
                </a:cubicBezTo>
                <a:cubicBezTo>
                  <a:pt x="-797" y="14876"/>
                  <a:pt x="1417" y="21575"/>
                  <a:pt x="10002" y="21600"/>
                </a:cubicBezTo>
                <a:cubicBezTo>
                  <a:pt x="18587" y="21581"/>
                  <a:pt x="20803" y="14882"/>
                  <a:pt x="19771" y="13412"/>
                </a:cubicBezTo>
                <a:cubicBezTo>
                  <a:pt x="18929" y="12215"/>
                  <a:pt x="17325" y="13683"/>
                  <a:pt x="16759" y="14273"/>
                </a:cubicBezTo>
                <a:cubicBezTo>
                  <a:pt x="16724" y="14316"/>
                  <a:pt x="16664" y="14286"/>
                  <a:pt x="16659" y="14224"/>
                </a:cubicBezTo>
                <a:cubicBezTo>
                  <a:pt x="16438" y="11197"/>
                  <a:pt x="16328" y="6017"/>
                  <a:pt x="17531" y="1421"/>
                </a:cubicBezTo>
                <a:cubicBezTo>
                  <a:pt x="17616" y="1092"/>
                  <a:pt x="17451" y="752"/>
                  <a:pt x="17175" y="696"/>
                </a:cubicBezTo>
                <a:cubicBezTo>
                  <a:pt x="14955" y="249"/>
                  <a:pt x="12533" y="0"/>
                  <a:pt x="10002" y="0"/>
                </a:cubicBez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26" name="Google Shape;726;p26"/>
          <p:cNvSpPr txBox="1"/>
          <p:nvPr/>
        </p:nvSpPr>
        <p:spPr>
          <a:xfrm>
            <a:off x="4168300" y="6641838"/>
            <a:ext cx="3120792" cy="1544653"/>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3600"/>
              <a:buFont typeface="Microsoft JhengHei"/>
              <a:buNone/>
            </a:pPr>
            <a:r>
              <a:rPr lang="en-US" sz="3600" b="1" i="0" u="none" strike="noStrike" cap="none">
                <a:solidFill>
                  <a:srgbClr val="FFFFFF"/>
                </a:solidFill>
                <a:latin typeface="Microsoft JhengHei"/>
                <a:ea typeface="Microsoft JhengHei"/>
                <a:cs typeface="Microsoft JhengHei"/>
                <a:sym typeface="Microsoft JhengHei"/>
              </a:rPr>
              <a:t>特殊教育學系</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辦公室</a:t>
            </a:r>
            <a:endParaRPr sz="5000" b="1" i="0" u="none" strike="noStrike" cap="none">
              <a:solidFill>
                <a:srgbClr val="000000"/>
              </a:solidFill>
              <a:latin typeface="Microsoft JhengHei"/>
              <a:ea typeface="Microsoft JhengHei"/>
              <a:cs typeface="Microsoft JhengHei"/>
              <a:sym typeface="Microsoft JhengHei"/>
            </a:endParaRPr>
          </a:p>
        </p:txBody>
      </p:sp>
      <p:sp>
        <p:nvSpPr>
          <p:cNvPr id="727" name="Google Shape;727;p26"/>
          <p:cNvSpPr txBox="1"/>
          <p:nvPr/>
        </p:nvSpPr>
        <p:spPr>
          <a:xfrm>
            <a:off x="10304783" y="6218646"/>
            <a:ext cx="3774434" cy="239103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3600"/>
              <a:buFont typeface="Microsoft JhengHei"/>
              <a:buNone/>
            </a:pPr>
            <a:r>
              <a:rPr lang="en-US" sz="3600" b="1" i="0" u="none" strike="noStrike" cap="none">
                <a:solidFill>
                  <a:srgbClr val="FFFFFF"/>
                </a:solidFill>
                <a:latin typeface="Microsoft JhengHei"/>
                <a:ea typeface="Microsoft JhengHei"/>
                <a:cs typeface="Microsoft JhengHei"/>
                <a:sym typeface="Microsoft JhengHei"/>
              </a:rPr>
              <a:t>特殊教育學系</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教師評審</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委員會</a:t>
            </a:r>
            <a:endParaRPr sz="5000" b="1" i="0" u="none" strike="noStrike" cap="none">
              <a:solidFill>
                <a:srgbClr val="000000"/>
              </a:solidFill>
              <a:latin typeface="Microsoft JhengHei"/>
              <a:ea typeface="Microsoft JhengHei"/>
              <a:cs typeface="Microsoft JhengHei"/>
              <a:sym typeface="Microsoft JhengHei"/>
            </a:endParaRPr>
          </a:p>
        </p:txBody>
      </p:sp>
      <p:sp>
        <p:nvSpPr>
          <p:cNvPr id="728" name="Google Shape;728;p26"/>
          <p:cNvSpPr txBox="1"/>
          <p:nvPr/>
        </p:nvSpPr>
        <p:spPr>
          <a:xfrm>
            <a:off x="17094908" y="6218646"/>
            <a:ext cx="3120792" cy="239103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3600"/>
              <a:buFont typeface="Microsoft JhengHei"/>
              <a:buNone/>
            </a:pPr>
            <a:r>
              <a:rPr lang="en-US" sz="3600" b="1" i="0" u="none" strike="noStrike" cap="none">
                <a:solidFill>
                  <a:srgbClr val="FFFFFF"/>
                </a:solidFill>
                <a:latin typeface="Microsoft JhengHei"/>
                <a:ea typeface="Microsoft JhengHei"/>
                <a:cs typeface="Microsoft JhengHei"/>
                <a:sym typeface="Microsoft JhengHei"/>
              </a:rPr>
              <a:t>特殊教育學系</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課程</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1" i="0" u="none" strike="noStrike" cap="none">
                <a:solidFill>
                  <a:srgbClr val="FFFFFF"/>
                </a:solidFill>
                <a:latin typeface="Microsoft JhengHei"/>
                <a:ea typeface="Microsoft JhengHei"/>
                <a:cs typeface="Microsoft JhengHei"/>
                <a:sym typeface="Microsoft JhengHei"/>
              </a:rPr>
              <a:t>委員會</a:t>
            </a:r>
            <a:endParaRPr sz="5000" b="1" i="0" u="none" strike="noStrike" cap="none">
              <a:solidFill>
                <a:srgbClr val="000000"/>
              </a:solidFill>
              <a:latin typeface="Microsoft JhengHei"/>
              <a:ea typeface="Microsoft JhengHei"/>
              <a:cs typeface="Microsoft JhengHei"/>
              <a:sym typeface="Microsoft JhengHei"/>
            </a:endParaRPr>
          </a:p>
        </p:txBody>
      </p:sp>
      <p:sp>
        <p:nvSpPr>
          <p:cNvPr id="729" name="Google Shape;729;p26"/>
          <p:cNvSpPr txBox="1"/>
          <p:nvPr/>
        </p:nvSpPr>
        <p:spPr>
          <a:xfrm>
            <a:off x="3748988" y="10171190"/>
            <a:ext cx="3959416" cy="176009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系主任 1 名</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專職行政人員 1 名</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全時工讀生 2 名</a:t>
            </a:r>
            <a:endParaRPr sz="1400" b="0" i="0" u="none" strike="noStrike" cap="none">
              <a:solidFill>
                <a:srgbClr val="000000"/>
              </a:solidFill>
              <a:latin typeface="Arial"/>
              <a:ea typeface="Arial"/>
              <a:cs typeface="Arial"/>
              <a:sym typeface="Arial"/>
            </a:endParaRPr>
          </a:p>
        </p:txBody>
      </p:sp>
      <p:sp>
        <p:nvSpPr>
          <p:cNvPr id="730" name="Google Shape;730;p26"/>
          <p:cNvSpPr txBox="1"/>
          <p:nvPr/>
        </p:nvSpPr>
        <p:spPr>
          <a:xfrm>
            <a:off x="10548923" y="10440494"/>
            <a:ext cx="3286155" cy="1221487"/>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專任及兼任師資</a:t>
            </a:r>
            <a:endParaRPr sz="5000" b="0" i="0" u="none" strike="noStrike" cap="none">
              <a:solidFill>
                <a:srgbClr val="000000"/>
              </a:solidFill>
              <a:latin typeface="DFKai-SB"/>
              <a:ea typeface="DFKai-SB"/>
              <a:cs typeface="DFKai-SB"/>
              <a:sym typeface="DFKai-SB"/>
            </a:endParaRPr>
          </a:p>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之聘任與評鑑</a:t>
            </a:r>
            <a:endParaRPr sz="5000" b="0" i="0" u="none" strike="noStrike" cap="none">
              <a:solidFill>
                <a:srgbClr val="000000"/>
              </a:solidFill>
              <a:latin typeface="DFKai-SB"/>
              <a:ea typeface="DFKai-SB"/>
              <a:cs typeface="DFKai-SB"/>
              <a:sym typeface="DFKai-SB"/>
            </a:endParaRPr>
          </a:p>
        </p:txBody>
      </p:sp>
      <p:sp>
        <p:nvSpPr>
          <p:cNvPr id="731" name="Google Shape;731;p26"/>
          <p:cNvSpPr txBox="1"/>
          <p:nvPr/>
        </p:nvSpPr>
        <p:spPr>
          <a:xfrm>
            <a:off x="16787805" y="10171190"/>
            <a:ext cx="3734996" cy="176009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大學部、碩士班及</a:t>
            </a:r>
            <a:endParaRPr sz="5000" b="0" i="0" u="none" strike="noStrike" cap="none">
              <a:solidFill>
                <a:srgbClr val="000000"/>
              </a:solidFill>
              <a:latin typeface="DFKai-SB"/>
              <a:ea typeface="DFKai-SB"/>
              <a:cs typeface="DFKai-SB"/>
              <a:sym typeface="DFKai-SB"/>
            </a:endParaRPr>
          </a:p>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碩士在職專班課程</a:t>
            </a:r>
            <a:endParaRPr sz="5000" b="0" i="0" u="none" strike="noStrike" cap="none">
              <a:solidFill>
                <a:srgbClr val="000000"/>
              </a:solidFill>
              <a:latin typeface="DFKai-SB"/>
              <a:ea typeface="DFKai-SB"/>
              <a:cs typeface="DFKai-SB"/>
              <a:sym typeface="DFKai-SB"/>
            </a:endParaRPr>
          </a:p>
          <a:p>
            <a:pPr marL="0" marR="0" lvl="0" indent="0" algn="ctr" rtl="0">
              <a:lnSpc>
                <a:spcPct val="100000"/>
              </a:lnSpc>
              <a:spcBef>
                <a:spcPts val="0"/>
              </a:spcBef>
              <a:spcAft>
                <a:spcPts val="0"/>
              </a:spcAft>
              <a:buClr>
                <a:srgbClr val="000000"/>
              </a:buClr>
              <a:buSzPts val="3500"/>
              <a:buFont typeface="DFKai-SB"/>
              <a:buNone/>
            </a:pPr>
            <a:r>
              <a:rPr lang="en-US" sz="3500" b="0" i="0" u="none" strike="noStrike" cap="none">
                <a:solidFill>
                  <a:srgbClr val="000000"/>
                </a:solidFill>
                <a:latin typeface="DFKai-SB"/>
                <a:ea typeface="DFKai-SB"/>
                <a:cs typeface="DFKai-SB"/>
                <a:sym typeface="DFKai-SB"/>
              </a:rPr>
              <a:t>規劃與修訂</a:t>
            </a:r>
            <a:endParaRPr sz="5000" b="0" i="0" u="none" strike="noStrike" cap="none">
              <a:solidFill>
                <a:srgbClr val="000000"/>
              </a:solidFill>
              <a:latin typeface="DFKai-SB"/>
              <a:ea typeface="DFKai-SB"/>
              <a:cs typeface="DFKai-SB"/>
              <a:sym typeface="DFKai-SB"/>
            </a:endParaRPr>
          </a:p>
        </p:txBody>
      </p:sp>
      <p:sp>
        <p:nvSpPr>
          <p:cNvPr id="14"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pic>
        <p:nvPicPr>
          <p:cNvPr id="737" name="Google Shape;737;p27" descr="影像"/>
          <p:cNvPicPr preferRelativeResize="0"/>
          <p:nvPr/>
        </p:nvPicPr>
        <p:blipFill rotWithShape="1">
          <a:blip r:embed="rId3">
            <a:alphaModFix/>
          </a:blip>
          <a:srcRect/>
          <a:stretch/>
        </p:blipFill>
        <p:spPr>
          <a:xfrm>
            <a:off x="2808397" y="4547263"/>
            <a:ext cx="18767206" cy="8680799"/>
          </a:xfrm>
          <a:prstGeom prst="rect">
            <a:avLst/>
          </a:prstGeom>
          <a:noFill/>
          <a:ln>
            <a:noFill/>
          </a:ln>
        </p:spPr>
      </p:pic>
      <p:sp>
        <p:nvSpPr>
          <p:cNvPr id="738" name="Google Shape;738;p27"/>
          <p:cNvSpPr txBox="1"/>
          <p:nvPr/>
        </p:nvSpPr>
        <p:spPr>
          <a:xfrm>
            <a:off x="1260853" y="3145326"/>
            <a:ext cx="20366243"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行政業務會議、教師評審委員會及課程委員會依三級三審運作機制</a:t>
            </a:r>
            <a:endParaRPr sz="5000" b="0" i="0" u="none" strike="noStrike" cap="none">
              <a:solidFill>
                <a:srgbClr val="000000"/>
              </a:solidFill>
              <a:latin typeface="DFKai-SB"/>
              <a:ea typeface="DFKai-SB"/>
              <a:cs typeface="DFKai-SB"/>
              <a:sym typeface="DFKai-SB"/>
            </a:endParaRPr>
          </a:p>
        </p:txBody>
      </p:sp>
      <p:sp>
        <p:nvSpPr>
          <p:cNvPr id="6" name="Google Shape;657;p21"/>
          <p:cNvSpPr txBox="1">
            <a:spLocks noGrp="1"/>
          </p:cNvSpPr>
          <p:nvPr>
            <p:ph type="body" idx="14"/>
          </p:nvPr>
        </p:nvSpPr>
        <p:spPr>
          <a:xfrm>
            <a:off x="1" y="0"/>
            <a:ext cx="24384000" cy="246490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4" name="Google Shape;744;p28"/>
          <p:cNvSpPr/>
          <p:nvPr/>
        </p:nvSpPr>
        <p:spPr>
          <a:xfrm>
            <a:off x="9484201" y="7066044"/>
            <a:ext cx="7055963" cy="2674201"/>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45" name="Google Shape;745;p28"/>
          <p:cNvSpPr/>
          <p:nvPr/>
        </p:nvSpPr>
        <p:spPr>
          <a:xfrm>
            <a:off x="7854957" y="10006269"/>
            <a:ext cx="7055963" cy="2674200"/>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46" name="Google Shape;746;p28"/>
          <p:cNvSpPr/>
          <p:nvPr/>
        </p:nvSpPr>
        <p:spPr>
          <a:xfrm>
            <a:off x="15354720" y="7066044"/>
            <a:ext cx="7055962" cy="2674201"/>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47" name="Google Shape;747;p28"/>
          <p:cNvSpPr/>
          <p:nvPr/>
        </p:nvSpPr>
        <p:spPr>
          <a:xfrm>
            <a:off x="13760325" y="10006269"/>
            <a:ext cx="7055963" cy="2674200"/>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48" name="Google Shape;748;p28"/>
          <p:cNvSpPr/>
          <p:nvPr/>
        </p:nvSpPr>
        <p:spPr>
          <a:xfrm>
            <a:off x="3635041" y="7066044"/>
            <a:ext cx="7055962" cy="2674201"/>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7">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49" name="Google Shape;749;p28"/>
          <p:cNvSpPr/>
          <p:nvPr/>
        </p:nvSpPr>
        <p:spPr>
          <a:xfrm>
            <a:off x="1973318" y="10006269"/>
            <a:ext cx="7055962" cy="2674200"/>
          </a:xfrm>
          <a:custGeom>
            <a:avLst/>
            <a:gdLst/>
            <a:ahLst/>
            <a:cxnLst/>
            <a:rect l="l" t="t" r="r" b="b"/>
            <a:pathLst>
              <a:path w="21600" h="21600" extrusionOk="0">
                <a:moveTo>
                  <a:pt x="4639" y="0"/>
                </a:moveTo>
                <a:lnTo>
                  <a:pt x="0" y="21600"/>
                </a:lnTo>
                <a:lnTo>
                  <a:pt x="16961" y="21600"/>
                </a:lnTo>
                <a:lnTo>
                  <a:pt x="21600" y="0"/>
                </a:lnTo>
                <a:lnTo>
                  <a:pt x="4639" y="0"/>
                </a:lnTo>
                <a:close/>
              </a:path>
            </a:pathLst>
          </a:custGeom>
          <a:blipFill rotWithShape="1">
            <a:blip r:embed="rId8">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50" name="Google Shape;750;p28"/>
          <p:cNvSpPr txBox="1"/>
          <p:nvPr/>
        </p:nvSpPr>
        <p:spPr>
          <a:xfrm>
            <a:off x="4722264" y="7484624"/>
            <a:ext cx="4881516"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國民小學</a:t>
            </a:r>
            <a:endParaRPr sz="5000" b="0" i="0" u="none" strike="noStrike" cap="none">
              <a:solidFill>
                <a:srgbClr val="FFFFFF"/>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教育學程</a:t>
            </a:r>
            <a:endParaRPr sz="5000" b="0" i="0" u="none" strike="noStrike" cap="none">
              <a:solidFill>
                <a:srgbClr val="000000"/>
              </a:solidFill>
              <a:latin typeface="Microsoft JhengHei"/>
              <a:ea typeface="Microsoft JhengHei"/>
              <a:cs typeface="Microsoft JhengHei"/>
              <a:sym typeface="Microsoft JhengHei"/>
            </a:endParaRPr>
          </a:p>
        </p:txBody>
      </p:sp>
      <p:sp>
        <p:nvSpPr>
          <p:cNvPr id="751" name="Google Shape;751;p28"/>
          <p:cNvSpPr txBox="1"/>
          <p:nvPr/>
        </p:nvSpPr>
        <p:spPr>
          <a:xfrm>
            <a:off x="10571425" y="7907816"/>
            <a:ext cx="4881515"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演講及講座</a:t>
            </a:r>
            <a:endParaRPr sz="5500" b="0" i="0" u="none" strike="noStrike" cap="none">
              <a:solidFill>
                <a:srgbClr val="FFFFFF"/>
              </a:solidFill>
              <a:latin typeface="Microsoft JhengHei"/>
              <a:ea typeface="Microsoft JhengHei"/>
              <a:cs typeface="Microsoft JhengHei"/>
              <a:sym typeface="Microsoft JhengHei"/>
            </a:endParaRPr>
          </a:p>
        </p:txBody>
      </p:sp>
      <p:sp>
        <p:nvSpPr>
          <p:cNvPr id="752" name="Google Shape;752;p28"/>
          <p:cNvSpPr txBox="1"/>
          <p:nvPr/>
        </p:nvSpPr>
        <p:spPr>
          <a:xfrm>
            <a:off x="16441944" y="7484624"/>
            <a:ext cx="4881516"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大五教育</a:t>
            </a:r>
            <a:endParaRPr sz="5000" b="0" i="0" u="none" strike="noStrike" cap="none">
              <a:solidFill>
                <a:srgbClr val="FFFFFF"/>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實習輔導</a:t>
            </a:r>
            <a:endParaRPr sz="5000" b="0" i="0" u="none" strike="noStrike" cap="none">
              <a:solidFill>
                <a:srgbClr val="000000"/>
              </a:solidFill>
              <a:latin typeface="Microsoft JhengHei"/>
              <a:ea typeface="Microsoft JhengHei"/>
              <a:cs typeface="Microsoft JhengHei"/>
              <a:sym typeface="Microsoft JhengHei"/>
            </a:endParaRPr>
          </a:p>
        </p:txBody>
      </p:sp>
      <p:sp>
        <p:nvSpPr>
          <p:cNvPr id="753" name="Google Shape;753;p28"/>
          <p:cNvSpPr txBox="1"/>
          <p:nvPr/>
        </p:nvSpPr>
        <p:spPr>
          <a:xfrm>
            <a:off x="3060541" y="10424849"/>
            <a:ext cx="4881516"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教師</a:t>
            </a:r>
            <a:endParaRPr sz="5000" b="0" i="0" u="none" strike="noStrike" cap="none">
              <a:solidFill>
                <a:srgbClr val="FFFFFF"/>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在職進修</a:t>
            </a:r>
            <a:endParaRPr sz="5000" b="0" i="0" u="none" strike="noStrike" cap="none">
              <a:solidFill>
                <a:srgbClr val="000000"/>
              </a:solidFill>
              <a:latin typeface="Microsoft JhengHei"/>
              <a:ea typeface="Microsoft JhengHei"/>
              <a:cs typeface="Microsoft JhengHei"/>
              <a:sym typeface="Microsoft JhengHei"/>
            </a:endParaRPr>
          </a:p>
        </p:txBody>
      </p:sp>
      <p:sp>
        <p:nvSpPr>
          <p:cNvPr id="754" name="Google Shape;754;p28"/>
          <p:cNvSpPr txBox="1"/>
          <p:nvPr/>
        </p:nvSpPr>
        <p:spPr>
          <a:xfrm>
            <a:off x="8942181" y="10509487"/>
            <a:ext cx="4881515" cy="1667763"/>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4400"/>
              <a:buFont typeface="Microsoft JhengHei"/>
              <a:buNone/>
            </a:pPr>
            <a:r>
              <a:rPr lang="en-US" sz="4400" b="0" i="0" u="none" strike="noStrike" cap="none">
                <a:solidFill>
                  <a:srgbClr val="FFFFFF"/>
                </a:solidFill>
                <a:latin typeface="Microsoft JhengHei"/>
                <a:ea typeface="Microsoft JhengHei"/>
                <a:cs typeface="Microsoft JhengHei"/>
                <a:sym typeface="Microsoft JhengHei"/>
              </a:rPr>
              <a:t>特殊教育師培課程</a:t>
            </a:r>
            <a:r>
              <a:rPr lang="en-US" sz="5500" b="0" i="0" u="none" strike="noStrike" cap="none">
                <a:solidFill>
                  <a:srgbClr val="FFFFFF"/>
                </a:solidFill>
                <a:latin typeface="Microsoft JhengHei"/>
                <a:ea typeface="Microsoft JhengHei"/>
                <a:cs typeface="Microsoft JhengHei"/>
                <a:sym typeface="Microsoft JhengHei"/>
              </a:rPr>
              <a:t>規劃與授課</a:t>
            </a:r>
            <a:endParaRPr sz="5000" b="0" i="0" u="none" strike="noStrike" cap="none">
              <a:solidFill>
                <a:srgbClr val="FFFFFF"/>
              </a:solidFill>
              <a:latin typeface="Microsoft JhengHei"/>
              <a:ea typeface="Microsoft JhengHei"/>
              <a:cs typeface="Microsoft JhengHei"/>
              <a:sym typeface="Microsoft JhengHei"/>
            </a:endParaRPr>
          </a:p>
        </p:txBody>
      </p:sp>
      <p:sp>
        <p:nvSpPr>
          <p:cNvPr id="755" name="Google Shape;755;p28"/>
          <p:cNvSpPr txBox="1"/>
          <p:nvPr/>
        </p:nvSpPr>
        <p:spPr>
          <a:xfrm>
            <a:off x="14847548" y="10509487"/>
            <a:ext cx="4881515" cy="1667763"/>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4400"/>
              <a:buFont typeface="Microsoft JhengHei"/>
              <a:buNone/>
            </a:pPr>
            <a:r>
              <a:rPr lang="en-US" sz="4400" b="0" i="0" u="none" strike="noStrike" cap="none">
                <a:solidFill>
                  <a:srgbClr val="FFFFFF"/>
                </a:solidFill>
                <a:latin typeface="Microsoft JhengHei"/>
                <a:ea typeface="Microsoft JhengHei"/>
                <a:cs typeface="Microsoft JhengHei"/>
                <a:sym typeface="Microsoft JhengHei"/>
              </a:rPr>
              <a:t>特教系師資生</a:t>
            </a:r>
            <a:endParaRPr sz="4400" b="0" i="0" u="none" strike="noStrike" cap="none">
              <a:solidFill>
                <a:srgbClr val="FFFFFF"/>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5500"/>
              <a:buFont typeface="Microsoft JhengHei"/>
              <a:buNone/>
            </a:pPr>
            <a:r>
              <a:rPr lang="en-US" sz="5500" b="0" i="0" u="none" strike="noStrike" cap="none">
                <a:solidFill>
                  <a:srgbClr val="FFFFFF"/>
                </a:solidFill>
                <a:latin typeface="Microsoft JhengHei"/>
                <a:ea typeface="Microsoft JhengHei"/>
                <a:cs typeface="Microsoft JhengHei"/>
                <a:sym typeface="Microsoft JhengHei"/>
              </a:rPr>
              <a:t>就業輔導</a:t>
            </a:r>
            <a:endParaRPr sz="5000" b="0" i="0" u="none" strike="noStrike" cap="none">
              <a:solidFill>
                <a:srgbClr val="FFFFFF"/>
              </a:solidFill>
              <a:latin typeface="Microsoft JhengHei"/>
              <a:ea typeface="Microsoft JhengHei"/>
              <a:cs typeface="Microsoft JhengHei"/>
              <a:sym typeface="Microsoft JhengHei"/>
            </a:endParaRPr>
          </a:p>
        </p:txBody>
      </p:sp>
      <p:sp>
        <p:nvSpPr>
          <p:cNvPr id="756" name="Google Shape;756;p28"/>
          <p:cNvSpPr txBox="1"/>
          <p:nvPr/>
        </p:nvSpPr>
        <p:spPr>
          <a:xfrm>
            <a:off x="3778963" y="5435705"/>
            <a:ext cx="19140279" cy="913711"/>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5000"/>
              <a:buFont typeface="DFKai-SB"/>
              <a:buNone/>
            </a:pPr>
            <a:r>
              <a:rPr lang="en-US" sz="5000" b="0" i="0" u="none" strike="noStrike" cap="none">
                <a:solidFill>
                  <a:srgbClr val="000000"/>
                </a:solidFill>
                <a:latin typeface="DFKai-SB"/>
                <a:ea typeface="DFKai-SB"/>
                <a:cs typeface="DFKai-SB"/>
                <a:sym typeface="DFKai-SB"/>
              </a:rPr>
              <a:t>學術相關業務獲相關系所之充分支援：</a:t>
            </a:r>
            <a:endParaRPr sz="1400" b="0" i="0" u="none" strike="noStrike" cap="none">
              <a:solidFill>
                <a:srgbClr val="000000"/>
              </a:solidFill>
              <a:latin typeface="Arial"/>
              <a:ea typeface="Arial"/>
              <a:cs typeface="Arial"/>
              <a:sym typeface="Arial"/>
            </a:endParaRPr>
          </a:p>
        </p:txBody>
      </p:sp>
      <p:sp>
        <p:nvSpPr>
          <p:cNvPr id="757" name="Google Shape;757;p28"/>
          <p:cNvSpPr txBox="1"/>
          <p:nvPr/>
        </p:nvSpPr>
        <p:spPr>
          <a:xfrm>
            <a:off x="1021154" y="3060593"/>
            <a:ext cx="22532749"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本校師資培育單位能與師資培育學系和學校行政單位密切合作，培育符應新時代教學現場需求優質師資</a:t>
            </a:r>
            <a:endParaRPr sz="5000" b="0" i="0" u="none" strike="noStrike" cap="none">
              <a:solidFill>
                <a:srgbClr val="000000"/>
              </a:solidFill>
              <a:latin typeface="DFKai-SB"/>
              <a:ea typeface="DFKai-SB"/>
              <a:cs typeface="DFKai-SB"/>
              <a:sym typeface="DFKai-SB"/>
            </a:endParaRPr>
          </a:p>
        </p:txBody>
      </p:sp>
      <p:sp>
        <p:nvSpPr>
          <p:cNvPr id="18"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3" name="Google Shape;763;p29"/>
          <p:cNvSpPr/>
          <p:nvPr/>
        </p:nvSpPr>
        <p:spPr>
          <a:xfrm>
            <a:off x="1854863" y="5504178"/>
            <a:ext cx="9836634"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64" name="Google Shape;764;p29"/>
          <p:cNvSpPr txBox="1"/>
          <p:nvPr/>
        </p:nvSpPr>
        <p:spPr>
          <a:xfrm>
            <a:off x="2519248" y="5748900"/>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dirty="0" err="1">
                <a:solidFill>
                  <a:srgbClr val="000000"/>
                </a:solidFill>
                <a:latin typeface="Arial"/>
                <a:ea typeface="Arial"/>
                <a:cs typeface="Arial"/>
                <a:sym typeface="Arial"/>
              </a:rPr>
              <a:t>一、檢視課程規劃與核心能力之對應</a:t>
            </a:r>
            <a:endParaRPr sz="1400" b="0" i="0" u="none" strike="noStrike" cap="none" dirty="0">
              <a:solidFill>
                <a:srgbClr val="000000"/>
              </a:solidFill>
              <a:latin typeface="Arial"/>
              <a:ea typeface="Arial"/>
              <a:cs typeface="Arial"/>
              <a:sym typeface="Arial"/>
            </a:endParaRPr>
          </a:p>
        </p:txBody>
      </p:sp>
      <p:sp>
        <p:nvSpPr>
          <p:cNvPr id="765" name="Google Shape;765;p29"/>
          <p:cNvSpPr/>
          <p:nvPr/>
        </p:nvSpPr>
        <p:spPr>
          <a:xfrm>
            <a:off x="12716510" y="5504178"/>
            <a:ext cx="9836635"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66" name="Google Shape;766;p29"/>
          <p:cNvSpPr/>
          <p:nvPr/>
        </p:nvSpPr>
        <p:spPr>
          <a:xfrm>
            <a:off x="1854863" y="7444768"/>
            <a:ext cx="9836634"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67" name="Google Shape;767;p29"/>
          <p:cNvSpPr/>
          <p:nvPr/>
        </p:nvSpPr>
        <p:spPr>
          <a:xfrm>
            <a:off x="12716510" y="7444768"/>
            <a:ext cx="9836635"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68" name="Google Shape;768;p29"/>
          <p:cNvSpPr/>
          <p:nvPr/>
        </p:nvSpPr>
        <p:spPr>
          <a:xfrm>
            <a:off x="1854863" y="9385359"/>
            <a:ext cx="9836634"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69" name="Google Shape;769;p29"/>
          <p:cNvSpPr/>
          <p:nvPr/>
        </p:nvSpPr>
        <p:spPr>
          <a:xfrm>
            <a:off x="12716510" y="9385359"/>
            <a:ext cx="9836635"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70" name="Google Shape;770;p29"/>
          <p:cNvSpPr/>
          <p:nvPr/>
        </p:nvSpPr>
        <p:spPr>
          <a:xfrm>
            <a:off x="1854863" y="11325949"/>
            <a:ext cx="9836634"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71" name="Google Shape;771;p29"/>
          <p:cNvSpPr/>
          <p:nvPr/>
        </p:nvSpPr>
        <p:spPr>
          <a:xfrm>
            <a:off x="12716510" y="11325949"/>
            <a:ext cx="9836635" cy="1343520"/>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72" name="Google Shape;772;p29"/>
          <p:cNvSpPr txBox="1"/>
          <p:nvPr/>
        </p:nvSpPr>
        <p:spPr>
          <a:xfrm>
            <a:off x="2519248" y="7689491"/>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二、配合校務中長程計畫之定期管考</a:t>
            </a:r>
            <a:endParaRPr sz="1400" b="0" i="0" u="none" strike="noStrike" cap="none">
              <a:solidFill>
                <a:srgbClr val="000000"/>
              </a:solidFill>
              <a:latin typeface="Arial"/>
              <a:ea typeface="Arial"/>
              <a:cs typeface="Arial"/>
              <a:sym typeface="Arial"/>
            </a:endParaRPr>
          </a:p>
        </p:txBody>
      </p:sp>
      <p:sp>
        <p:nvSpPr>
          <p:cNvPr id="773" name="Google Shape;773;p29"/>
          <p:cNvSpPr txBox="1"/>
          <p:nvPr/>
        </p:nvSpPr>
        <p:spPr>
          <a:xfrm>
            <a:off x="2519248" y="9630081"/>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三、定期召開系課程委員會議</a:t>
            </a:r>
            <a:endParaRPr sz="1400" b="0" i="0" u="none" strike="noStrike" cap="none">
              <a:solidFill>
                <a:srgbClr val="000000"/>
              </a:solidFill>
              <a:latin typeface="Arial"/>
              <a:ea typeface="Arial"/>
              <a:cs typeface="Arial"/>
              <a:sym typeface="Arial"/>
            </a:endParaRPr>
          </a:p>
        </p:txBody>
      </p:sp>
      <p:sp>
        <p:nvSpPr>
          <p:cNvPr id="774" name="Google Shape;774;p29"/>
          <p:cNvSpPr txBox="1"/>
          <p:nvPr/>
        </p:nvSpPr>
        <p:spPr>
          <a:xfrm>
            <a:off x="2519248" y="11570672"/>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四、課程架構外審</a:t>
            </a:r>
            <a:endParaRPr sz="1400" b="0" i="0" u="none" strike="noStrike" cap="none">
              <a:solidFill>
                <a:srgbClr val="000000"/>
              </a:solidFill>
              <a:latin typeface="Arial"/>
              <a:ea typeface="Arial"/>
              <a:cs typeface="Arial"/>
              <a:sym typeface="Arial"/>
            </a:endParaRPr>
          </a:p>
        </p:txBody>
      </p:sp>
      <p:sp>
        <p:nvSpPr>
          <p:cNvPr id="775" name="Google Shape;775;p29"/>
          <p:cNvSpPr txBox="1"/>
          <p:nvPr/>
        </p:nvSpPr>
        <p:spPr>
          <a:xfrm>
            <a:off x="13380895" y="5748900"/>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五、召集專業社群會議</a:t>
            </a:r>
            <a:endParaRPr sz="1400" b="0" i="0" u="none" strike="noStrike" cap="none">
              <a:solidFill>
                <a:srgbClr val="000000"/>
              </a:solidFill>
              <a:latin typeface="Arial"/>
              <a:ea typeface="Arial"/>
              <a:cs typeface="Arial"/>
              <a:sym typeface="Arial"/>
            </a:endParaRPr>
          </a:p>
        </p:txBody>
      </p:sp>
      <p:sp>
        <p:nvSpPr>
          <p:cNvPr id="776" name="Google Shape;776;p29"/>
          <p:cNvSpPr txBox="1"/>
          <p:nvPr/>
        </p:nvSpPr>
        <p:spPr>
          <a:xfrm>
            <a:off x="13380895" y="7689491"/>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六、建制課程架構表</a:t>
            </a:r>
            <a:endParaRPr sz="1400" b="0" i="0" u="none" strike="noStrike" cap="none">
              <a:solidFill>
                <a:srgbClr val="000000"/>
              </a:solidFill>
              <a:latin typeface="Arial"/>
              <a:ea typeface="Arial"/>
              <a:cs typeface="Arial"/>
              <a:sym typeface="Arial"/>
            </a:endParaRPr>
          </a:p>
        </p:txBody>
      </p:sp>
      <p:sp>
        <p:nvSpPr>
          <p:cNvPr id="777" name="Google Shape;777;p29"/>
          <p:cNvSpPr txBox="1"/>
          <p:nvPr/>
        </p:nvSpPr>
        <p:spPr>
          <a:xfrm>
            <a:off x="13380895" y="9630081"/>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七、建制課程地圖</a:t>
            </a:r>
            <a:endParaRPr sz="1400" b="0" i="0" u="none" strike="noStrike" cap="none">
              <a:solidFill>
                <a:srgbClr val="000000"/>
              </a:solidFill>
              <a:latin typeface="Arial"/>
              <a:ea typeface="Arial"/>
              <a:cs typeface="Arial"/>
              <a:sym typeface="Arial"/>
            </a:endParaRPr>
          </a:p>
        </p:txBody>
      </p:sp>
      <p:sp>
        <p:nvSpPr>
          <p:cNvPr id="778" name="Google Shape;778;p29"/>
          <p:cNvSpPr txBox="1"/>
          <p:nvPr/>
        </p:nvSpPr>
        <p:spPr>
          <a:xfrm>
            <a:off x="13380895" y="11570672"/>
            <a:ext cx="8507864"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八、進行本系 SWOT 分析</a:t>
            </a:r>
            <a:endParaRPr sz="1400" b="0" i="0" u="none" strike="noStrike" cap="none">
              <a:solidFill>
                <a:srgbClr val="000000"/>
              </a:solidFill>
              <a:latin typeface="Arial"/>
              <a:ea typeface="Arial"/>
              <a:cs typeface="Arial"/>
              <a:sym typeface="Arial"/>
            </a:endParaRPr>
          </a:p>
        </p:txBody>
      </p:sp>
      <p:sp>
        <p:nvSpPr>
          <p:cNvPr id="779" name="Google Shape;779;p29"/>
          <p:cNvSpPr/>
          <p:nvPr/>
        </p:nvSpPr>
        <p:spPr>
          <a:xfrm>
            <a:off x="1582610" y="5504178"/>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0" name="Google Shape;780;p29"/>
          <p:cNvSpPr/>
          <p:nvPr/>
        </p:nvSpPr>
        <p:spPr>
          <a:xfrm>
            <a:off x="1582610" y="7444768"/>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1" name="Google Shape;781;p29"/>
          <p:cNvSpPr/>
          <p:nvPr/>
        </p:nvSpPr>
        <p:spPr>
          <a:xfrm>
            <a:off x="1582610" y="9385359"/>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2" name="Google Shape;782;p29"/>
          <p:cNvSpPr/>
          <p:nvPr/>
        </p:nvSpPr>
        <p:spPr>
          <a:xfrm>
            <a:off x="1582610" y="11325949"/>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3" name="Google Shape;783;p29"/>
          <p:cNvSpPr/>
          <p:nvPr/>
        </p:nvSpPr>
        <p:spPr>
          <a:xfrm>
            <a:off x="12426453" y="5504178"/>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4" name="Google Shape;784;p29"/>
          <p:cNvSpPr/>
          <p:nvPr/>
        </p:nvSpPr>
        <p:spPr>
          <a:xfrm>
            <a:off x="12426453" y="7444768"/>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5" name="Google Shape;785;p29"/>
          <p:cNvSpPr/>
          <p:nvPr/>
        </p:nvSpPr>
        <p:spPr>
          <a:xfrm>
            <a:off x="12426453" y="9385359"/>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6" name="Google Shape;786;p29"/>
          <p:cNvSpPr/>
          <p:nvPr/>
        </p:nvSpPr>
        <p:spPr>
          <a:xfrm>
            <a:off x="12426453" y="11325949"/>
            <a:ext cx="568747" cy="1343520"/>
          </a:xfrm>
          <a:custGeom>
            <a:avLst/>
            <a:gdLst/>
            <a:ahLst/>
            <a:cxnLst/>
            <a:rect l="l" t="t" r="r" b="b"/>
            <a:pathLst>
              <a:path w="21600" h="21600" extrusionOk="0">
                <a:moveTo>
                  <a:pt x="1935" y="0"/>
                </a:moveTo>
                <a:cubicBezTo>
                  <a:pt x="1645" y="0"/>
                  <a:pt x="1407" y="101"/>
                  <a:pt x="1407" y="224"/>
                </a:cubicBezTo>
                <a:lnTo>
                  <a:pt x="1407" y="3038"/>
                </a:lnTo>
                <a:cubicBezTo>
                  <a:pt x="1407" y="3161"/>
                  <a:pt x="1645" y="3262"/>
                  <a:pt x="1935" y="3262"/>
                </a:cubicBezTo>
                <a:lnTo>
                  <a:pt x="19665" y="3262"/>
                </a:lnTo>
                <a:cubicBezTo>
                  <a:pt x="19955" y="3262"/>
                  <a:pt x="20193" y="3161"/>
                  <a:pt x="20193" y="3038"/>
                </a:cubicBezTo>
                <a:lnTo>
                  <a:pt x="20193" y="224"/>
                </a:lnTo>
                <a:cubicBezTo>
                  <a:pt x="20193" y="101"/>
                  <a:pt x="19955" y="0"/>
                  <a:pt x="19665" y="0"/>
                </a:cubicBezTo>
                <a:lnTo>
                  <a:pt x="1935" y="0"/>
                </a:lnTo>
                <a:close/>
                <a:moveTo>
                  <a:pt x="1882" y="3889"/>
                </a:moveTo>
                <a:cubicBezTo>
                  <a:pt x="1882" y="3889"/>
                  <a:pt x="1613" y="7417"/>
                  <a:pt x="0" y="12311"/>
                </a:cubicBezTo>
                <a:lnTo>
                  <a:pt x="10218" y="21600"/>
                </a:lnTo>
                <a:lnTo>
                  <a:pt x="10602" y="16527"/>
                </a:lnTo>
                <a:lnTo>
                  <a:pt x="10602" y="11088"/>
                </a:lnTo>
                <a:cubicBezTo>
                  <a:pt x="9608" y="11046"/>
                  <a:pt x="8831" y="10690"/>
                  <a:pt x="8831" y="10258"/>
                </a:cubicBezTo>
                <a:cubicBezTo>
                  <a:pt x="8831" y="9798"/>
                  <a:pt x="9712" y="9425"/>
                  <a:pt x="10800" y="9425"/>
                </a:cubicBezTo>
                <a:cubicBezTo>
                  <a:pt x="11888" y="9425"/>
                  <a:pt x="12769" y="9798"/>
                  <a:pt x="12769" y="10258"/>
                </a:cubicBezTo>
                <a:cubicBezTo>
                  <a:pt x="12769" y="10691"/>
                  <a:pt x="11993" y="11046"/>
                  <a:pt x="10998" y="11088"/>
                </a:cubicBezTo>
                <a:lnTo>
                  <a:pt x="10998" y="16527"/>
                </a:lnTo>
                <a:lnTo>
                  <a:pt x="11382" y="21600"/>
                </a:lnTo>
                <a:lnTo>
                  <a:pt x="21600" y="12311"/>
                </a:lnTo>
                <a:cubicBezTo>
                  <a:pt x="19987" y="7417"/>
                  <a:pt x="19718" y="3889"/>
                  <a:pt x="19718" y="3889"/>
                </a:cubicBezTo>
                <a:lnTo>
                  <a:pt x="11559" y="3889"/>
                </a:lnTo>
                <a:lnTo>
                  <a:pt x="10041" y="3889"/>
                </a:lnTo>
                <a:lnTo>
                  <a:pt x="1882" y="3889"/>
                </a:ln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87" name="Google Shape;787;p29"/>
          <p:cNvSpPr txBox="1"/>
          <p:nvPr/>
        </p:nvSpPr>
        <p:spPr>
          <a:xfrm>
            <a:off x="967786" y="3509091"/>
            <a:ext cx="2283828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本校師資培育單位能建立持續品質改善機制，落實師資培育之品質保證與提升</a:t>
            </a:r>
            <a:endParaRPr sz="5000" b="0" i="0" u="none" strike="noStrike" cap="none">
              <a:solidFill>
                <a:srgbClr val="000000"/>
              </a:solidFill>
              <a:latin typeface="DFKai-SB"/>
              <a:ea typeface="DFKai-SB"/>
              <a:cs typeface="DFKai-SB"/>
              <a:sym typeface="DFKai-SB"/>
            </a:endParaRPr>
          </a:p>
        </p:txBody>
      </p:sp>
      <p:sp>
        <p:nvSpPr>
          <p:cNvPr id="29"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graphicFrame>
        <p:nvGraphicFramePr>
          <p:cNvPr id="793" name="Google Shape;793;p30"/>
          <p:cNvGraphicFramePr/>
          <p:nvPr>
            <p:extLst>
              <p:ext uri="{D42A27DB-BD31-4B8C-83A1-F6EECF244321}">
                <p14:modId xmlns:p14="http://schemas.microsoft.com/office/powerpoint/2010/main" val="1383042639"/>
              </p:ext>
            </p:extLst>
          </p:nvPr>
        </p:nvGraphicFramePr>
        <p:xfrm>
          <a:off x="3101008" y="2501942"/>
          <a:ext cx="18897569" cy="11214058"/>
        </p:xfrm>
        <a:graphic>
          <a:graphicData uri="http://schemas.openxmlformats.org/drawingml/2006/table">
            <a:tbl>
              <a:tblPr>
                <a:noFill/>
                <a:tableStyleId>{7559B35A-62B1-4EC8-91FF-C28C5DF3E706}</a:tableStyleId>
              </a:tblPr>
              <a:tblGrid>
                <a:gridCol w="2720667">
                  <a:extLst>
                    <a:ext uri="{9D8B030D-6E8A-4147-A177-3AD203B41FA5}">
                      <a16:colId xmlns:a16="http://schemas.microsoft.com/office/drawing/2014/main" val="20000"/>
                    </a:ext>
                  </a:extLst>
                </a:gridCol>
                <a:gridCol w="8088451">
                  <a:extLst>
                    <a:ext uri="{9D8B030D-6E8A-4147-A177-3AD203B41FA5}">
                      <a16:colId xmlns:a16="http://schemas.microsoft.com/office/drawing/2014/main" val="20001"/>
                    </a:ext>
                  </a:extLst>
                </a:gridCol>
                <a:gridCol w="8088451">
                  <a:extLst>
                    <a:ext uri="{9D8B030D-6E8A-4147-A177-3AD203B41FA5}">
                      <a16:colId xmlns:a16="http://schemas.microsoft.com/office/drawing/2014/main" val="20002"/>
                    </a:ext>
                  </a:extLst>
                </a:gridCol>
              </a:tblGrid>
              <a:tr h="722889">
                <a:tc>
                  <a:txBody>
                    <a:bodyPr/>
                    <a:lstStyle/>
                    <a:p>
                      <a:pPr marL="0" marR="0" lvl="0" indent="0" algn="ctr" rtl="0">
                        <a:lnSpc>
                          <a:spcPct val="100000"/>
                        </a:lnSpc>
                        <a:spcBef>
                          <a:spcPts val="0"/>
                        </a:spcBef>
                        <a:spcAft>
                          <a:spcPts val="0"/>
                        </a:spcAft>
                        <a:buClr>
                          <a:schemeClr val="dk1"/>
                        </a:buClr>
                        <a:buSzPts val="2400"/>
                        <a:buFont typeface="Arial"/>
                        <a:buNone/>
                      </a:pP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助力</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挑戰</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5502402">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內部組織</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優勢（Strength）</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本系目前在特殊教育師資培育之專長齊備、培育優良特教師資之成效良好。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本系畢業生在教師資格考試通過率及教師甄試錄取率的表現在特殊教育師培學系中名列前茅。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本系多位教師歷年擔任科技部專題研究、教育部委託計畫及精進師資素質計畫之主持人，執行經 驗及教育實驗經驗豐富。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本系教師規劃之課程實務取向特色明顯，與學前及國小特教實務現場建立密切之合作關係。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本系歷年參與國際學術交流、舉辦國際學術研討會及帶領學生海外實習，國際交流經驗豐富。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劣勢（Weakness）</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政府補助教育實驗之經費預算緊縮，不利於發展特殊教育創新實驗計畫。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實踐十二年國教課綱教育目標的配套措施尚待補足，以期帶領中小學教學現場發展跨領域課程及教師協同教學。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4988767">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外部環境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機會（Opportunity）</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十二年國教課綱注重跨領域專業合作有利於本系多元專長師資發揮專長於推廣融合教育。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國家政策將鼓勵大學進行多角化經營，本系多元專長師資有利於發展在職教育、進修教育、終身教育方案。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幼兒園教育階段納入國民教育之趨勢將擴展學前特教師資培育之需求。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本系教師長年配合地方政府執行特殊教育學生鑑定輔導及特殊教育評鑑與教學輔導工作，與地方政府及教學現場合作共榮。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dirty="0" err="1">
                          <a:latin typeface="DFKai-SB"/>
                          <a:ea typeface="DFKai-SB"/>
                          <a:cs typeface="DFKai-SB"/>
                          <a:sym typeface="DFKai-SB"/>
                        </a:rPr>
                        <a:t>威脅（Threat</a:t>
                      </a:r>
                      <a:r>
                        <a:rPr lang="en-US" sz="2500" u="none" strike="noStrike" cap="none" dirty="0">
                          <a:latin typeface="DFKai-SB"/>
                          <a:ea typeface="DFKai-SB"/>
                          <a:cs typeface="DFKai-SB"/>
                          <a:sym typeface="DFKai-SB"/>
                        </a:rPr>
                        <a:t>）</a:t>
                      </a:r>
                      <a:endParaRPr sz="1400" u="none" strike="noStrike" cap="none" dirty="0"/>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dirty="0" err="1">
                          <a:latin typeface="DFKai-SB"/>
                          <a:ea typeface="DFKai-SB"/>
                          <a:cs typeface="DFKai-SB"/>
                          <a:sym typeface="DFKai-SB"/>
                        </a:rPr>
                        <a:t>本系學生修習普通教育師資培育職前課程的機會受到限制，不利於推展及實現融合教育的理</a:t>
                      </a:r>
                      <a:r>
                        <a:rPr lang="en-US" sz="2500" u="none" strike="noStrike" cap="none" dirty="0">
                          <a:latin typeface="DFKai-SB"/>
                          <a:ea typeface="DFKai-SB"/>
                          <a:cs typeface="DFKai-SB"/>
                          <a:sym typeface="DFKai-SB"/>
                        </a:rPr>
                        <a:t> 想。 </a:t>
                      </a:r>
                      <a:endParaRPr sz="1400" u="none" strike="noStrike" cap="none" dirty="0"/>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dirty="0" err="1">
                          <a:latin typeface="DFKai-SB"/>
                          <a:ea typeface="DFKai-SB"/>
                          <a:cs typeface="DFKai-SB"/>
                          <a:sym typeface="DFKai-SB"/>
                        </a:rPr>
                        <a:t>少子化趨勢造成國民教育規模縮減及教師就業市場縮小，畢業生就業率降低不利於吸引優秀高中生讀師資培育學系</a:t>
                      </a:r>
                      <a:r>
                        <a:rPr lang="en-US" sz="2500" u="none" strike="noStrike" cap="none" dirty="0">
                          <a:latin typeface="DFKai-SB"/>
                          <a:ea typeface="DFKai-SB"/>
                          <a:cs typeface="DFKai-SB"/>
                          <a:sym typeface="DFKai-SB"/>
                        </a:rPr>
                        <a:t>。 </a:t>
                      </a:r>
                      <a:endParaRPr sz="1400" u="none" strike="noStrike" cap="none" dirty="0"/>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dirty="0" err="1">
                          <a:latin typeface="DFKai-SB"/>
                          <a:ea typeface="DFKai-SB"/>
                          <a:cs typeface="DFKai-SB"/>
                          <a:sym typeface="DFKai-SB"/>
                        </a:rPr>
                        <a:t>中小學教學現場缺乏特殊教育與普通教育之教師協同教學合作的共識及途徑</a:t>
                      </a:r>
                      <a:r>
                        <a:rPr lang="en-US" sz="2500" u="none" strike="noStrike" cap="none" dirty="0">
                          <a:latin typeface="DFKai-SB"/>
                          <a:ea typeface="DFKai-SB"/>
                          <a:cs typeface="DFKai-SB"/>
                          <a:sym typeface="DFKai-SB"/>
                        </a:rPr>
                        <a:t>。 </a:t>
                      </a:r>
                      <a:endParaRPr sz="1400" u="none" strike="noStrike" cap="none" dirty="0"/>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94" name="Google Shape;794;p30"/>
          <p:cNvSpPr txBox="1"/>
          <p:nvPr/>
        </p:nvSpPr>
        <p:spPr>
          <a:xfrm>
            <a:off x="7862005" y="1680589"/>
            <a:ext cx="10028429"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400" b="1" i="0" u="none" strike="noStrike" cap="none" dirty="0" err="1"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特殊教育學系發展之SWOT</a:t>
            </a:r>
            <a:r>
              <a:rPr lang="en-US" sz="44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分析</a:t>
            </a:r>
            <a:endParaRPr sz="44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sp>
        <p:nvSpPr>
          <p:cNvPr id="6"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800" name="Google Shape;800;p31"/>
          <p:cNvSpPr txBox="1"/>
          <p:nvPr/>
        </p:nvSpPr>
        <p:spPr>
          <a:xfrm>
            <a:off x="117558" y="2677661"/>
            <a:ext cx="18610863"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（三）運用客觀證據支持品質改閃與提升之策略與機制</a:t>
            </a:r>
            <a:endParaRPr sz="6000" b="0" i="0" u="none" strike="noStrike" cap="none">
              <a:solidFill>
                <a:srgbClr val="000000"/>
              </a:solidFill>
              <a:latin typeface="DFKai-SB"/>
              <a:ea typeface="DFKai-SB"/>
              <a:cs typeface="DFKai-SB"/>
              <a:sym typeface="DFKai-SB"/>
            </a:endParaRPr>
          </a:p>
        </p:txBody>
      </p:sp>
      <p:sp>
        <p:nvSpPr>
          <p:cNvPr id="801" name="Google Shape;801;p31"/>
          <p:cNvSpPr txBox="1"/>
          <p:nvPr/>
        </p:nvSpPr>
        <p:spPr>
          <a:xfrm>
            <a:off x="2110116" y="4290686"/>
            <a:ext cx="7318225"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師資生學習成效評估</a:t>
            </a:r>
            <a:endParaRPr sz="5000" b="0" i="0" u="none" strike="noStrike" cap="none">
              <a:solidFill>
                <a:srgbClr val="000000"/>
              </a:solidFill>
              <a:latin typeface="DFKai-SB"/>
              <a:ea typeface="DFKai-SB"/>
              <a:cs typeface="DFKai-SB"/>
              <a:sym typeface="DFKai-SB"/>
            </a:endParaRPr>
          </a:p>
        </p:txBody>
      </p:sp>
      <p:sp>
        <p:nvSpPr>
          <p:cNvPr id="802" name="Google Shape;802;p31"/>
          <p:cNvSpPr/>
          <p:nvPr/>
        </p:nvSpPr>
        <p:spPr>
          <a:xfrm>
            <a:off x="3139826" y="5949336"/>
            <a:ext cx="9084671" cy="1538468"/>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3" name="Google Shape;803;p31"/>
          <p:cNvSpPr/>
          <p:nvPr/>
        </p:nvSpPr>
        <p:spPr>
          <a:xfrm>
            <a:off x="3139826" y="7903109"/>
            <a:ext cx="9084671" cy="1538467"/>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4" name="Google Shape;804;p31"/>
          <p:cNvSpPr/>
          <p:nvPr/>
        </p:nvSpPr>
        <p:spPr>
          <a:xfrm>
            <a:off x="3139826" y="9856882"/>
            <a:ext cx="9084671" cy="1538467"/>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5" name="Google Shape;805;p31"/>
          <p:cNvSpPr/>
          <p:nvPr/>
        </p:nvSpPr>
        <p:spPr>
          <a:xfrm>
            <a:off x="12796269" y="6918054"/>
            <a:ext cx="9427056" cy="1538468"/>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6" name="Google Shape;806;p31"/>
          <p:cNvSpPr/>
          <p:nvPr/>
        </p:nvSpPr>
        <p:spPr>
          <a:xfrm>
            <a:off x="12796269" y="8878795"/>
            <a:ext cx="9427056" cy="1538468"/>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7" name="Google Shape;807;p31"/>
          <p:cNvSpPr/>
          <p:nvPr/>
        </p:nvSpPr>
        <p:spPr>
          <a:xfrm>
            <a:off x="12796269" y="10832567"/>
            <a:ext cx="9427056" cy="1538468"/>
          </a:xfrm>
          <a:prstGeom prst="roundRect">
            <a:avLst>
              <a:gd name="adj" fmla="val 12382"/>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08" name="Google Shape;808;p31"/>
          <p:cNvSpPr txBox="1"/>
          <p:nvPr/>
        </p:nvSpPr>
        <p:spPr>
          <a:xfrm>
            <a:off x="3288991" y="6158183"/>
            <a:ext cx="8786341"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學生學習成績暨預警系統</a:t>
            </a:r>
            <a:endParaRPr sz="1400" b="0" i="0" u="none" strike="noStrike" cap="none">
              <a:solidFill>
                <a:srgbClr val="000000"/>
              </a:solidFill>
              <a:latin typeface="Arial"/>
              <a:ea typeface="Arial"/>
              <a:cs typeface="Arial"/>
              <a:sym typeface="Arial"/>
            </a:endParaRPr>
          </a:p>
        </p:txBody>
      </p:sp>
      <p:sp>
        <p:nvSpPr>
          <p:cNvPr id="809" name="Google Shape;809;p31"/>
          <p:cNvSpPr txBox="1"/>
          <p:nvPr/>
        </p:nvSpPr>
        <p:spPr>
          <a:xfrm>
            <a:off x="3288991" y="8111955"/>
            <a:ext cx="8786341"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課程地圖之雷達圖</a:t>
            </a:r>
            <a:endParaRPr sz="1400" b="0" i="0" u="none" strike="noStrike" cap="none">
              <a:solidFill>
                <a:srgbClr val="000000"/>
              </a:solidFill>
              <a:latin typeface="Arial"/>
              <a:ea typeface="Arial"/>
              <a:cs typeface="Arial"/>
              <a:sym typeface="Arial"/>
            </a:endParaRPr>
          </a:p>
        </p:txBody>
      </p:sp>
      <p:sp>
        <p:nvSpPr>
          <p:cNvPr id="810" name="Google Shape;810;p31"/>
          <p:cNvSpPr txBox="1"/>
          <p:nvPr/>
        </p:nvSpPr>
        <p:spPr>
          <a:xfrm>
            <a:off x="3288991" y="10065727"/>
            <a:ext cx="8786341"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師資資格考試通過率</a:t>
            </a:r>
            <a:endParaRPr sz="1400" b="0" i="0" u="none" strike="noStrike" cap="none">
              <a:solidFill>
                <a:srgbClr val="000000"/>
              </a:solidFill>
              <a:latin typeface="Arial"/>
              <a:ea typeface="Arial"/>
              <a:cs typeface="Arial"/>
              <a:sym typeface="Arial"/>
            </a:endParaRPr>
          </a:p>
        </p:txBody>
      </p:sp>
      <p:sp>
        <p:nvSpPr>
          <p:cNvPr id="811" name="Google Shape;811;p31"/>
          <p:cNvSpPr txBox="1"/>
          <p:nvPr/>
        </p:nvSpPr>
        <p:spPr>
          <a:xfrm>
            <a:off x="13116627" y="7126899"/>
            <a:ext cx="8786340"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教學實習集中實習表現評量</a:t>
            </a:r>
            <a:endParaRPr sz="1400" b="0" i="0" u="none" strike="noStrike" cap="none">
              <a:solidFill>
                <a:srgbClr val="000000"/>
              </a:solidFill>
              <a:latin typeface="Arial"/>
              <a:ea typeface="Arial"/>
              <a:cs typeface="Arial"/>
              <a:sym typeface="Arial"/>
            </a:endParaRPr>
          </a:p>
        </p:txBody>
      </p:sp>
      <p:sp>
        <p:nvSpPr>
          <p:cNvPr id="812" name="Google Shape;812;p31"/>
          <p:cNvSpPr txBox="1"/>
          <p:nvPr/>
        </p:nvSpPr>
        <p:spPr>
          <a:xfrm>
            <a:off x="13116627" y="9087641"/>
            <a:ext cx="8786340"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師資生教育實習表現調查</a:t>
            </a:r>
            <a:endParaRPr sz="1400" b="0" i="0" u="none" strike="noStrike" cap="none">
              <a:solidFill>
                <a:srgbClr val="000000"/>
              </a:solidFill>
              <a:latin typeface="Arial"/>
              <a:ea typeface="Arial"/>
              <a:cs typeface="Arial"/>
              <a:sym typeface="Arial"/>
            </a:endParaRPr>
          </a:p>
        </p:txBody>
      </p:sp>
      <p:sp>
        <p:nvSpPr>
          <p:cNvPr id="813" name="Google Shape;813;p31"/>
          <p:cNvSpPr txBox="1"/>
          <p:nvPr/>
        </p:nvSpPr>
        <p:spPr>
          <a:xfrm>
            <a:off x="13116627" y="11041413"/>
            <a:ext cx="8786340"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雇主滿意度調查</a:t>
            </a:r>
            <a:endParaRPr sz="1400" b="0" i="0" u="none" strike="noStrike" cap="none">
              <a:solidFill>
                <a:srgbClr val="000000"/>
              </a:solidFill>
              <a:latin typeface="Arial"/>
              <a:ea typeface="Arial"/>
              <a:cs typeface="Arial"/>
              <a:sym typeface="Arial"/>
            </a:endParaRPr>
          </a:p>
        </p:txBody>
      </p:sp>
      <p:sp>
        <p:nvSpPr>
          <p:cNvPr id="18"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9" name="Google Shape;819;p32"/>
          <p:cNvSpPr txBox="1"/>
          <p:nvPr/>
        </p:nvSpPr>
        <p:spPr>
          <a:xfrm>
            <a:off x="1118092" y="3138499"/>
            <a:ext cx="2064170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研擬教師教學與學生學習品質改善與提升之策略與行動</a:t>
            </a:r>
            <a:endParaRPr sz="5000" b="0" i="0" u="none" strike="noStrike" cap="none">
              <a:solidFill>
                <a:srgbClr val="000000"/>
              </a:solidFill>
              <a:latin typeface="DFKai-SB"/>
              <a:ea typeface="DFKai-SB"/>
              <a:cs typeface="DFKai-SB"/>
              <a:sym typeface="DFKai-SB"/>
            </a:endParaRPr>
          </a:p>
        </p:txBody>
      </p:sp>
      <p:sp>
        <p:nvSpPr>
          <p:cNvPr id="820" name="Google Shape;820;p32"/>
          <p:cNvSpPr/>
          <p:nvPr/>
        </p:nvSpPr>
        <p:spPr>
          <a:xfrm>
            <a:off x="3638563" y="4762995"/>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1" name="Google Shape;821;p32"/>
          <p:cNvSpPr/>
          <p:nvPr/>
        </p:nvSpPr>
        <p:spPr>
          <a:xfrm>
            <a:off x="3638563" y="6151578"/>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2" name="Google Shape;822;p32"/>
          <p:cNvSpPr/>
          <p:nvPr/>
        </p:nvSpPr>
        <p:spPr>
          <a:xfrm>
            <a:off x="3638563" y="7540162"/>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3" name="Google Shape;823;p32"/>
          <p:cNvSpPr/>
          <p:nvPr/>
        </p:nvSpPr>
        <p:spPr>
          <a:xfrm>
            <a:off x="3638563" y="8928745"/>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4" name="Google Shape;824;p32"/>
          <p:cNvSpPr/>
          <p:nvPr/>
        </p:nvSpPr>
        <p:spPr>
          <a:xfrm>
            <a:off x="3638563" y="10317328"/>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5" name="Google Shape;825;p32"/>
          <p:cNvSpPr/>
          <p:nvPr/>
        </p:nvSpPr>
        <p:spPr>
          <a:xfrm>
            <a:off x="3638563" y="11705911"/>
            <a:ext cx="17106874" cy="1209676"/>
          </a:xfrm>
          <a:prstGeom prst="rect">
            <a:avLst/>
          </a:prstGeom>
          <a:gradFill>
            <a:gsLst>
              <a:gs pos="0">
                <a:srgbClr val="FBFBFB"/>
              </a:gs>
              <a:gs pos="100000">
                <a:srgbClr val="BEBEBE"/>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26" name="Google Shape;826;p32"/>
          <p:cNvSpPr txBox="1"/>
          <p:nvPr/>
        </p:nvSpPr>
        <p:spPr>
          <a:xfrm>
            <a:off x="4112499" y="4940795"/>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一、依據自我評鑑結果調整或建置師資培育作法</a:t>
            </a:r>
            <a:endParaRPr sz="1400" b="0" i="0" u="none" strike="noStrike" cap="none">
              <a:solidFill>
                <a:srgbClr val="000000"/>
              </a:solidFill>
              <a:latin typeface="Arial"/>
              <a:ea typeface="Arial"/>
              <a:cs typeface="Arial"/>
              <a:sym typeface="Arial"/>
            </a:endParaRPr>
          </a:p>
        </p:txBody>
      </p:sp>
      <p:sp>
        <p:nvSpPr>
          <p:cNvPr id="827" name="Google Shape;827;p32"/>
          <p:cNvSpPr txBox="1"/>
          <p:nvPr/>
        </p:nvSpPr>
        <p:spPr>
          <a:xfrm>
            <a:off x="4112499" y="6329378"/>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二、依據教學評鑑之量化與質化回饋調整課程與教學</a:t>
            </a:r>
            <a:endParaRPr sz="1400" b="0" i="0" u="none" strike="noStrike" cap="none">
              <a:solidFill>
                <a:srgbClr val="000000"/>
              </a:solidFill>
              <a:latin typeface="Arial"/>
              <a:ea typeface="Arial"/>
              <a:cs typeface="Arial"/>
              <a:sym typeface="Arial"/>
            </a:endParaRPr>
          </a:p>
        </p:txBody>
      </p:sp>
      <p:sp>
        <p:nvSpPr>
          <p:cNvPr id="828" name="Google Shape;828;p32"/>
          <p:cNvSpPr txBox="1"/>
          <p:nvPr/>
        </p:nvSpPr>
        <p:spPr>
          <a:xfrm>
            <a:off x="4112499" y="7717962"/>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三、依據教師教學評鑑結果調整開課情形或授課教師</a:t>
            </a:r>
            <a:endParaRPr sz="1400" b="0" i="0" u="none" strike="noStrike" cap="none">
              <a:solidFill>
                <a:srgbClr val="000000"/>
              </a:solidFill>
              <a:latin typeface="Arial"/>
              <a:ea typeface="Arial"/>
              <a:cs typeface="Arial"/>
              <a:sym typeface="Arial"/>
            </a:endParaRPr>
          </a:p>
        </p:txBody>
      </p:sp>
      <p:sp>
        <p:nvSpPr>
          <p:cNvPr id="829" name="Google Shape;829;p32"/>
          <p:cNvSpPr txBox="1"/>
          <p:nvPr/>
        </p:nvSpPr>
        <p:spPr>
          <a:xfrm>
            <a:off x="4112499" y="9106545"/>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四、師資生參與活動回饋</a:t>
            </a:r>
            <a:endParaRPr sz="1400" b="0" i="0" u="none" strike="noStrike" cap="none">
              <a:solidFill>
                <a:srgbClr val="000000"/>
              </a:solidFill>
              <a:latin typeface="Arial"/>
              <a:ea typeface="Arial"/>
              <a:cs typeface="Arial"/>
              <a:sym typeface="Arial"/>
            </a:endParaRPr>
          </a:p>
        </p:txBody>
      </p:sp>
      <p:sp>
        <p:nvSpPr>
          <p:cNvPr id="830" name="Google Shape;830;p32"/>
          <p:cNvSpPr txBox="1"/>
          <p:nvPr/>
        </p:nvSpPr>
        <p:spPr>
          <a:xfrm>
            <a:off x="4112499" y="10495128"/>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五、合作學校意見回饋</a:t>
            </a:r>
            <a:endParaRPr sz="1400" b="0" i="0" u="none" strike="noStrike" cap="none">
              <a:solidFill>
                <a:srgbClr val="000000"/>
              </a:solidFill>
              <a:latin typeface="Arial"/>
              <a:ea typeface="Arial"/>
              <a:cs typeface="Arial"/>
              <a:sym typeface="Arial"/>
            </a:endParaRPr>
          </a:p>
        </p:txBody>
      </p:sp>
      <p:sp>
        <p:nvSpPr>
          <p:cNvPr id="831" name="Google Shape;831;p32"/>
          <p:cNvSpPr txBox="1"/>
          <p:nvPr/>
        </p:nvSpPr>
        <p:spPr>
          <a:xfrm>
            <a:off x="4112499" y="11883711"/>
            <a:ext cx="16159002"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六、量化與質化回饋提供系課程委員會議參考，以調整師資培育作法</a:t>
            </a:r>
            <a:endParaRPr sz="1400" b="0" i="0" u="none" strike="noStrike" cap="none">
              <a:solidFill>
                <a:srgbClr val="000000"/>
              </a:solidFill>
              <a:latin typeface="Arial"/>
              <a:ea typeface="Arial"/>
              <a:cs typeface="Arial"/>
              <a:sym typeface="Arial"/>
            </a:endParaRPr>
          </a:p>
        </p:txBody>
      </p:sp>
      <p:sp>
        <p:nvSpPr>
          <p:cNvPr id="832" name="Google Shape;832;p32"/>
          <p:cNvSpPr/>
          <p:nvPr/>
        </p:nvSpPr>
        <p:spPr>
          <a:xfrm>
            <a:off x="21867736" y="10746357"/>
            <a:ext cx="1964387" cy="2134414"/>
          </a:xfrm>
          <a:custGeom>
            <a:avLst/>
            <a:gdLst/>
            <a:ahLst/>
            <a:cxnLst/>
            <a:rect l="l" t="t" r="r" b="b"/>
            <a:pathLst>
              <a:path w="21535" h="21600" extrusionOk="0">
                <a:moveTo>
                  <a:pt x="178" y="0"/>
                </a:moveTo>
                <a:cubicBezTo>
                  <a:pt x="80" y="0"/>
                  <a:pt x="0" y="72"/>
                  <a:pt x="0" y="162"/>
                </a:cubicBezTo>
                <a:lnTo>
                  <a:pt x="0" y="21438"/>
                </a:lnTo>
                <a:cubicBezTo>
                  <a:pt x="0" y="21528"/>
                  <a:pt x="80" y="21600"/>
                  <a:pt x="178" y="21600"/>
                </a:cubicBezTo>
                <a:lnTo>
                  <a:pt x="17891" y="21600"/>
                </a:lnTo>
                <a:cubicBezTo>
                  <a:pt x="17989" y="21600"/>
                  <a:pt x="18069" y="21528"/>
                  <a:pt x="18069" y="21438"/>
                </a:cubicBezTo>
                <a:lnTo>
                  <a:pt x="18069" y="10414"/>
                </a:lnTo>
                <a:lnTo>
                  <a:pt x="13054" y="15043"/>
                </a:lnTo>
                <a:cubicBezTo>
                  <a:pt x="12867" y="15216"/>
                  <a:pt x="12647" y="15358"/>
                  <a:pt x="12407" y="15463"/>
                </a:cubicBezTo>
                <a:lnTo>
                  <a:pt x="8385" y="17111"/>
                </a:lnTo>
                <a:cubicBezTo>
                  <a:pt x="8235" y="17177"/>
                  <a:pt x="8078" y="17032"/>
                  <a:pt x="8149" y="16892"/>
                </a:cubicBezTo>
                <a:lnTo>
                  <a:pt x="9963" y="13105"/>
                </a:lnTo>
                <a:cubicBezTo>
                  <a:pt x="10077" y="12882"/>
                  <a:pt x="10231" y="12679"/>
                  <a:pt x="10420" y="12504"/>
                </a:cubicBezTo>
                <a:lnTo>
                  <a:pt x="17644" y="5837"/>
                </a:lnTo>
                <a:lnTo>
                  <a:pt x="11926" y="5837"/>
                </a:lnTo>
                <a:cubicBezTo>
                  <a:pt x="11828" y="5837"/>
                  <a:pt x="11748" y="5765"/>
                  <a:pt x="11748" y="5674"/>
                </a:cubicBezTo>
                <a:lnTo>
                  <a:pt x="11748" y="58"/>
                </a:lnTo>
                <a:cubicBezTo>
                  <a:pt x="11748" y="26"/>
                  <a:pt x="11720" y="0"/>
                  <a:pt x="11685" y="0"/>
                </a:cubicBezTo>
                <a:lnTo>
                  <a:pt x="178" y="0"/>
                </a:lnTo>
                <a:close/>
                <a:moveTo>
                  <a:pt x="12563" y="86"/>
                </a:moveTo>
                <a:cubicBezTo>
                  <a:pt x="12541" y="94"/>
                  <a:pt x="12525" y="114"/>
                  <a:pt x="12525" y="140"/>
                </a:cubicBezTo>
                <a:lnTo>
                  <a:pt x="12525" y="4958"/>
                </a:lnTo>
                <a:cubicBezTo>
                  <a:pt x="12525" y="5048"/>
                  <a:pt x="12605" y="5120"/>
                  <a:pt x="12703" y="5120"/>
                </a:cubicBezTo>
                <a:lnTo>
                  <a:pt x="17917" y="5120"/>
                </a:lnTo>
                <a:cubicBezTo>
                  <a:pt x="17974" y="5120"/>
                  <a:pt x="18001" y="5058"/>
                  <a:pt x="17962" y="5021"/>
                </a:cubicBezTo>
                <a:lnTo>
                  <a:pt x="12632" y="99"/>
                </a:lnTo>
                <a:cubicBezTo>
                  <a:pt x="12612" y="81"/>
                  <a:pt x="12585" y="78"/>
                  <a:pt x="12563" y="86"/>
                </a:cubicBezTo>
                <a:close/>
                <a:moveTo>
                  <a:pt x="20172" y="4728"/>
                </a:moveTo>
                <a:cubicBezTo>
                  <a:pt x="20023" y="4734"/>
                  <a:pt x="19872" y="4794"/>
                  <a:pt x="19753" y="4903"/>
                </a:cubicBezTo>
                <a:lnTo>
                  <a:pt x="18916" y="5676"/>
                </a:lnTo>
                <a:cubicBezTo>
                  <a:pt x="18892" y="5699"/>
                  <a:pt x="18892" y="5736"/>
                  <a:pt x="18916" y="5758"/>
                </a:cubicBezTo>
                <a:lnTo>
                  <a:pt x="20419" y="7147"/>
                </a:lnTo>
                <a:cubicBezTo>
                  <a:pt x="20443" y="7170"/>
                  <a:pt x="20483" y="7170"/>
                  <a:pt x="20508" y="7147"/>
                </a:cubicBezTo>
                <a:lnTo>
                  <a:pt x="21345" y="6372"/>
                </a:lnTo>
                <a:cubicBezTo>
                  <a:pt x="21583" y="6154"/>
                  <a:pt x="21600" y="5815"/>
                  <a:pt x="21383" y="5615"/>
                </a:cubicBezTo>
                <a:lnTo>
                  <a:pt x="20576" y="4868"/>
                </a:lnTo>
                <a:cubicBezTo>
                  <a:pt x="20468" y="4768"/>
                  <a:pt x="20321" y="4722"/>
                  <a:pt x="20172" y="4728"/>
                </a:cubicBezTo>
                <a:close/>
                <a:moveTo>
                  <a:pt x="18322" y="6249"/>
                </a:moveTo>
                <a:cubicBezTo>
                  <a:pt x="18306" y="6249"/>
                  <a:pt x="18290" y="6255"/>
                  <a:pt x="18277" y="6266"/>
                </a:cubicBezTo>
                <a:lnTo>
                  <a:pt x="11222" y="12779"/>
                </a:lnTo>
                <a:cubicBezTo>
                  <a:pt x="11198" y="12801"/>
                  <a:pt x="11198" y="12838"/>
                  <a:pt x="11222" y="12861"/>
                </a:cubicBezTo>
                <a:lnTo>
                  <a:pt x="12727" y="14249"/>
                </a:lnTo>
                <a:cubicBezTo>
                  <a:pt x="12751" y="14272"/>
                  <a:pt x="12789" y="14272"/>
                  <a:pt x="12814" y="14249"/>
                </a:cubicBezTo>
                <a:lnTo>
                  <a:pt x="19869" y="7737"/>
                </a:lnTo>
                <a:cubicBezTo>
                  <a:pt x="19893" y="7714"/>
                  <a:pt x="19893" y="7677"/>
                  <a:pt x="19869" y="7655"/>
                </a:cubicBezTo>
                <a:lnTo>
                  <a:pt x="18366" y="6266"/>
                </a:lnTo>
                <a:cubicBezTo>
                  <a:pt x="18354" y="6255"/>
                  <a:pt x="18338" y="6249"/>
                  <a:pt x="18322" y="6249"/>
                </a:cubicBezTo>
                <a:close/>
                <a:moveTo>
                  <a:pt x="10691" y="13419"/>
                </a:moveTo>
                <a:cubicBezTo>
                  <a:pt x="10671" y="13422"/>
                  <a:pt x="10653" y="13432"/>
                  <a:pt x="10644" y="13451"/>
                </a:cubicBezTo>
                <a:lnTo>
                  <a:pt x="9401" y="15879"/>
                </a:lnTo>
                <a:cubicBezTo>
                  <a:pt x="9375" y="15929"/>
                  <a:pt x="9430" y="15979"/>
                  <a:pt x="9483" y="15955"/>
                </a:cubicBezTo>
                <a:lnTo>
                  <a:pt x="12114" y="14808"/>
                </a:lnTo>
                <a:cubicBezTo>
                  <a:pt x="12154" y="14790"/>
                  <a:pt x="12161" y="14741"/>
                  <a:pt x="12130" y="14712"/>
                </a:cubicBezTo>
                <a:lnTo>
                  <a:pt x="10745" y="13434"/>
                </a:lnTo>
                <a:cubicBezTo>
                  <a:pt x="10730" y="13420"/>
                  <a:pt x="10710" y="13416"/>
                  <a:pt x="10691" y="13419"/>
                </a:cubicBezTo>
                <a:close/>
              </a:path>
            </a:pathLst>
          </a:custGeom>
          <a:solidFill>
            <a:srgbClr val="53585F"/>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8" name="Google Shape;657;p21"/>
          <p:cNvSpPr txBox="1">
            <a:spLocks noGrp="1"/>
          </p:cNvSpPr>
          <p:nvPr>
            <p:ph type="body" idx="14"/>
          </p:nvPr>
        </p:nvSpPr>
        <p:spPr>
          <a:xfrm>
            <a:off x="1" y="0"/>
            <a:ext cx="24384000" cy="242771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33"/>
          <p:cNvSpPr txBox="1">
            <a:spLocks noGrp="1"/>
          </p:cNvSpPr>
          <p:nvPr>
            <p:ph type="body" idx="14"/>
          </p:nvPr>
        </p:nvSpPr>
        <p:spPr>
          <a:xfrm>
            <a:off x="1150827" y="391576"/>
            <a:ext cx="10450357"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項目二</a:t>
            </a:r>
            <a:r>
              <a:rPr lang="en-US" sz="4000">
                <a:latin typeface="Microsoft JhengHei"/>
                <a:ea typeface="Microsoft JhengHei"/>
                <a:cs typeface="Microsoft JhengHei"/>
                <a:sym typeface="Microsoft JhengHei"/>
              </a:rPr>
              <a:t>「行政運作及自我改善」</a:t>
            </a:r>
            <a:endParaRPr/>
          </a:p>
        </p:txBody>
      </p:sp>
      <p:sp>
        <p:nvSpPr>
          <p:cNvPr id="838" name="Google Shape;838;p33"/>
          <p:cNvSpPr txBox="1"/>
          <p:nvPr/>
        </p:nvSpPr>
        <p:spPr>
          <a:xfrm>
            <a:off x="117558" y="2677661"/>
            <a:ext cx="9377566"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（四）社會公民責任之作為</a:t>
            </a:r>
            <a:endParaRPr sz="6000" b="0" i="0" u="none" strike="noStrike" cap="none">
              <a:solidFill>
                <a:srgbClr val="000000"/>
              </a:solidFill>
              <a:latin typeface="DFKai-SB"/>
              <a:ea typeface="DFKai-SB"/>
              <a:cs typeface="DFKai-SB"/>
              <a:sym typeface="DFKai-SB"/>
            </a:endParaRPr>
          </a:p>
        </p:txBody>
      </p:sp>
      <p:sp>
        <p:nvSpPr>
          <p:cNvPr id="839" name="Google Shape;839;p33"/>
          <p:cNvSpPr txBox="1"/>
          <p:nvPr/>
        </p:nvSpPr>
        <p:spPr>
          <a:xfrm>
            <a:off x="569660" y="11497494"/>
            <a:ext cx="3222035" cy="106759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2-4-1a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實地學習合作學校</a:t>
            </a:r>
            <a:endParaRPr sz="5000" b="0" i="0" u="none" strike="noStrike" cap="none">
              <a:solidFill>
                <a:srgbClr val="000000"/>
              </a:solidFill>
              <a:latin typeface="PMingLiu"/>
              <a:ea typeface="PMingLiu"/>
              <a:cs typeface="PMingLiu"/>
              <a:sym typeface="PMingLiu"/>
            </a:endParaRPr>
          </a:p>
        </p:txBody>
      </p:sp>
      <p:graphicFrame>
        <p:nvGraphicFramePr>
          <p:cNvPr id="840" name="Google Shape;840;p33"/>
          <p:cNvGraphicFramePr/>
          <p:nvPr/>
        </p:nvGraphicFramePr>
        <p:xfrm>
          <a:off x="4668945" y="3995206"/>
          <a:ext cx="19056650" cy="9432875"/>
        </p:xfrm>
        <a:graphic>
          <a:graphicData uri="http://schemas.openxmlformats.org/drawingml/2006/table">
            <a:tbl>
              <a:tblPr>
                <a:noFill/>
                <a:tableStyleId>{7559B35A-62B1-4EC8-91FF-C28C5DF3E706}</a:tableStyleId>
              </a:tblPr>
              <a:tblGrid>
                <a:gridCol w="3662500">
                  <a:extLst>
                    <a:ext uri="{9D8B030D-6E8A-4147-A177-3AD203B41FA5}">
                      <a16:colId xmlns:a16="http://schemas.microsoft.com/office/drawing/2014/main" val="20000"/>
                    </a:ext>
                  </a:extLst>
                </a:gridCol>
                <a:gridCol w="15394150">
                  <a:extLst>
                    <a:ext uri="{9D8B030D-6E8A-4147-A177-3AD203B41FA5}">
                      <a16:colId xmlns:a16="http://schemas.microsoft.com/office/drawing/2014/main" val="20001"/>
                    </a:ext>
                  </a:extLst>
                </a:gridCol>
              </a:tblGrid>
              <a:tr h="778050">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實地學習學校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551725">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中教大實小、臺中市東區臺中國小、臺中市北區太平國小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64517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國小特教(身心障礙類)實地學習：</a:t>
                      </a:r>
                      <a:r>
                        <a:rPr lang="en-US" sz="2100" u="none" strike="noStrike" cap="none">
                          <a:latin typeface="DFKai-SB"/>
                          <a:ea typeface="DFKai-SB"/>
                          <a:cs typeface="DFKai-SB"/>
                          <a:sym typeface="DFKai-SB"/>
                        </a:rPr>
                        <a:t>臺中市北屯區新興國小、臺中市東區臺中國小、臺中市西區 大同國小、國立基隆特殊教育學校、臺中市北區篤行國小、臺中市太平區新平國小、臺中市西區忠孝國小、國立臺中教育大學附設實驗國民小學、雲林桂林國小、臺北市中山區中山國小、 臺北市中山區大直國小、新北市土城區廣福國小、國立臺中教育大學華語文中心、臺中市北屯區松竹國小、高雄市鹽埕區光榮國小、澳門協同特殊教育學校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264850">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幼兒園特教(學前身心障礙類)實地學習：</a:t>
                      </a:r>
                      <a:r>
                        <a:rPr lang="en-US" sz="2100" u="none" strike="noStrike" cap="none">
                          <a:latin typeface="DFKai-SB"/>
                          <a:ea typeface="DFKai-SB"/>
                          <a:cs typeface="DFKai-SB"/>
                          <a:sym typeface="DFKai-SB"/>
                        </a:rPr>
                        <a:t>國立臺中教育大學附設實驗國民小學附設幼兒園、雲 林桂林國小附設幼兒園、臺北市中山區中山國小附設幼兒園、新北市板橋區信義國小附設幼兒 園、臺中市東區臺中國小附設幼兒園、高雄市鹽埕區光榮國小附設幼兒園、澳門協同特殊教育學校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561725">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2891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國小特教(身心障礙類)實地學習：</a:t>
                      </a:r>
                      <a:r>
                        <a:rPr lang="en-US" sz="2100" u="none" strike="noStrike" cap="none">
                          <a:latin typeface="DFKai-SB"/>
                          <a:ea typeface="DFKai-SB"/>
                          <a:cs typeface="DFKai-SB"/>
                          <a:sym typeface="DFKai-SB"/>
                        </a:rPr>
                        <a:t>臺北市師大附小、國立臺中教育大學附設實驗國民小學、臺中市太平區新平國小、臺中市西屯區西屯國小、臺中市東區樂業國小、臺北市中山區中山國小、臺中市東區臺中國小、臺中市東勢區石城國小、臺中市西區大同國小、臺中市東勢區石城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91177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幼兒園特教(學前身心障礙類)實地學習：</a:t>
                      </a:r>
                      <a:r>
                        <a:rPr lang="en-US" sz="2100" u="none" strike="noStrike" cap="none">
                          <a:latin typeface="DFKai-SB"/>
                          <a:ea typeface="DFKai-SB"/>
                          <a:cs typeface="DFKai-SB"/>
                          <a:sym typeface="DFKai-SB"/>
                        </a:rPr>
                        <a:t>臺中市私立新福祿貝爾幼兒園、國立臺中教育大學附設實驗國民小學附設幼兒園、臺中市太平區新平國小附設幼兒園、臺中市北區太平國小附設幼兒園、新北市板橋區信義國小附設幼兒園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557825">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9066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國小特教(身心障礙類)實地學習：</a:t>
                      </a:r>
                      <a:r>
                        <a:rPr lang="en-US" sz="2100" u="none" strike="noStrike" cap="none">
                          <a:latin typeface="DFKai-SB"/>
                          <a:ea typeface="DFKai-SB"/>
                          <a:cs typeface="DFKai-SB"/>
                          <a:sym typeface="DFKai-SB"/>
                        </a:rPr>
                        <a:t>臺中市北區健行國小、南投縣南投市光榮國小、臺中市北區 </a:t>
                      </a:r>
                      <a:r>
                        <a:rPr lang="en-US" sz="2100" u="none" strike="noStrike" cap="none" baseline="-25000">
                          <a:latin typeface="DFKai-SB"/>
                          <a:ea typeface="DFKai-SB"/>
                          <a:cs typeface="DFKai-SB"/>
                          <a:sym typeface="DFKai-SB"/>
                        </a:rPr>
                        <a:t>109 </a:t>
                      </a:r>
                      <a:r>
                        <a:rPr lang="en-US" sz="2100" u="none" strike="noStrike" cap="none">
                          <a:latin typeface="DFKai-SB"/>
                          <a:ea typeface="DFKai-SB"/>
                          <a:cs typeface="DFKai-SB"/>
                          <a:sym typeface="DFKai-SB"/>
                        </a:rPr>
                        <a:t>太平國小、國立臺中教育大學附設實驗國民小學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966050">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幼兒園特教(學前身心障礙類)實地學習：</a:t>
                      </a:r>
                      <a:r>
                        <a:rPr lang="en-US" sz="2100" u="none" strike="noStrike" cap="none">
                          <a:latin typeface="DFKai-SB"/>
                          <a:ea typeface="DFKai-SB"/>
                          <a:cs typeface="DFKai-SB"/>
                          <a:sym typeface="DFKai-SB"/>
                        </a:rPr>
                        <a:t>臺中市北區太平國小附設幼兒園、國立臺中教育大學 附設實驗國民小學附設幼兒園、臺中市臺中地區農會附設臺中市私立西屯幼兒園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34"/>
          <p:cNvSpPr txBox="1">
            <a:spLocks noGrp="1"/>
          </p:cNvSpPr>
          <p:nvPr>
            <p:ph type="body" idx="14"/>
          </p:nvPr>
        </p:nvSpPr>
        <p:spPr>
          <a:xfrm>
            <a:off x="1150827" y="391576"/>
            <a:ext cx="10450357"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項目二</a:t>
            </a:r>
            <a:r>
              <a:rPr lang="en-US" sz="4000">
                <a:latin typeface="Microsoft JhengHei"/>
                <a:ea typeface="Microsoft JhengHei"/>
                <a:cs typeface="Microsoft JhengHei"/>
                <a:sym typeface="Microsoft JhengHei"/>
              </a:rPr>
              <a:t>「行政運作及自我改善」</a:t>
            </a:r>
            <a:endParaRPr/>
          </a:p>
        </p:txBody>
      </p:sp>
      <p:sp>
        <p:nvSpPr>
          <p:cNvPr id="846" name="Google Shape;846;p34"/>
          <p:cNvSpPr txBox="1"/>
          <p:nvPr/>
        </p:nvSpPr>
        <p:spPr>
          <a:xfrm>
            <a:off x="117558" y="2677661"/>
            <a:ext cx="9377566"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（四）社會公民責任之作為</a:t>
            </a:r>
            <a:endParaRPr sz="6000" b="0" i="0" u="none" strike="noStrike" cap="none">
              <a:solidFill>
                <a:srgbClr val="000000"/>
              </a:solidFill>
              <a:latin typeface="DFKai-SB"/>
              <a:ea typeface="DFKai-SB"/>
              <a:cs typeface="DFKai-SB"/>
              <a:sym typeface="DFKai-SB"/>
            </a:endParaRPr>
          </a:p>
        </p:txBody>
      </p:sp>
      <p:sp>
        <p:nvSpPr>
          <p:cNvPr id="847" name="Google Shape;847;p34"/>
          <p:cNvSpPr txBox="1"/>
          <p:nvPr/>
        </p:nvSpPr>
        <p:spPr>
          <a:xfrm>
            <a:off x="1068124" y="11706482"/>
            <a:ext cx="3222035"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2-4-1b</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特殊教育教學實習</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合作學校</a:t>
            </a:r>
            <a:endParaRPr sz="5000" b="0" i="0" u="none" strike="noStrike" cap="none">
              <a:solidFill>
                <a:srgbClr val="000000"/>
              </a:solidFill>
              <a:latin typeface="PMingLiu"/>
              <a:ea typeface="PMingLiu"/>
              <a:cs typeface="PMingLiu"/>
              <a:sym typeface="PMingLiu"/>
            </a:endParaRPr>
          </a:p>
        </p:txBody>
      </p:sp>
      <p:graphicFrame>
        <p:nvGraphicFramePr>
          <p:cNvPr id="848" name="Google Shape;848;p34"/>
          <p:cNvGraphicFramePr/>
          <p:nvPr/>
        </p:nvGraphicFramePr>
        <p:xfrm>
          <a:off x="4668945" y="3995206"/>
          <a:ext cx="19056650" cy="9381650"/>
        </p:xfrm>
        <a:graphic>
          <a:graphicData uri="http://schemas.openxmlformats.org/drawingml/2006/table">
            <a:tbl>
              <a:tblPr>
                <a:noFill/>
                <a:tableStyleId>{7559B35A-62B1-4EC8-91FF-C28C5DF3E706}</a:tableStyleId>
              </a:tblPr>
              <a:tblGrid>
                <a:gridCol w="3662500">
                  <a:extLst>
                    <a:ext uri="{9D8B030D-6E8A-4147-A177-3AD203B41FA5}">
                      <a16:colId xmlns:a16="http://schemas.microsoft.com/office/drawing/2014/main" val="20000"/>
                    </a:ext>
                  </a:extLst>
                </a:gridCol>
                <a:gridCol w="15394150">
                  <a:extLst>
                    <a:ext uri="{9D8B030D-6E8A-4147-A177-3AD203B41FA5}">
                      <a16:colId xmlns:a16="http://schemas.microsoft.com/office/drawing/2014/main" val="20001"/>
                    </a:ext>
                  </a:extLst>
                </a:gridCol>
              </a:tblGrid>
              <a:tr h="628250">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實地學習學校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481575">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資優教育教學實習：</a:t>
                      </a:r>
                      <a:r>
                        <a:rPr lang="en-US" sz="2100" u="none" strike="noStrike" cap="none">
                          <a:latin typeface="DFKai-SB"/>
                          <a:ea typeface="DFKai-SB"/>
                          <a:cs typeface="DFKai-SB"/>
                          <a:sym typeface="DFKai-SB"/>
                        </a:rPr>
                        <a:t>中教大實小、臺中市東區臺中國小、臺中市北區太平國小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55422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特殊教育教學實習（上）：</a:t>
                      </a:r>
                      <a:r>
                        <a:rPr lang="en-US" sz="2100" u="none" strike="noStrike" cap="none">
                          <a:latin typeface="DFKai-SB"/>
                          <a:ea typeface="DFKai-SB"/>
                          <a:cs typeface="DFKai-SB"/>
                          <a:sym typeface="DFKai-SB"/>
                        </a:rPr>
                        <a:t>北屯國小、和平國小、健行國小、太平國小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0547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特殊教育教學實習（下）：</a:t>
                      </a:r>
                      <a:r>
                        <a:rPr lang="en-US" sz="2100" u="none" strike="noStrike" cap="none">
                          <a:latin typeface="DFKai-SB"/>
                          <a:ea typeface="DFKai-SB"/>
                          <a:cs typeface="DFKai-SB"/>
                          <a:sym typeface="DFKai-SB"/>
                        </a:rPr>
                        <a:t>四張犁國小、臺中教育大學附小、大同國小、北屯國小、賴厝國 小、健行國小、國光國小、大勇國小、西屯國小、立人國小、忠孝國小、彰化市民生國小、台中國小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88627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幼兒園特殊教育教學實習：</a:t>
                      </a:r>
                      <a:r>
                        <a:rPr lang="en-US" sz="21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529325">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資優教育教學實習：</a:t>
                      </a:r>
                      <a:r>
                        <a:rPr lang="en-US" sz="2100" u="none" strike="noStrike" cap="none">
                          <a:latin typeface="DFKai-SB"/>
                          <a:ea typeface="DFKai-SB"/>
                          <a:cs typeface="DFKai-SB"/>
                          <a:sym typeface="DFKai-SB"/>
                        </a:rPr>
                        <a:t>中教大實小、臺中市東區臺中國小</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53937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特殊教育教學實習（上）：</a:t>
                      </a:r>
                      <a:r>
                        <a:rPr lang="en-US" sz="2100" u="none" strike="noStrike" cap="none">
                          <a:latin typeface="DFKai-SB"/>
                          <a:ea typeface="DFKai-SB"/>
                          <a:cs typeface="DFKai-SB"/>
                          <a:sym typeface="DFKai-SB"/>
                        </a:rPr>
                        <a:t>北屯國小、和平國小、健行國小、太平國小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9511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特殊教育教學實習（下）：</a:t>
                      </a:r>
                      <a:r>
                        <a:rPr lang="en-US" sz="2100" u="none" strike="noStrike" cap="none">
                          <a:latin typeface="DFKai-SB"/>
                          <a:ea typeface="DFKai-SB"/>
                          <a:cs typeface="DFKai-SB"/>
                          <a:sym typeface="DFKai-SB"/>
                        </a:rPr>
                        <a:t>四張犁國小、臺中教育大學附小、大同國小、北屯國小、賴厝國 小、健行國小、國光國小、大勇國小、西屯國小、立人國小、泰安國小、南屯國小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94472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幼兒園特殊教育教學實習：</a:t>
                      </a:r>
                      <a:r>
                        <a:rPr lang="en-US" sz="21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575025">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資優教育教學實習：</a:t>
                      </a:r>
                      <a:r>
                        <a:rPr lang="en-US" sz="2100" u="none" strike="noStrike" cap="none">
                          <a:latin typeface="DFKai-SB"/>
                          <a:ea typeface="DFKai-SB"/>
                          <a:cs typeface="DFKai-SB"/>
                          <a:sym typeface="DFKai-SB"/>
                        </a:rPr>
                        <a:t>中教大實小、臺中市東區臺中國小</a:t>
                      </a:r>
                      <a:endParaRPr sz="24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58942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特殊教育教學實習（上）：</a:t>
                      </a:r>
                      <a:r>
                        <a:rPr lang="en-US" sz="2100" u="none" strike="noStrike" cap="none">
                          <a:latin typeface="DFKai-SB"/>
                          <a:ea typeface="DFKai-SB"/>
                          <a:cs typeface="DFKai-SB"/>
                          <a:sym typeface="DFKai-SB"/>
                        </a:rPr>
                        <a:t>西屯國小、和平國小、樂業國小、健行國小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84252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特殊教育教學實習（下）：</a:t>
                      </a:r>
                      <a:r>
                        <a:rPr lang="en-US" sz="2100" u="none" strike="noStrike" cap="none">
                          <a:latin typeface="DFKai-SB"/>
                          <a:ea typeface="DFKai-SB"/>
                          <a:cs typeface="DFKai-SB"/>
                          <a:sym typeface="DFKai-SB"/>
                        </a:rPr>
                        <a:t>臺中教育大學附小、大同國小、北屯國小、賴厝國小、健行國小、 國光國小、大勇國小、西屯國小、立人國小、泰安國小、南屯國小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954350">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幼兒園特殊教育教學實習：</a:t>
                      </a:r>
                      <a:r>
                        <a:rPr lang="en-US" sz="21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4" name="Google Shape;854;p35"/>
          <p:cNvSpPr txBox="1"/>
          <p:nvPr/>
        </p:nvSpPr>
        <p:spPr>
          <a:xfrm>
            <a:off x="1118092" y="3138499"/>
            <a:ext cx="2064170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師資生教學現場之學習服務，從服務中學習教師專業</a:t>
            </a:r>
            <a:endParaRPr sz="5000" b="0" i="0" u="none" strike="noStrike" cap="none">
              <a:solidFill>
                <a:srgbClr val="000000"/>
              </a:solidFill>
              <a:latin typeface="DFKai-SB"/>
              <a:ea typeface="DFKai-SB"/>
              <a:cs typeface="DFKai-SB"/>
              <a:sym typeface="DFKai-SB"/>
            </a:endParaRPr>
          </a:p>
        </p:txBody>
      </p:sp>
      <p:sp>
        <p:nvSpPr>
          <p:cNvPr id="855" name="Google Shape;855;p35"/>
          <p:cNvSpPr txBox="1"/>
          <p:nvPr/>
        </p:nvSpPr>
        <p:spPr>
          <a:xfrm>
            <a:off x="623817" y="10900438"/>
            <a:ext cx="4376197" cy="199092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2-4-2c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本系教師指導師資生進行</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身心障礙者服務學習活動</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統計</a:t>
            </a:r>
            <a:endParaRPr sz="5000" b="0" i="0" u="none" strike="noStrike" cap="none">
              <a:solidFill>
                <a:srgbClr val="000000"/>
              </a:solidFill>
              <a:latin typeface="PMingLiu"/>
              <a:ea typeface="PMingLiu"/>
              <a:cs typeface="PMingLiu"/>
              <a:sym typeface="PMingLiu"/>
            </a:endParaRPr>
          </a:p>
        </p:txBody>
      </p:sp>
      <p:pic>
        <p:nvPicPr>
          <p:cNvPr id="856" name="Google Shape;856;p35" descr="影像"/>
          <p:cNvPicPr preferRelativeResize="0"/>
          <p:nvPr/>
        </p:nvPicPr>
        <p:blipFill rotWithShape="1">
          <a:blip r:embed="rId3">
            <a:alphaModFix/>
          </a:blip>
          <a:srcRect/>
          <a:stretch/>
        </p:blipFill>
        <p:spPr>
          <a:xfrm>
            <a:off x="5323672" y="5006699"/>
            <a:ext cx="18689237" cy="8153437"/>
          </a:xfrm>
          <a:prstGeom prst="rect">
            <a:avLst/>
          </a:prstGeom>
          <a:noFill/>
          <a:ln>
            <a:noFill/>
          </a:ln>
        </p:spPr>
      </p:pic>
      <p:sp>
        <p:nvSpPr>
          <p:cNvPr id="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6"/>
          <p:cNvSpPr txBox="1">
            <a:spLocks noGrp="1"/>
          </p:cNvSpPr>
          <p:nvPr>
            <p:ph type="body" idx="14"/>
          </p:nvPr>
        </p:nvSpPr>
        <p:spPr>
          <a:xfrm>
            <a:off x="1150827" y="391576"/>
            <a:ext cx="10450357"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a:latin typeface="Microsoft JhengHei"/>
                <a:ea typeface="Microsoft JhengHei"/>
                <a:cs typeface="Microsoft JhengHei"/>
                <a:sym typeface="Microsoft JhengHei"/>
              </a:rPr>
              <a:t>項目二</a:t>
            </a:r>
            <a:r>
              <a:rPr lang="en-US" sz="4000">
                <a:latin typeface="Microsoft JhengHei"/>
                <a:ea typeface="Microsoft JhengHei"/>
                <a:cs typeface="Microsoft JhengHei"/>
                <a:sym typeface="Microsoft JhengHei"/>
              </a:rPr>
              <a:t>「行政運作及自我改善」</a:t>
            </a:r>
            <a:endParaRPr/>
          </a:p>
        </p:txBody>
      </p:sp>
      <p:sp>
        <p:nvSpPr>
          <p:cNvPr id="862" name="Google Shape;862;p36"/>
          <p:cNvSpPr txBox="1"/>
          <p:nvPr/>
        </p:nvSpPr>
        <p:spPr>
          <a:xfrm>
            <a:off x="1118092" y="3138499"/>
            <a:ext cx="2064170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師資生教學現場之學習服務，從服務中學習教師專業</a:t>
            </a:r>
            <a:endParaRPr sz="5000" b="0" i="0" u="none" strike="noStrike" cap="none">
              <a:solidFill>
                <a:srgbClr val="000000"/>
              </a:solidFill>
              <a:latin typeface="DFKai-SB"/>
              <a:ea typeface="DFKai-SB"/>
              <a:cs typeface="DFKai-SB"/>
              <a:sym typeface="DFKai-SB"/>
            </a:endParaRPr>
          </a:p>
        </p:txBody>
      </p:sp>
      <p:sp>
        <p:nvSpPr>
          <p:cNvPr id="863" name="Google Shape;863;p36"/>
          <p:cNvSpPr txBox="1"/>
          <p:nvPr/>
        </p:nvSpPr>
        <p:spPr>
          <a:xfrm>
            <a:off x="3074155" y="11611788"/>
            <a:ext cx="4760918"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2-4-2d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本系義工隊參與關懷輔導</a:t>
            </a:r>
            <a:endParaRPr sz="5000" b="0" i="0" u="none" strike="noStrike" cap="none">
              <a:solidFill>
                <a:srgbClr val="000000"/>
              </a:solidFill>
              <a:latin typeface="PMingLiu"/>
              <a:ea typeface="PMingLiu"/>
              <a:cs typeface="PMingLiu"/>
              <a:sym typeface="PMingLiu"/>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身心障礙弱勢學生活動統計</a:t>
            </a:r>
            <a:endParaRPr sz="5000" b="0" i="0" u="none" strike="noStrike" cap="none">
              <a:solidFill>
                <a:srgbClr val="000000"/>
              </a:solidFill>
              <a:latin typeface="PMingLiu"/>
              <a:ea typeface="PMingLiu"/>
              <a:cs typeface="PMingLiu"/>
              <a:sym typeface="PMingLiu"/>
            </a:endParaRPr>
          </a:p>
        </p:txBody>
      </p:sp>
      <p:pic>
        <p:nvPicPr>
          <p:cNvPr id="864" name="Google Shape;864;p36" descr="影像"/>
          <p:cNvPicPr preferRelativeResize="0"/>
          <p:nvPr/>
        </p:nvPicPr>
        <p:blipFill rotWithShape="1">
          <a:blip r:embed="rId3">
            <a:alphaModFix/>
          </a:blip>
          <a:srcRect/>
          <a:stretch/>
        </p:blipFill>
        <p:spPr>
          <a:xfrm>
            <a:off x="8215947" y="4308945"/>
            <a:ext cx="12555388" cy="9111479"/>
          </a:xfrm>
          <a:prstGeom prst="rect">
            <a:avLst/>
          </a:prstGeom>
          <a:noFill/>
          <a:ln>
            <a:noFill/>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70" name="Google Shape;870;p37"/>
          <p:cNvSpPr txBox="1"/>
          <p:nvPr/>
        </p:nvSpPr>
        <p:spPr>
          <a:xfrm>
            <a:off x="117558" y="2677661"/>
            <a:ext cx="18610863"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（五）鼓勵與輔導師資生修讀二項以上學科專長之作法</a:t>
            </a:r>
            <a:endParaRPr sz="6000" b="0" i="0" u="none" strike="noStrike" cap="none">
              <a:solidFill>
                <a:srgbClr val="000000"/>
              </a:solidFill>
              <a:latin typeface="DFKai-SB"/>
              <a:ea typeface="DFKai-SB"/>
              <a:cs typeface="DFKai-SB"/>
              <a:sym typeface="DFKai-SB"/>
            </a:endParaRPr>
          </a:p>
        </p:txBody>
      </p:sp>
      <p:sp>
        <p:nvSpPr>
          <p:cNvPr id="871" name="Google Shape;871;p37"/>
          <p:cNvSpPr txBox="1"/>
          <p:nvPr/>
        </p:nvSpPr>
        <p:spPr>
          <a:xfrm>
            <a:off x="2607395" y="4588315"/>
            <a:ext cx="18192080" cy="1913343"/>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2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本校鼓勵與輔導師資生修讀第二專長，以滿足教學現場需求</a:t>
            </a:r>
            <a:endParaRPr sz="5000" b="0" i="0" u="none" strike="noStrike" cap="none">
              <a:solidFill>
                <a:srgbClr val="000000"/>
              </a:solidFill>
              <a:latin typeface="DFKai-SB"/>
              <a:ea typeface="DFKai-SB"/>
              <a:cs typeface="DFKai-SB"/>
              <a:sym typeface="DFKai-SB"/>
            </a:endParaRPr>
          </a:p>
          <a:p>
            <a:pPr marL="617361" marR="0" lvl="0" indent="-617361" algn="l" rtl="0">
              <a:lnSpc>
                <a:spcPct val="12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本系師資生亦具備三種教師專業模組（如下）</a:t>
            </a:r>
            <a:endParaRPr sz="1400" b="0" i="0" u="none" strike="noStrike" cap="none">
              <a:solidFill>
                <a:srgbClr val="000000"/>
              </a:solidFill>
              <a:latin typeface="Arial"/>
              <a:ea typeface="Arial"/>
              <a:cs typeface="Arial"/>
              <a:sym typeface="Arial"/>
            </a:endParaRPr>
          </a:p>
        </p:txBody>
      </p:sp>
      <p:sp>
        <p:nvSpPr>
          <p:cNvPr id="872" name="Google Shape;872;p37"/>
          <p:cNvSpPr/>
          <p:nvPr/>
        </p:nvSpPr>
        <p:spPr>
          <a:xfrm>
            <a:off x="8897353" y="7273676"/>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73" name="Google Shape;873;p37"/>
          <p:cNvSpPr/>
          <p:nvPr/>
        </p:nvSpPr>
        <p:spPr>
          <a:xfrm>
            <a:off x="1821546" y="7273676"/>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74" name="Google Shape;874;p37"/>
          <p:cNvSpPr/>
          <p:nvPr/>
        </p:nvSpPr>
        <p:spPr>
          <a:xfrm>
            <a:off x="15973159" y="7273676"/>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75" name="Google Shape;875;p37"/>
          <p:cNvSpPr txBox="1"/>
          <p:nvPr/>
        </p:nvSpPr>
        <p:spPr>
          <a:xfrm>
            <a:off x="2023820" y="8189170"/>
            <a:ext cx="6184746"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國小階段</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資賦優異類</a:t>
            </a:r>
            <a:endParaRPr sz="1400" b="0" i="0" u="none" strike="noStrike" cap="none">
              <a:solidFill>
                <a:srgbClr val="000000"/>
              </a:solidFill>
              <a:latin typeface="Arial"/>
              <a:ea typeface="Arial"/>
              <a:cs typeface="Arial"/>
              <a:sym typeface="Arial"/>
            </a:endParaRPr>
          </a:p>
        </p:txBody>
      </p:sp>
      <p:sp>
        <p:nvSpPr>
          <p:cNvPr id="876" name="Google Shape;876;p37"/>
          <p:cNvSpPr txBox="1"/>
          <p:nvPr/>
        </p:nvSpPr>
        <p:spPr>
          <a:xfrm>
            <a:off x="9099627" y="8189170"/>
            <a:ext cx="6184746"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國小階段</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身心障礙類</a:t>
            </a:r>
            <a:endParaRPr sz="1400" b="0" i="0" u="none" strike="noStrike" cap="none">
              <a:solidFill>
                <a:srgbClr val="000000"/>
              </a:solidFill>
              <a:latin typeface="Arial"/>
              <a:ea typeface="Arial"/>
              <a:cs typeface="Arial"/>
              <a:sym typeface="Arial"/>
            </a:endParaRPr>
          </a:p>
        </p:txBody>
      </p:sp>
      <p:sp>
        <p:nvSpPr>
          <p:cNvPr id="877" name="Google Shape;877;p37"/>
          <p:cNvSpPr txBox="1"/>
          <p:nvPr/>
        </p:nvSpPr>
        <p:spPr>
          <a:xfrm>
            <a:off x="16175434" y="8189170"/>
            <a:ext cx="6184745"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幼兒園階段</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身心障礙類</a:t>
            </a:r>
            <a:endParaRPr sz="1400" b="0" i="0" u="none" strike="noStrike" cap="none">
              <a:solidFill>
                <a:srgbClr val="000000"/>
              </a:solidFill>
              <a:latin typeface="Arial"/>
              <a:ea typeface="Arial"/>
              <a:cs typeface="Arial"/>
              <a:sym typeface="Arial"/>
            </a:endParaRPr>
          </a:p>
        </p:txBody>
      </p:sp>
      <p:sp>
        <p:nvSpPr>
          <p:cNvPr id="13"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3" name="Google Shape;883;p38"/>
          <p:cNvSpPr txBox="1"/>
          <p:nvPr/>
        </p:nvSpPr>
        <p:spPr>
          <a:xfrm>
            <a:off x="8770099" y="1532343"/>
            <a:ext cx="7423026"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400" b="1" i="0" u="none" strike="noStrike" cap="none" dirty="0" err="1"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特殊教育次專長課程規劃</a:t>
            </a:r>
            <a:endParaRPr sz="44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grpSp>
        <p:nvGrpSpPr>
          <p:cNvPr id="884" name="Google Shape;884;p38"/>
          <p:cNvGrpSpPr/>
          <p:nvPr/>
        </p:nvGrpSpPr>
        <p:grpSpPr>
          <a:xfrm>
            <a:off x="5268501" y="2354465"/>
            <a:ext cx="14649516" cy="11361535"/>
            <a:chOff x="10245" y="0"/>
            <a:chExt cx="13784613" cy="10869513"/>
          </a:xfrm>
        </p:grpSpPr>
        <p:pic>
          <p:nvPicPr>
            <p:cNvPr id="885" name="Google Shape;885;p38" descr="影像"/>
            <p:cNvPicPr preferRelativeResize="0"/>
            <p:nvPr/>
          </p:nvPicPr>
          <p:blipFill rotWithShape="1">
            <a:blip r:embed="rId3">
              <a:alphaModFix/>
            </a:blip>
            <a:srcRect/>
            <a:stretch/>
          </p:blipFill>
          <p:spPr>
            <a:xfrm>
              <a:off x="35424" y="0"/>
              <a:ext cx="13734256" cy="9202226"/>
            </a:xfrm>
            <a:prstGeom prst="rect">
              <a:avLst/>
            </a:prstGeom>
            <a:noFill/>
            <a:ln>
              <a:noFill/>
            </a:ln>
          </p:spPr>
        </p:pic>
        <p:pic>
          <p:nvPicPr>
            <p:cNvPr id="886" name="Google Shape;886;p38" descr="影像"/>
            <p:cNvPicPr preferRelativeResize="0"/>
            <p:nvPr/>
          </p:nvPicPr>
          <p:blipFill rotWithShape="1">
            <a:blip r:embed="rId4">
              <a:alphaModFix/>
            </a:blip>
            <a:srcRect/>
            <a:stretch/>
          </p:blipFill>
          <p:spPr>
            <a:xfrm>
              <a:off x="10245" y="9203697"/>
              <a:ext cx="13784613" cy="1665816"/>
            </a:xfrm>
            <a:prstGeom prst="rect">
              <a:avLst/>
            </a:prstGeom>
            <a:noFill/>
            <a:ln>
              <a:noFill/>
            </a:ln>
          </p:spPr>
        </p:pic>
      </p:grpSp>
      <p:sp>
        <p:nvSpPr>
          <p:cNvPr id="8"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39"/>
          <p:cNvSpPr txBox="1"/>
          <p:nvPr/>
        </p:nvSpPr>
        <p:spPr>
          <a:xfrm>
            <a:off x="8885702" y="3223180"/>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項目三</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892" name="Google Shape;892;p39"/>
          <p:cNvSpPr txBox="1"/>
          <p:nvPr/>
        </p:nvSpPr>
        <p:spPr>
          <a:xfrm>
            <a:off x="6284391" y="5689480"/>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學生遴選及學習支持</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894" name="Google Shape;894;p39"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40"/>
          <p:cNvSpPr txBox="1">
            <a:spLocks noGrp="1"/>
          </p:cNvSpPr>
          <p:nvPr>
            <p:ph type="body" idx="14"/>
          </p:nvPr>
        </p:nvSpPr>
        <p:spPr>
          <a:xfrm>
            <a:off x="0" y="-56733"/>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
        <p:nvSpPr>
          <p:cNvPr id="900" name="Google Shape;900;p40"/>
          <p:cNvSpPr txBox="1"/>
          <p:nvPr/>
        </p:nvSpPr>
        <p:spPr>
          <a:xfrm>
            <a:off x="117558" y="2784951"/>
            <a:ext cx="14763657"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（一）遴選適性與優質師資生之機制與運作</a:t>
            </a:r>
            <a:endParaRPr sz="6000" b="0" i="0" u="none" strike="noStrike" cap="none">
              <a:solidFill>
                <a:srgbClr val="000000"/>
              </a:solidFill>
              <a:latin typeface="DFKai-SB"/>
              <a:ea typeface="DFKai-SB"/>
              <a:cs typeface="DFKai-SB"/>
              <a:sym typeface="DFKai-SB"/>
            </a:endParaRPr>
          </a:p>
        </p:txBody>
      </p:sp>
      <p:sp>
        <p:nvSpPr>
          <p:cNvPr id="901" name="Google Shape;901;p40"/>
          <p:cNvSpPr/>
          <p:nvPr/>
        </p:nvSpPr>
        <p:spPr>
          <a:xfrm>
            <a:off x="9197340" y="4942233"/>
            <a:ext cx="5989320" cy="7019800"/>
          </a:xfrm>
          <a:custGeom>
            <a:avLst/>
            <a:gdLst/>
            <a:ahLst/>
            <a:cxnLst/>
            <a:rect l="l" t="t" r="r" b="b"/>
            <a:pathLst>
              <a:path w="20400" h="21502" extrusionOk="0">
                <a:moveTo>
                  <a:pt x="7928" y="4"/>
                </a:moveTo>
                <a:cubicBezTo>
                  <a:pt x="6343" y="54"/>
                  <a:pt x="4758" y="513"/>
                  <a:pt x="3383" y="1414"/>
                </a:cubicBezTo>
                <a:cubicBezTo>
                  <a:pt x="-286" y="3816"/>
                  <a:pt x="-1098" y="8454"/>
                  <a:pt x="1573" y="11753"/>
                </a:cubicBezTo>
                <a:cubicBezTo>
                  <a:pt x="3866" y="14587"/>
                  <a:pt x="8102" y="15587"/>
                  <a:pt x="11645" y="14130"/>
                </a:cubicBezTo>
                <a:lnTo>
                  <a:pt x="11895" y="14028"/>
                </a:lnTo>
                <a:lnTo>
                  <a:pt x="12039" y="14238"/>
                </a:lnTo>
                <a:cubicBezTo>
                  <a:pt x="12051" y="14256"/>
                  <a:pt x="12060" y="14269"/>
                  <a:pt x="12071" y="14282"/>
                </a:cubicBezTo>
                <a:lnTo>
                  <a:pt x="17686" y="21218"/>
                </a:lnTo>
                <a:cubicBezTo>
                  <a:pt x="17806" y="21366"/>
                  <a:pt x="17984" y="21464"/>
                  <a:pt x="18188" y="21493"/>
                </a:cubicBezTo>
                <a:cubicBezTo>
                  <a:pt x="18392" y="21522"/>
                  <a:pt x="18597" y="21479"/>
                  <a:pt x="18762" y="21371"/>
                </a:cubicBezTo>
                <a:lnTo>
                  <a:pt x="20082" y="20505"/>
                </a:lnTo>
                <a:cubicBezTo>
                  <a:pt x="20425" y="20281"/>
                  <a:pt x="20502" y="19847"/>
                  <a:pt x="20252" y="19538"/>
                </a:cubicBezTo>
                <a:lnTo>
                  <a:pt x="14637" y="12602"/>
                </a:lnTo>
                <a:cubicBezTo>
                  <a:pt x="14613" y="12572"/>
                  <a:pt x="14586" y="12546"/>
                  <a:pt x="14559" y="12521"/>
                </a:cubicBezTo>
                <a:lnTo>
                  <a:pt x="14359" y="12340"/>
                </a:lnTo>
                <a:lnTo>
                  <a:pt x="14540" y="12143"/>
                </a:lnTo>
                <a:cubicBezTo>
                  <a:pt x="16964" y="9533"/>
                  <a:pt x="17103" y="5790"/>
                  <a:pt x="14878" y="3042"/>
                </a:cubicBezTo>
                <a:cubicBezTo>
                  <a:pt x="13209" y="980"/>
                  <a:pt x="10569" y="-78"/>
                  <a:pt x="7928" y="4"/>
                </a:cubicBezTo>
                <a:close/>
                <a:moveTo>
                  <a:pt x="7952" y="1548"/>
                </a:moveTo>
                <a:cubicBezTo>
                  <a:pt x="8377" y="1533"/>
                  <a:pt x="8807" y="1556"/>
                  <a:pt x="9237" y="1617"/>
                </a:cubicBezTo>
                <a:cubicBezTo>
                  <a:pt x="10956" y="1861"/>
                  <a:pt x="12466" y="2690"/>
                  <a:pt x="13488" y="3952"/>
                </a:cubicBezTo>
                <a:cubicBezTo>
                  <a:pt x="15601" y="6562"/>
                  <a:pt x="14959" y="10231"/>
                  <a:pt x="12058" y="12131"/>
                </a:cubicBezTo>
                <a:cubicBezTo>
                  <a:pt x="10904" y="12887"/>
                  <a:pt x="9563" y="13250"/>
                  <a:pt x="8234" y="13250"/>
                </a:cubicBezTo>
                <a:cubicBezTo>
                  <a:pt x="6221" y="13250"/>
                  <a:pt x="4235" y="12415"/>
                  <a:pt x="2963" y="10843"/>
                </a:cubicBezTo>
                <a:cubicBezTo>
                  <a:pt x="850" y="8233"/>
                  <a:pt x="1491" y="4565"/>
                  <a:pt x="4393" y="2665"/>
                </a:cubicBezTo>
                <a:cubicBezTo>
                  <a:pt x="5446" y="1976"/>
                  <a:pt x="6677" y="1593"/>
                  <a:pt x="7952" y="1548"/>
                </a:cubicBez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pic>
        <p:nvPicPr>
          <p:cNvPr id="902" name="Google Shape;902;p40" descr="影像"/>
          <p:cNvPicPr preferRelativeResize="0"/>
          <p:nvPr/>
        </p:nvPicPr>
        <p:blipFill rotWithShape="1">
          <a:blip r:embed="rId3">
            <a:alphaModFix/>
          </a:blip>
          <a:srcRect l="17684" t="5602" r="18076" b="12373"/>
          <a:stretch/>
        </p:blipFill>
        <p:spPr>
          <a:xfrm>
            <a:off x="10432150" y="6173371"/>
            <a:ext cx="1764508" cy="2433336"/>
          </a:xfrm>
          <a:custGeom>
            <a:avLst/>
            <a:gdLst/>
            <a:ahLst/>
            <a:cxnLst/>
            <a:rect l="l" t="t" r="r" b="b"/>
            <a:pathLst>
              <a:path w="21600" h="21233" extrusionOk="0">
                <a:moveTo>
                  <a:pt x="14240" y="1"/>
                </a:moveTo>
                <a:cubicBezTo>
                  <a:pt x="11918" y="47"/>
                  <a:pt x="9971" y="2123"/>
                  <a:pt x="11888" y="3872"/>
                </a:cubicBezTo>
                <a:lnTo>
                  <a:pt x="12709" y="4624"/>
                </a:lnTo>
                <a:lnTo>
                  <a:pt x="11320" y="5098"/>
                </a:lnTo>
                <a:cubicBezTo>
                  <a:pt x="10554" y="5359"/>
                  <a:pt x="9616" y="5818"/>
                  <a:pt x="9236" y="6120"/>
                </a:cubicBezTo>
                <a:cubicBezTo>
                  <a:pt x="8560" y="6656"/>
                  <a:pt x="8497" y="6654"/>
                  <a:pt x="6564" y="5950"/>
                </a:cubicBezTo>
                <a:cubicBezTo>
                  <a:pt x="5475" y="5554"/>
                  <a:pt x="4586" y="5324"/>
                  <a:pt x="4586" y="5441"/>
                </a:cubicBezTo>
                <a:cubicBezTo>
                  <a:pt x="4586" y="5558"/>
                  <a:pt x="3555" y="4941"/>
                  <a:pt x="2293" y="4066"/>
                </a:cubicBezTo>
                <a:lnTo>
                  <a:pt x="0" y="2477"/>
                </a:lnTo>
                <a:lnTo>
                  <a:pt x="1832" y="4222"/>
                </a:lnTo>
                <a:cubicBezTo>
                  <a:pt x="2839" y="5182"/>
                  <a:pt x="3761" y="6173"/>
                  <a:pt x="3882" y="6425"/>
                </a:cubicBezTo>
                <a:cubicBezTo>
                  <a:pt x="4002" y="6677"/>
                  <a:pt x="5120" y="7266"/>
                  <a:pt x="6364" y="7734"/>
                </a:cubicBezTo>
                <a:cubicBezTo>
                  <a:pt x="8243" y="8440"/>
                  <a:pt x="8760" y="8524"/>
                  <a:pt x="9401" y="8236"/>
                </a:cubicBezTo>
                <a:cubicBezTo>
                  <a:pt x="9826" y="8046"/>
                  <a:pt x="10281" y="7973"/>
                  <a:pt x="10416" y="8070"/>
                </a:cubicBezTo>
                <a:cubicBezTo>
                  <a:pt x="10552" y="8167"/>
                  <a:pt x="10664" y="10961"/>
                  <a:pt x="10664" y="14283"/>
                </a:cubicBezTo>
                <a:cubicBezTo>
                  <a:pt x="10664" y="19385"/>
                  <a:pt x="10763" y="20393"/>
                  <a:pt x="11300" y="20780"/>
                </a:cubicBezTo>
                <a:cubicBezTo>
                  <a:pt x="11651" y="21031"/>
                  <a:pt x="12063" y="21236"/>
                  <a:pt x="12214" y="21233"/>
                </a:cubicBezTo>
                <a:cubicBezTo>
                  <a:pt x="13257" y="21216"/>
                  <a:pt x="13481" y="20573"/>
                  <a:pt x="13589" y="17299"/>
                </a:cubicBezTo>
                <a:cubicBezTo>
                  <a:pt x="13683" y="14437"/>
                  <a:pt x="13808" y="13819"/>
                  <a:pt x="14308" y="13819"/>
                </a:cubicBezTo>
                <a:cubicBezTo>
                  <a:pt x="14807" y="13819"/>
                  <a:pt x="14938" y="14430"/>
                  <a:pt x="15032" y="17233"/>
                </a:cubicBezTo>
                <a:cubicBezTo>
                  <a:pt x="15135" y="20320"/>
                  <a:pt x="15224" y="20673"/>
                  <a:pt x="15969" y="20960"/>
                </a:cubicBezTo>
                <a:cubicBezTo>
                  <a:pt x="17597" y="21585"/>
                  <a:pt x="17956" y="20902"/>
                  <a:pt x="17956" y="17188"/>
                </a:cubicBezTo>
                <a:lnTo>
                  <a:pt x="17956" y="13794"/>
                </a:lnTo>
                <a:lnTo>
                  <a:pt x="19778" y="12510"/>
                </a:lnTo>
                <a:cubicBezTo>
                  <a:pt x="20781" y="11803"/>
                  <a:pt x="21600" y="11061"/>
                  <a:pt x="21600" y="10858"/>
                </a:cubicBezTo>
                <a:cubicBezTo>
                  <a:pt x="21600" y="10655"/>
                  <a:pt x="21148" y="10276"/>
                  <a:pt x="20594" y="10016"/>
                </a:cubicBezTo>
                <a:cubicBezTo>
                  <a:pt x="19667" y="9580"/>
                  <a:pt x="19637" y="9493"/>
                  <a:pt x="20191" y="8925"/>
                </a:cubicBezTo>
                <a:cubicBezTo>
                  <a:pt x="20522" y="8586"/>
                  <a:pt x="20794" y="8122"/>
                  <a:pt x="20794" y="7893"/>
                </a:cubicBezTo>
                <a:cubicBezTo>
                  <a:pt x="20794" y="7347"/>
                  <a:pt x="18291" y="4968"/>
                  <a:pt x="17704" y="4956"/>
                </a:cubicBezTo>
                <a:cubicBezTo>
                  <a:pt x="16769" y="4938"/>
                  <a:pt x="16377" y="4241"/>
                  <a:pt x="16975" y="3654"/>
                </a:cubicBezTo>
                <a:cubicBezTo>
                  <a:pt x="17858" y="2787"/>
                  <a:pt x="17680" y="1523"/>
                  <a:pt x="16557" y="717"/>
                </a:cubicBezTo>
                <a:cubicBezTo>
                  <a:pt x="15829" y="195"/>
                  <a:pt x="15013" y="-15"/>
                  <a:pt x="14240" y="1"/>
                </a:cubicBezTo>
                <a:close/>
              </a:path>
            </a:pathLst>
          </a:custGeom>
          <a:noFill/>
          <a:ln>
            <a:noFill/>
          </a:ln>
        </p:spPr>
      </p:pic>
      <p:sp>
        <p:nvSpPr>
          <p:cNvPr id="903" name="Google Shape;903;p40"/>
          <p:cNvSpPr txBox="1"/>
          <p:nvPr/>
        </p:nvSpPr>
        <p:spPr>
          <a:xfrm>
            <a:off x="3075628" y="7802845"/>
            <a:ext cx="3233150"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4" name="Google Shape;904;p40"/>
          <p:cNvSpPr/>
          <p:nvPr/>
        </p:nvSpPr>
        <p:spPr>
          <a:xfrm>
            <a:off x="3086056" y="7130240"/>
            <a:ext cx="4988344" cy="2643786"/>
          </a:xfrm>
          <a:prstGeom prst="roundRect">
            <a:avLst>
              <a:gd name="adj" fmla="val 15000"/>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05" name="Google Shape;905;p40"/>
          <p:cNvSpPr txBox="1"/>
          <p:nvPr/>
        </p:nvSpPr>
        <p:spPr>
          <a:xfrm>
            <a:off x="3963653" y="7580595"/>
            <a:ext cx="3233150" cy="17430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9000"/>
              <a:buFont typeface="Arial"/>
              <a:buNone/>
            </a:pPr>
            <a:r>
              <a:rPr lang="en-US" sz="90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6" name="Google Shape;906;p40"/>
          <p:cNvSpPr txBox="1"/>
          <p:nvPr/>
        </p:nvSpPr>
        <p:spPr>
          <a:xfrm>
            <a:off x="15922681" y="7802845"/>
            <a:ext cx="3233151"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7" name="Google Shape;907;p40"/>
          <p:cNvSpPr/>
          <p:nvPr/>
        </p:nvSpPr>
        <p:spPr>
          <a:xfrm>
            <a:off x="15933111" y="7130240"/>
            <a:ext cx="4988343" cy="2643786"/>
          </a:xfrm>
          <a:prstGeom prst="roundRect">
            <a:avLst>
              <a:gd name="adj" fmla="val 15000"/>
            </a:avLst>
          </a:prstGeom>
          <a:blipFill rotWithShape="1">
            <a:blip r:embed="rId5">
              <a:alphaModFix/>
            </a:blip>
            <a:stretch>
              <a:fillRect/>
            </a:stretch>
          </a:blipFill>
          <a:ln>
            <a:noFill/>
          </a:ln>
          <a:effectLst>
            <a:outerShdw blurRad="63500" dist="127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08" name="Google Shape;908;p40"/>
          <p:cNvSpPr txBox="1"/>
          <p:nvPr/>
        </p:nvSpPr>
        <p:spPr>
          <a:xfrm>
            <a:off x="16810706" y="7580595"/>
            <a:ext cx="3233150" cy="17430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9000"/>
              <a:buFont typeface="Arial"/>
              <a:buNone/>
            </a:pPr>
            <a:r>
              <a:rPr lang="en-US" sz="9000" b="0" i="0" u="none" strike="noStrike" cap="none">
                <a:solidFill>
                  <a:srgbClr val="FFFFFF"/>
                </a:solidFill>
                <a:latin typeface="Arial"/>
                <a:ea typeface="Arial"/>
                <a:cs typeface="Arial"/>
                <a:sym typeface="Arial"/>
              </a:rPr>
              <a:t>優質</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41"/>
          <p:cNvSpPr txBox="1">
            <a:spLocks noGrp="1"/>
          </p:cNvSpPr>
          <p:nvPr>
            <p:ph type="body" idx="14"/>
          </p:nvPr>
        </p:nvSpPr>
        <p:spPr>
          <a:xfrm>
            <a:off x="1150827" y="391576"/>
            <a:ext cx="10450357" cy="2265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Avenir"/>
              <a:buNone/>
            </a:pPr>
            <a:r>
              <a:rPr lang="en-US" sz="8000" b="1" cap="none">
                <a:solidFill>
                  <a:srgbClr val="F6F6F6"/>
                </a:solidFill>
                <a:latin typeface="Avenir"/>
                <a:ea typeface="Avenir"/>
                <a:cs typeface="Avenir"/>
                <a:sym typeface="Avenir"/>
              </a:rPr>
              <a:t>項目三</a:t>
            </a:r>
            <a:r>
              <a:rPr lang="en-US" sz="4000"/>
              <a:t>「學生遴選及學習支持」</a:t>
            </a:r>
            <a:endParaRPr/>
          </a:p>
        </p:txBody>
      </p:sp>
      <p:sp>
        <p:nvSpPr>
          <p:cNvPr id="914" name="Google Shape;914;p41"/>
          <p:cNvSpPr txBox="1"/>
          <p:nvPr/>
        </p:nvSpPr>
        <p:spPr>
          <a:xfrm>
            <a:off x="1856906" y="4072290"/>
            <a:ext cx="20920494"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本系為全師培學系，採多元入學管道，並皆強調志願服務與身心障礙者接觸的經驗。</a:t>
            </a:r>
            <a:endParaRPr sz="1400" b="0" i="0" u="none" strike="noStrike" cap="none">
              <a:solidFill>
                <a:srgbClr val="000000"/>
              </a:solidFill>
              <a:latin typeface="Arial"/>
              <a:ea typeface="Arial"/>
              <a:cs typeface="Arial"/>
              <a:sym typeface="Arial"/>
            </a:endParaRPr>
          </a:p>
        </p:txBody>
      </p:sp>
      <p:sp>
        <p:nvSpPr>
          <p:cNvPr id="915" name="Google Shape;915;p41"/>
          <p:cNvSpPr/>
          <p:nvPr/>
        </p:nvSpPr>
        <p:spPr>
          <a:xfrm>
            <a:off x="3343303" y="6738162"/>
            <a:ext cx="5207083" cy="1985714"/>
          </a:xfrm>
          <a:prstGeom prst="roundRect">
            <a:avLst>
              <a:gd name="adj" fmla="val 9594"/>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16" name="Google Shape;916;p41"/>
          <p:cNvSpPr txBox="1"/>
          <p:nvPr/>
        </p:nvSpPr>
        <p:spPr>
          <a:xfrm>
            <a:off x="4214348" y="7170631"/>
            <a:ext cx="3464992"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申請入學</a:t>
            </a:r>
            <a:endParaRPr sz="1400" b="0" i="0" u="none" strike="noStrike" cap="none">
              <a:solidFill>
                <a:srgbClr val="000000"/>
              </a:solidFill>
              <a:latin typeface="Arial"/>
              <a:ea typeface="Arial"/>
              <a:cs typeface="Arial"/>
              <a:sym typeface="Arial"/>
            </a:endParaRPr>
          </a:p>
        </p:txBody>
      </p:sp>
      <p:sp>
        <p:nvSpPr>
          <p:cNvPr id="917" name="Google Shape;917;p41"/>
          <p:cNvSpPr/>
          <p:nvPr/>
        </p:nvSpPr>
        <p:spPr>
          <a:xfrm>
            <a:off x="3343303" y="10028910"/>
            <a:ext cx="5207083" cy="1985714"/>
          </a:xfrm>
          <a:prstGeom prst="roundRect">
            <a:avLst>
              <a:gd name="adj" fmla="val 9594"/>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18" name="Google Shape;918;p41"/>
          <p:cNvSpPr txBox="1"/>
          <p:nvPr/>
        </p:nvSpPr>
        <p:spPr>
          <a:xfrm>
            <a:off x="4214348" y="10461379"/>
            <a:ext cx="3464992"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甄試入學</a:t>
            </a:r>
            <a:endParaRPr sz="1400" b="0" i="0" u="none" strike="noStrike" cap="none">
              <a:solidFill>
                <a:srgbClr val="000000"/>
              </a:solidFill>
              <a:latin typeface="Arial"/>
              <a:ea typeface="Arial"/>
              <a:cs typeface="Arial"/>
              <a:sym typeface="Arial"/>
            </a:endParaRPr>
          </a:p>
        </p:txBody>
      </p:sp>
      <p:sp>
        <p:nvSpPr>
          <p:cNvPr id="919" name="Google Shape;919;p41"/>
          <p:cNvSpPr/>
          <p:nvPr/>
        </p:nvSpPr>
        <p:spPr>
          <a:xfrm>
            <a:off x="10587098" y="6293121"/>
            <a:ext cx="11746581" cy="1209676"/>
          </a:xfrm>
          <a:prstGeom prst="rect">
            <a:avLst/>
          </a:prstGeom>
          <a:gradFill>
            <a:gsLst>
              <a:gs pos="0">
                <a:srgbClr val="FBFBFB"/>
              </a:gs>
              <a:gs pos="100000">
                <a:srgbClr val="F5D227"/>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20" name="Google Shape;920;p41"/>
          <p:cNvSpPr/>
          <p:nvPr/>
        </p:nvSpPr>
        <p:spPr>
          <a:xfrm>
            <a:off x="10587098" y="7959242"/>
            <a:ext cx="11746581" cy="1209676"/>
          </a:xfrm>
          <a:prstGeom prst="rect">
            <a:avLst/>
          </a:prstGeom>
          <a:gradFill>
            <a:gsLst>
              <a:gs pos="0">
                <a:srgbClr val="FBFBFB"/>
              </a:gs>
              <a:gs pos="100000">
                <a:srgbClr val="F5D227"/>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21" name="Google Shape;921;p41"/>
          <p:cNvSpPr/>
          <p:nvPr/>
        </p:nvSpPr>
        <p:spPr>
          <a:xfrm>
            <a:off x="10587098" y="9583869"/>
            <a:ext cx="11746581" cy="1209676"/>
          </a:xfrm>
          <a:prstGeom prst="rect">
            <a:avLst/>
          </a:prstGeom>
          <a:gradFill>
            <a:gsLst>
              <a:gs pos="0">
                <a:srgbClr val="FBFBFB"/>
              </a:gs>
              <a:gs pos="100000">
                <a:srgbClr val="B269E1"/>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22" name="Google Shape;922;p41"/>
          <p:cNvSpPr/>
          <p:nvPr/>
        </p:nvSpPr>
        <p:spPr>
          <a:xfrm>
            <a:off x="10587098" y="11249990"/>
            <a:ext cx="11746581" cy="1209676"/>
          </a:xfrm>
          <a:prstGeom prst="rect">
            <a:avLst/>
          </a:prstGeom>
          <a:gradFill>
            <a:gsLst>
              <a:gs pos="0">
                <a:srgbClr val="FBFBFB"/>
              </a:gs>
              <a:gs pos="100000">
                <a:srgbClr val="B269E1"/>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cxnSp>
        <p:nvCxnSpPr>
          <p:cNvPr id="923" name="Google Shape;923;p41"/>
          <p:cNvCxnSpPr/>
          <p:nvPr/>
        </p:nvCxnSpPr>
        <p:spPr>
          <a:xfrm rot="10800000" flipH="1">
            <a:off x="8564293" y="6894669"/>
            <a:ext cx="2028055" cy="870050"/>
          </a:xfrm>
          <a:prstGeom prst="straightConnector1">
            <a:avLst/>
          </a:prstGeom>
          <a:noFill/>
          <a:ln w="25400" cap="flat" cmpd="sng">
            <a:solidFill>
              <a:srgbClr val="000000"/>
            </a:solidFill>
            <a:prstDash val="solid"/>
            <a:miter lim="400000"/>
            <a:headEnd type="none" w="sm" len="sm"/>
            <a:tailEnd type="none" w="sm" len="sm"/>
          </a:ln>
        </p:spPr>
      </p:cxnSp>
      <p:cxnSp>
        <p:nvCxnSpPr>
          <p:cNvPr id="924" name="Google Shape;924;p41"/>
          <p:cNvCxnSpPr/>
          <p:nvPr/>
        </p:nvCxnSpPr>
        <p:spPr>
          <a:xfrm>
            <a:off x="8564293" y="7764717"/>
            <a:ext cx="2008898" cy="827507"/>
          </a:xfrm>
          <a:prstGeom prst="straightConnector1">
            <a:avLst/>
          </a:prstGeom>
          <a:noFill/>
          <a:ln w="25400" cap="flat" cmpd="sng">
            <a:solidFill>
              <a:srgbClr val="000000"/>
            </a:solidFill>
            <a:prstDash val="solid"/>
            <a:miter lim="400000"/>
            <a:headEnd type="none" w="sm" len="sm"/>
            <a:tailEnd type="none" w="sm" len="sm"/>
          </a:ln>
        </p:spPr>
      </p:cxnSp>
      <p:cxnSp>
        <p:nvCxnSpPr>
          <p:cNvPr id="925" name="Google Shape;925;p41"/>
          <p:cNvCxnSpPr/>
          <p:nvPr/>
        </p:nvCxnSpPr>
        <p:spPr>
          <a:xfrm rot="10800000" flipH="1">
            <a:off x="8564293" y="10172954"/>
            <a:ext cx="2028055" cy="870050"/>
          </a:xfrm>
          <a:prstGeom prst="straightConnector1">
            <a:avLst/>
          </a:prstGeom>
          <a:noFill/>
          <a:ln w="25400" cap="flat" cmpd="sng">
            <a:solidFill>
              <a:srgbClr val="000000"/>
            </a:solidFill>
            <a:prstDash val="solid"/>
            <a:miter lim="400000"/>
            <a:headEnd type="none" w="sm" len="sm"/>
            <a:tailEnd type="none" w="sm" len="sm"/>
          </a:ln>
        </p:spPr>
      </p:cxnSp>
      <p:cxnSp>
        <p:nvCxnSpPr>
          <p:cNvPr id="926" name="Google Shape;926;p41"/>
          <p:cNvCxnSpPr/>
          <p:nvPr/>
        </p:nvCxnSpPr>
        <p:spPr>
          <a:xfrm>
            <a:off x="8564293" y="11043003"/>
            <a:ext cx="2008898" cy="827507"/>
          </a:xfrm>
          <a:prstGeom prst="straightConnector1">
            <a:avLst/>
          </a:prstGeom>
          <a:noFill/>
          <a:ln w="25400" cap="flat" cmpd="sng">
            <a:solidFill>
              <a:srgbClr val="000000"/>
            </a:solidFill>
            <a:prstDash val="solid"/>
            <a:miter lim="400000"/>
            <a:headEnd type="none" w="sm" len="sm"/>
            <a:tailEnd type="none" w="sm" len="sm"/>
          </a:ln>
        </p:spPr>
      </p:cxnSp>
      <p:sp>
        <p:nvSpPr>
          <p:cNvPr id="927" name="Google Shape;927;p41"/>
          <p:cNvSpPr txBox="1"/>
          <p:nvPr/>
        </p:nvSpPr>
        <p:spPr>
          <a:xfrm>
            <a:off x="10886687" y="6470921"/>
            <a:ext cx="11147403"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大學學測國文成績須達「</a:t>
            </a:r>
            <a:r>
              <a:rPr lang="en-US" sz="4000" b="0" i="0" u="none" strike="noStrike" cap="none">
                <a:solidFill>
                  <a:schemeClr val="accent5"/>
                </a:solidFill>
                <a:latin typeface="Arial"/>
                <a:ea typeface="Arial"/>
                <a:cs typeface="Arial"/>
                <a:sym typeface="Arial"/>
              </a:rPr>
              <a:t>均標</a:t>
            </a:r>
            <a:r>
              <a:rPr lang="en-US" sz="40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928" name="Google Shape;928;p41"/>
          <p:cNvSpPr txBox="1"/>
          <p:nvPr/>
        </p:nvSpPr>
        <p:spPr>
          <a:xfrm>
            <a:off x="10886687" y="8137042"/>
            <a:ext cx="11147403"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具有高中社會服務經歷者為優先考量。</a:t>
            </a:r>
            <a:endParaRPr sz="1400" b="0" i="0" u="none" strike="noStrike" cap="none">
              <a:solidFill>
                <a:srgbClr val="000000"/>
              </a:solidFill>
              <a:latin typeface="Arial"/>
              <a:ea typeface="Arial"/>
              <a:cs typeface="Arial"/>
              <a:sym typeface="Arial"/>
            </a:endParaRPr>
          </a:p>
        </p:txBody>
      </p:sp>
      <p:sp>
        <p:nvSpPr>
          <p:cNvPr id="929" name="Google Shape;929;p41"/>
          <p:cNvSpPr txBox="1"/>
          <p:nvPr/>
        </p:nvSpPr>
        <p:spPr>
          <a:xfrm>
            <a:off x="10886687" y="9761669"/>
            <a:ext cx="11147403"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進行成績初步篩選。</a:t>
            </a:r>
            <a:endParaRPr sz="1400" b="0" i="0" u="none" strike="noStrike" cap="none">
              <a:solidFill>
                <a:srgbClr val="000000"/>
              </a:solidFill>
              <a:latin typeface="Arial"/>
              <a:ea typeface="Arial"/>
              <a:cs typeface="Arial"/>
              <a:sym typeface="Arial"/>
            </a:endParaRPr>
          </a:p>
        </p:txBody>
      </p:sp>
      <p:sp>
        <p:nvSpPr>
          <p:cNvPr id="930" name="Google Shape;930;p41"/>
          <p:cNvSpPr txBox="1"/>
          <p:nvPr/>
        </p:nvSpPr>
        <p:spPr>
          <a:xfrm>
            <a:off x="10886687" y="11427790"/>
            <a:ext cx="11147403"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a:t>
            </a:r>
            <a:r>
              <a:rPr lang="en-US" sz="4000" b="0" i="0" u="none" strike="noStrike" cap="none">
                <a:solidFill>
                  <a:schemeClr val="accent5"/>
                </a:solidFill>
                <a:latin typeface="Arial"/>
                <a:ea typeface="Arial"/>
                <a:cs typeface="Arial"/>
                <a:sym typeface="Arial"/>
              </a:rPr>
              <a:t>口試</a:t>
            </a:r>
            <a:r>
              <a:rPr lang="en-US" sz="4000" b="0" i="0" u="none" strike="noStrike" cap="none">
                <a:solidFill>
                  <a:srgbClr val="000000"/>
                </a:solidFill>
                <a:latin typeface="Arial"/>
                <a:ea typeface="Arial"/>
                <a:cs typeface="Arial"/>
                <a:sym typeface="Arial"/>
              </a:rPr>
              <a:t>」及「</a:t>
            </a:r>
            <a:r>
              <a:rPr lang="en-US" sz="4000" b="0" i="0" u="none" strike="noStrike" cap="none">
                <a:solidFill>
                  <a:schemeClr val="accent5"/>
                </a:solidFill>
                <a:latin typeface="Arial"/>
                <a:ea typeface="Arial"/>
                <a:cs typeface="Arial"/>
                <a:sym typeface="Arial"/>
              </a:rPr>
              <a:t>資料審查</a:t>
            </a:r>
            <a:r>
              <a:rPr lang="en-US" sz="40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931" name="Google Shape;931;p41"/>
          <p:cNvSpPr/>
          <p:nvPr/>
        </p:nvSpPr>
        <p:spPr>
          <a:xfrm>
            <a:off x="318340" y="2585734"/>
            <a:ext cx="8248495" cy="1209676"/>
          </a:xfrm>
          <a:prstGeom prst="roundRect">
            <a:avLst>
              <a:gd name="adj" fmla="val 32783"/>
            </a:avLst>
          </a:pr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32" name="Google Shape;932;p41"/>
          <p:cNvSpPr txBox="1"/>
          <p:nvPr/>
        </p:nvSpPr>
        <p:spPr>
          <a:xfrm>
            <a:off x="1195937" y="2674634"/>
            <a:ext cx="6493301" cy="10318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遴選「適性」師資生</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8" name="Google Shape;938;p42"/>
          <p:cNvSpPr/>
          <p:nvPr/>
        </p:nvSpPr>
        <p:spPr>
          <a:xfrm>
            <a:off x="318340" y="2585734"/>
            <a:ext cx="8248495" cy="1209676"/>
          </a:xfrm>
          <a:prstGeom prst="roundRect">
            <a:avLst>
              <a:gd name="adj" fmla="val 32783"/>
            </a:avLst>
          </a:prstGeom>
          <a:blipFill rotWithShape="1">
            <a:blip r:embed="rId3">
              <a:alphaModFix/>
            </a:blip>
            <a:stretch>
              <a:fillRect/>
            </a:stretch>
          </a:blipFill>
          <a:ln>
            <a:noFill/>
          </a:ln>
          <a:effectLst>
            <a:outerShdw blurRad="63500" dist="127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39" name="Google Shape;939;p42"/>
          <p:cNvSpPr txBox="1"/>
          <p:nvPr/>
        </p:nvSpPr>
        <p:spPr>
          <a:xfrm>
            <a:off x="1195937" y="2674634"/>
            <a:ext cx="6493301" cy="10318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遴選「優質」師資生</a:t>
            </a:r>
            <a:endParaRPr sz="1400" b="0" i="0" u="none" strike="noStrike" cap="none">
              <a:solidFill>
                <a:srgbClr val="000000"/>
              </a:solidFill>
              <a:latin typeface="Arial"/>
              <a:ea typeface="Arial"/>
              <a:cs typeface="Arial"/>
              <a:sym typeface="Arial"/>
            </a:endParaRPr>
          </a:p>
        </p:txBody>
      </p:sp>
      <p:sp>
        <p:nvSpPr>
          <p:cNvPr id="940" name="Google Shape;940;p42"/>
          <p:cNvSpPr/>
          <p:nvPr/>
        </p:nvSpPr>
        <p:spPr>
          <a:xfrm>
            <a:off x="4432360" y="4521494"/>
            <a:ext cx="7452798" cy="5438188"/>
          </a:xfrm>
          <a:prstGeom prst="pentagon">
            <a:avLst>
              <a:gd name="hf" fmla="val 105146"/>
              <a:gd name="vf" fmla="val 110557"/>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41" name="Google Shape;941;p42"/>
          <p:cNvSpPr/>
          <p:nvPr/>
        </p:nvSpPr>
        <p:spPr>
          <a:xfrm>
            <a:off x="12498842" y="4521494"/>
            <a:ext cx="7452798" cy="5438188"/>
          </a:xfrm>
          <a:prstGeom prst="pentagon">
            <a:avLst>
              <a:gd name="hf" fmla="val 105146"/>
              <a:gd name="vf" fmla="val 110557"/>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42" name="Google Shape;942;p42"/>
          <p:cNvSpPr txBox="1"/>
          <p:nvPr/>
        </p:nvSpPr>
        <p:spPr>
          <a:xfrm>
            <a:off x="5066386" y="6426155"/>
            <a:ext cx="6184746" cy="229870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7000"/>
              <a:buFont typeface="Microsoft JhengHei"/>
              <a:buNone/>
            </a:pPr>
            <a:r>
              <a:rPr lang="en-US" sz="7000" b="1" i="0" u="none" strike="noStrike" cap="none">
                <a:solidFill>
                  <a:srgbClr val="FFFFFF"/>
                </a:solidFill>
                <a:latin typeface="Microsoft JhengHei"/>
                <a:ea typeface="Microsoft JhengHei"/>
                <a:cs typeface="Microsoft JhengHei"/>
                <a:sym typeface="Microsoft JhengHei"/>
              </a:rPr>
              <a:t>卓越師資</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7000"/>
              <a:buFont typeface="Microsoft JhengHei"/>
              <a:buNone/>
            </a:pPr>
            <a:r>
              <a:rPr lang="en-US" sz="7000" b="1" i="0" u="none" strike="noStrike" cap="none">
                <a:solidFill>
                  <a:srgbClr val="FFFFFF"/>
                </a:solidFill>
                <a:latin typeface="Microsoft JhengHei"/>
                <a:ea typeface="Microsoft JhengHei"/>
                <a:cs typeface="Microsoft JhengHei"/>
                <a:sym typeface="Microsoft JhengHei"/>
              </a:rPr>
              <a:t>獎學金</a:t>
            </a:r>
            <a:endParaRPr sz="5000" b="1" i="0" u="none" strike="noStrike" cap="none">
              <a:solidFill>
                <a:srgbClr val="000000"/>
              </a:solidFill>
              <a:latin typeface="Microsoft JhengHei"/>
              <a:ea typeface="Microsoft JhengHei"/>
              <a:cs typeface="Microsoft JhengHei"/>
              <a:sym typeface="Microsoft JhengHei"/>
            </a:endParaRPr>
          </a:p>
        </p:txBody>
      </p:sp>
      <p:sp>
        <p:nvSpPr>
          <p:cNvPr id="943" name="Google Shape;943;p42"/>
          <p:cNvSpPr txBox="1"/>
          <p:nvPr/>
        </p:nvSpPr>
        <p:spPr>
          <a:xfrm>
            <a:off x="13132869" y="6426155"/>
            <a:ext cx="6184745" cy="229870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7000"/>
              <a:buFont typeface="Microsoft JhengHei"/>
              <a:buNone/>
            </a:pPr>
            <a:r>
              <a:rPr lang="en-US" sz="7000" b="1" i="0" u="none" strike="noStrike" cap="none">
                <a:solidFill>
                  <a:srgbClr val="FFFFFF"/>
                </a:solidFill>
                <a:latin typeface="Microsoft JhengHei"/>
                <a:ea typeface="Microsoft JhengHei"/>
                <a:cs typeface="Microsoft JhengHei"/>
                <a:sym typeface="Microsoft JhengHei"/>
              </a:rPr>
              <a:t>公費</a:t>
            </a:r>
            <a:endParaRPr sz="5000" b="1" i="0" u="none" strike="noStrike" cap="none">
              <a:solidFill>
                <a:srgbClr val="000000"/>
              </a:solidFill>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FFFFF"/>
              </a:buClr>
              <a:buSzPts val="7000"/>
              <a:buFont typeface="Microsoft JhengHei"/>
              <a:buNone/>
            </a:pPr>
            <a:r>
              <a:rPr lang="en-US" sz="7000" b="1" i="0" u="none" strike="noStrike" cap="none">
                <a:solidFill>
                  <a:srgbClr val="FFFFFF"/>
                </a:solidFill>
                <a:latin typeface="Microsoft JhengHei"/>
                <a:ea typeface="Microsoft JhengHei"/>
                <a:cs typeface="Microsoft JhengHei"/>
                <a:sym typeface="Microsoft JhengHei"/>
              </a:rPr>
              <a:t>獎學金</a:t>
            </a:r>
            <a:endParaRPr sz="5000" b="1" i="0" u="none" strike="noStrike" cap="none">
              <a:solidFill>
                <a:srgbClr val="000000"/>
              </a:solidFill>
              <a:latin typeface="Microsoft JhengHei"/>
              <a:ea typeface="Microsoft JhengHei"/>
              <a:cs typeface="Microsoft JhengHei"/>
              <a:sym typeface="Microsoft JhengHei"/>
            </a:endParaRPr>
          </a:p>
        </p:txBody>
      </p:sp>
      <p:pic>
        <p:nvPicPr>
          <p:cNvPr id="944" name="Google Shape;944;p42" descr="影像"/>
          <p:cNvPicPr preferRelativeResize="0"/>
          <p:nvPr/>
        </p:nvPicPr>
        <p:blipFill rotWithShape="1">
          <a:blip r:embed="rId5">
            <a:alphaModFix/>
          </a:blip>
          <a:srcRect/>
          <a:stretch/>
        </p:blipFill>
        <p:spPr>
          <a:xfrm>
            <a:off x="823286" y="10685767"/>
            <a:ext cx="11105439" cy="1986563"/>
          </a:xfrm>
          <a:prstGeom prst="rect">
            <a:avLst/>
          </a:prstGeom>
          <a:noFill/>
          <a:ln>
            <a:noFill/>
          </a:ln>
        </p:spPr>
      </p:pic>
      <p:pic>
        <p:nvPicPr>
          <p:cNvPr id="945" name="Google Shape;945;p42" descr="影像"/>
          <p:cNvPicPr preferRelativeResize="0"/>
          <p:nvPr/>
        </p:nvPicPr>
        <p:blipFill rotWithShape="1">
          <a:blip r:embed="rId6">
            <a:alphaModFix/>
          </a:blip>
          <a:srcRect/>
          <a:stretch/>
        </p:blipFill>
        <p:spPr>
          <a:xfrm>
            <a:off x="12660768" y="10652099"/>
            <a:ext cx="11195277" cy="1453034"/>
          </a:xfrm>
          <a:prstGeom prst="rect">
            <a:avLst/>
          </a:prstGeom>
          <a:noFill/>
          <a:ln>
            <a:noFill/>
          </a:ln>
        </p:spPr>
      </p:pic>
      <p:pic>
        <p:nvPicPr>
          <p:cNvPr id="946" name="Google Shape;946;p42" descr="影像"/>
          <p:cNvPicPr preferRelativeResize="0"/>
          <p:nvPr/>
        </p:nvPicPr>
        <p:blipFill rotWithShape="1">
          <a:blip r:embed="rId7">
            <a:alphaModFix/>
          </a:blip>
          <a:srcRect l="29897" t="5104" r="31305" b="1544"/>
          <a:stretch/>
        </p:blipFill>
        <p:spPr>
          <a:xfrm>
            <a:off x="11029820" y="8281800"/>
            <a:ext cx="2324360" cy="1677881"/>
          </a:xfrm>
          <a:custGeom>
            <a:avLst/>
            <a:gdLst/>
            <a:ahLst/>
            <a:cxnLst/>
            <a:rect l="l" t="t" r="r" b="b"/>
            <a:pathLst>
              <a:path w="21538" h="21580" extrusionOk="0">
                <a:moveTo>
                  <a:pt x="10610" y="7"/>
                </a:moveTo>
                <a:cubicBezTo>
                  <a:pt x="10559" y="24"/>
                  <a:pt x="10505" y="77"/>
                  <a:pt x="10430" y="170"/>
                </a:cubicBezTo>
                <a:cubicBezTo>
                  <a:pt x="10205" y="451"/>
                  <a:pt x="8772" y="1787"/>
                  <a:pt x="7794" y="2630"/>
                </a:cubicBezTo>
                <a:cubicBezTo>
                  <a:pt x="7416" y="2955"/>
                  <a:pt x="7038" y="3305"/>
                  <a:pt x="6955" y="3406"/>
                </a:cubicBezTo>
                <a:cubicBezTo>
                  <a:pt x="6754" y="3650"/>
                  <a:pt x="5556" y="4745"/>
                  <a:pt x="5039" y="5157"/>
                </a:cubicBezTo>
                <a:cubicBezTo>
                  <a:pt x="4813" y="5338"/>
                  <a:pt x="4509" y="5626"/>
                  <a:pt x="4362" y="5800"/>
                </a:cubicBezTo>
                <a:cubicBezTo>
                  <a:pt x="4216" y="5974"/>
                  <a:pt x="4026" y="6175"/>
                  <a:pt x="3943" y="6239"/>
                </a:cubicBezTo>
                <a:cubicBezTo>
                  <a:pt x="3860" y="6303"/>
                  <a:pt x="3819" y="6393"/>
                  <a:pt x="3851" y="6438"/>
                </a:cubicBezTo>
                <a:cubicBezTo>
                  <a:pt x="3884" y="6484"/>
                  <a:pt x="4017" y="6423"/>
                  <a:pt x="4145" y="6305"/>
                </a:cubicBezTo>
                <a:cubicBezTo>
                  <a:pt x="4401" y="6070"/>
                  <a:pt x="4726" y="6074"/>
                  <a:pt x="4921" y="6316"/>
                </a:cubicBezTo>
                <a:cubicBezTo>
                  <a:pt x="4991" y="6401"/>
                  <a:pt x="5344" y="6605"/>
                  <a:pt x="5708" y="6770"/>
                </a:cubicBezTo>
                <a:cubicBezTo>
                  <a:pt x="6073" y="6935"/>
                  <a:pt x="6412" y="7116"/>
                  <a:pt x="6462" y="7173"/>
                </a:cubicBezTo>
                <a:cubicBezTo>
                  <a:pt x="6512" y="7231"/>
                  <a:pt x="6666" y="7300"/>
                  <a:pt x="6804" y="7321"/>
                </a:cubicBezTo>
                <a:cubicBezTo>
                  <a:pt x="7006" y="7353"/>
                  <a:pt x="7058" y="7412"/>
                  <a:pt x="7058" y="7638"/>
                </a:cubicBezTo>
                <a:cubicBezTo>
                  <a:pt x="7058" y="7943"/>
                  <a:pt x="6689" y="8322"/>
                  <a:pt x="6378" y="8337"/>
                </a:cubicBezTo>
                <a:cubicBezTo>
                  <a:pt x="6282" y="8342"/>
                  <a:pt x="5547" y="8795"/>
                  <a:pt x="4745" y="9342"/>
                </a:cubicBezTo>
                <a:cubicBezTo>
                  <a:pt x="3943" y="9890"/>
                  <a:pt x="3210" y="10389"/>
                  <a:pt x="3112" y="10455"/>
                </a:cubicBezTo>
                <a:cubicBezTo>
                  <a:pt x="2970" y="10552"/>
                  <a:pt x="2862" y="10516"/>
                  <a:pt x="2572" y="10261"/>
                </a:cubicBezTo>
                <a:cubicBezTo>
                  <a:pt x="2280" y="10006"/>
                  <a:pt x="2182" y="9967"/>
                  <a:pt x="2060" y="10072"/>
                </a:cubicBezTo>
                <a:cubicBezTo>
                  <a:pt x="1977" y="10144"/>
                  <a:pt x="1799" y="10205"/>
                  <a:pt x="1663" y="10205"/>
                </a:cubicBezTo>
                <a:cubicBezTo>
                  <a:pt x="1527" y="10205"/>
                  <a:pt x="1319" y="10256"/>
                  <a:pt x="1204" y="10317"/>
                </a:cubicBezTo>
                <a:cubicBezTo>
                  <a:pt x="866" y="10496"/>
                  <a:pt x="303" y="11270"/>
                  <a:pt x="141" y="11777"/>
                </a:cubicBezTo>
                <a:cubicBezTo>
                  <a:pt x="59" y="12033"/>
                  <a:pt x="9" y="12436"/>
                  <a:pt x="1" y="12798"/>
                </a:cubicBezTo>
                <a:cubicBezTo>
                  <a:pt x="-7" y="13160"/>
                  <a:pt x="26" y="13478"/>
                  <a:pt x="100" y="13559"/>
                </a:cubicBezTo>
                <a:cubicBezTo>
                  <a:pt x="293" y="13768"/>
                  <a:pt x="1899" y="14716"/>
                  <a:pt x="2575" y="15019"/>
                </a:cubicBezTo>
                <a:cubicBezTo>
                  <a:pt x="2967" y="15194"/>
                  <a:pt x="3345" y="15404"/>
                  <a:pt x="3414" y="15488"/>
                </a:cubicBezTo>
                <a:cubicBezTo>
                  <a:pt x="3483" y="15572"/>
                  <a:pt x="3613" y="15659"/>
                  <a:pt x="3704" y="15682"/>
                </a:cubicBezTo>
                <a:cubicBezTo>
                  <a:pt x="3848" y="15719"/>
                  <a:pt x="3871" y="15807"/>
                  <a:pt x="3855" y="16351"/>
                </a:cubicBezTo>
                <a:cubicBezTo>
                  <a:pt x="3844" y="16715"/>
                  <a:pt x="3782" y="17059"/>
                  <a:pt x="3708" y="17173"/>
                </a:cubicBezTo>
                <a:cubicBezTo>
                  <a:pt x="3547" y="17419"/>
                  <a:pt x="3549" y="17480"/>
                  <a:pt x="3719" y="17571"/>
                </a:cubicBezTo>
                <a:cubicBezTo>
                  <a:pt x="3831" y="17630"/>
                  <a:pt x="3838" y="17612"/>
                  <a:pt x="3756" y="17474"/>
                </a:cubicBezTo>
                <a:cubicBezTo>
                  <a:pt x="3601" y="17215"/>
                  <a:pt x="3907" y="17024"/>
                  <a:pt x="4123" y="17244"/>
                </a:cubicBezTo>
                <a:cubicBezTo>
                  <a:pt x="4315" y="17438"/>
                  <a:pt x="4754" y="17456"/>
                  <a:pt x="5197" y="17285"/>
                </a:cubicBezTo>
                <a:cubicBezTo>
                  <a:pt x="5488" y="17173"/>
                  <a:pt x="5554" y="17190"/>
                  <a:pt x="5918" y="17515"/>
                </a:cubicBezTo>
                <a:cubicBezTo>
                  <a:pt x="6138" y="17710"/>
                  <a:pt x="6360" y="17872"/>
                  <a:pt x="6411" y="17872"/>
                </a:cubicBezTo>
                <a:cubicBezTo>
                  <a:pt x="6462" y="17872"/>
                  <a:pt x="6552" y="17964"/>
                  <a:pt x="6613" y="18076"/>
                </a:cubicBezTo>
                <a:cubicBezTo>
                  <a:pt x="6735" y="18299"/>
                  <a:pt x="6953" y="18506"/>
                  <a:pt x="7249" y="18683"/>
                </a:cubicBezTo>
                <a:cubicBezTo>
                  <a:pt x="7549" y="18863"/>
                  <a:pt x="8723" y="20136"/>
                  <a:pt x="8981" y="20562"/>
                </a:cubicBezTo>
                <a:cubicBezTo>
                  <a:pt x="9109" y="20772"/>
                  <a:pt x="9251" y="21062"/>
                  <a:pt x="9298" y="21205"/>
                </a:cubicBezTo>
                <a:cubicBezTo>
                  <a:pt x="9344" y="21347"/>
                  <a:pt x="9444" y="21484"/>
                  <a:pt x="9518" y="21511"/>
                </a:cubicBezTo>
                <a:cubicBezTo>
                  <a:pt x="9656" y="21562"/>
                  <a:pt x="9777" y="21589"/>
                  <a:pt x="9893" y="21578"/>
                </a:cubicBezTo>
                <a:cubicBezTo>
                  <a:pt x="10244" y="21543"/>
                  <a:pt x="10553" y="21187"/>
                  <a:pt x="11144" y="20266"/>
                </a:cubicBezTo>
                <a:cubicBezTo>
                  <a:pt x="11721" y="19365"/>
                  <a:pt x="11779" y="19229"/>
                  <a:pt x="11831" y="18643"/>
                </a:cubicBezTo>
                <a:cubicBezTo>
                  <a:pt x="11863" y="18291"/>
                  <a:pt x="11865" y="17948"/>
                  <a:pt x="11835" y="17882"/>
                </a:cubicBezTo>
                <a:cubicBezTo>
                  <a:pt x="11805" y="17816"/>
                  <a:pt x="11464" y="17529"/>
                  <a:pt x="11074" y="17239"/>
                </a:cubicBezTo>
                <a:cubicBezTo>
                  <a:pt x="10684" y="16949"/>
                  <a:pt x="10044" y="16472"/>
                  <a:pt x="9654" y="16182"/>
                </a:cubicBezTo>
                <a:cubicBezTo>
                  <a:pt x="9265" y="15893"/>
                  <a:pt x="8926" y="15612"/>
                  <a:pt x="8900" y="15554"/>
                </a:cubicBezTo>
                <a:cubicBezTo>
                  <a:pt x="8820" y="15374"/>
                  <a:pt x="8981" y="15326"/>
                  <a:pt x="9323" y="15432"/>
                </a:cubicBezTo>
                <a:cubicBezTo>
                  <a:pt x="9505" y="15488"/>
                  <a:pt x="9801" y="15559"/>
                  <a:pt x="9985" y="15590"/>
                </a:cubicBezTo>
                <a:cubicBezTo>
                  <a:pt x="10819" y="15732"/>
                  <a:pt x="11085" y="15827"/>
                  <a:pt x="11228" y="16034"/>
                </a:cubicBezTo>
                <a:cubicBezTo>
                  <a:pt x="11313" y="16157"/>
                  <a:pt x="11407" y="16237"/>
                  <a:pt x="11438" y="16213"/>
                </a:cubicBezTo>
                <a:cubicBezTo>
                  <a:pt x="11468" y="16189"/>
                  <a:pt x="11615" y="16098"/>
                  <a:pt x="11765" y="16009"/>
                </a:cubicBezTo>
                <a:cubicBezTo>
                  <a:pt x="11957" y="15895"/>
                  <a:pt x="12037" y="15770"/>
                  <a:pt x="12037" y="15585"/>
                </a:cubicBezTo>
                <a:cubicBezTo>
                  <a:pt x="12037" y="15441"/>
                  <a:pt x="12095" y="14942"/>
                  <a:pt x="12162" y="14477"/>
                </a:cubicBezTo>
                <a:cubicBezTo>
                  <a:pt x="12230" y="14012"/>
                  <a:pt x="12316" y="13368"/>
                  <a:pt x="12354" y="13048"/>
                </a:cubicBezTo>
                <a:cubicBezTo>
                  <a:pt x="12409" y="12571"/>
                  <a:pt x="12450" y="12476"/>
                  <a:pt x="12578" y="12507"/>
                </a:cubicBezTo>
                <a:cubicBezTo>
                  <a:pt x="12792" y="12559"/>
                  <a:pt x="13210" y="13006"/>
                  <a:pt x="13210" y="13181"/>
                </a:cubicBezTo>
                <a:cubicBezTo>
                  <a:pt x="13210" y="13260"/>
                  <a:pt x="13323" y="13358"/>
                  <a:pt x="13460" y="13400"/>
                </a:cubicBezTo>
                <a:cubicBezTo>
                  <a:pt x="13598" y="13442"/>
                  <a:pt x="13734" y="13526"/>
                  <a:pt x="13762" y="13589"/>
                </a:cubicBezTo>
                <a:cubicBezTo>
                  <a:pt x="13790" y="13652"/>
                  <a:pt x="13906" y="13754"/>
                  <a:pt x="14019" y="13814"/>
                </a:cubicBezTo>
                <a:cubicBezTo>
                  <a:pt x="14133" y="13874"/>
                  <a:pt x="14206" y="13968"/>
                  <a:pt x="14181" y="14023"/>
                </a:cubicBezTo>
                <a:cubicBezTo>
                  <a:pt x="14157" y="14078"/>
                  <a:pt x="13761" y="14242"/>
                  <a:pt x="13299" y="14391"/>
                </a:cubicBezTo>
                <a:lnTo>
                  <a:pt x="12457" y="14661"/>
                </a:lnTo>
                <a:lnTo>
                  <a:pt x="12457" y="15544"/>
                </a:lnTo>
                <a:cubicBezTo>
                  <a:pt x="12457" y="16031"/>
                  <a:pt x="12423" y="16479"/>
                  <a:pt x="12383" y="16540"/>
                </a:cubicBezTo>
                <a:cubicBezTo>
                  <a:pt x="12343" y="16600"/>
                  <a:pt x="12285" y="16970"/>
                  <a:pt x="12254" y="17361"/>
                </a:cubicBezTo>
                <a:cubicBezTo>
                  <a:pt x="12194" y="18147"/>
                  <a:pt x="12269" y="18289"/>
                  <a:pt x="12677" y="18147"/>
                </a:cubicBezTo>
                <a:cubicBezTo>
                  <a:pt x="12822" y="18097"/>
                  <a:pt x="12942" y="18145"/>
                  <a:pt x="13071" y="18311"/>
                </a:cubicBezTo>
                <a:cubicBezTo>
                  <a:pt x="13220" y="18503"/>
                  <a:pt x="13342" y="18541"/>
                  <a:pt x="13733" y="18510"/>
                </a:cubicBezTo>
                <a:cubicBezTo>
                  <a:pt x="14415" y="18455"/>
                  <a:pt x="15617" y="17953"/>
                  <a:pt x="16395" y="17402"/>
                </a:cubicBezTo>
                <a:cubicBezTo>
                  <a:pt x="16768" y="17139"/>
                  <a:pt x="16820" y="16860"/>
                  <a:pt x="16557" y="16529"/>
                </a:cubicBezTo>
                <a:cubicBezTo>
                  <a:pt x="16463" y="16412"/>
                  <a:pt x="16406" y="16253"/>
                  <a:pt x="16428" y="16172"/>
                </a:cubicBezTo>
                <a:cubicBezTo>
                  <a:pt x="16451" y="16091"/>
                  <a:pt x="16378" y="15930"/>
                  <a:pt x="16266" y="15815"/>
                </a:cubicBezTo>
                <a:cubicBezTo>
                  <a:pt x="16131" y="15676"/>
                  <a:pt x="16054" y="15468"/>
                  <a:pt x="16038" y="15197"/>
                </a:cubicBezTo>
                <a:cubicBezTo>
                  <a:pt x="16016" y="14809"/>
                  <a:pt x="16027" y="14795"/>
                  <a:pt x="16266" y="14830"/>
                </a:cubicBezTo>
                <a:cubicBezTo>
                  <a:pt x="16405" y="14849"/>
                  <a:pt x="16915" y="15025"/>
                  <a:pt x="17399" y="15223"/>
                </a:cubicBezTo>
                <a:cubicBezTo>
                  <a:pt x="18289" y="15587"/>
                  <a:pt x="18909" y="15777"/>
                  <a:pt x="19366" y="15820"/>
                </a:cubicBezTo>
                <a:cubicBezTo>
                  <a:pt x="19505" y="15833"/>
                  <a:pt x="19665" y="15887"/>
                  <a:pt x="19723" y="15937"/>
                </a:cubicBezTo>
                <a:cubicBezTo>
                  <a:pt x="19785" y="15991"/>
                  <a:pt x="19922" y="15932"/>
                  <a:pt x="20061" y="15794"/>
                </a:cubicBezTo>
                <a:cubicBezTo>
                  <a:pt x="20323" y="15536"/>
                  <a:pt x="21411" y="13969"/>
                  <a:pt x="21422" y="13834"/>
                </a:cubicBezTo>
                <a:cubicBezTo>
                  <a:pt x="21426" y="13788"/>
                  <a:pt x="21444" y="13641"/>
                  <a:pt x="21459" y="13513"/>
                </a:cubicBezTo>
                <a:cubicBezTo>
                  <a:pt x="21583" y="12474"/>
                  <a:pt x="21593" y="12539"/>
                  <a:pt x="21242" y="12216"/>
                </a:cubicBezTo>
                <a:cubicBezTo>
                  <a:pt x="21060" y="12049"/>
                  <a:pt x="20885" y="11946"/>
                  <a:pt x="20856" y="11987"/>
                </a:cubicBezTo>
                <a:cubicBezTo>
                  <a:pt x="20826" y="12027"/>
                  <a:pt x="20760" y="12008"/>
                  <a:pt x="20705" y="11946"/>
                </a:cubicBezTo>
                <a:cubicBezTo>
                  <a:pt x="20651" y="11883"/>
                  <a:pt x="20196" y="11656"/>
                  <a:pt x="19694" y="11440"/>
                </a:cubicBezTo>
                <a:cubicBezTo>
                  <a:pt x="18728" y="11027"/>
                  <a:pt x="17839" y="10540"/>
                  <a:pt x="17509" y="10241"/>
                </a:cubicBezTo>
                <a:cubicBezTo>
                  <a:pt x="17366" y="10111"/>
                  <a:pt x="17333" y="10018"/>
                  <a:pt x="17395" y="9914"/>
                </a:cubicBezTo>
                <a:cubicBezTo>
                  <a:pt x="17452" y="9819"/>
                  <a:pt x="17458" y="9369"/>
                  <a:pt x="17410" y="8577"/>
                </a:cubicBezTo>
                <a:cubicBezTo>
                  <a:pt x="17326" y="7202"/>
                  <a:pt x="17347" y="6983"/>
                  <a:pt x="17645" y="6142"/>
                </a:cubicBezTo>
                <a:cubicBezTo>
                  <a:pt x="17709" y="5962"/>
                  <a:pt x="18024" y="5665"/>
                  <a:pt x="18443" y="5392"/>
                </a:cubicBezTo>
                <a:cubicBezTo>
                  <a:pt x="18582" y="5302"/>
                  <a:pt x="18792" y="5123"/>
                  <a:pt x="18910" y="4994"/>
                </a:cubicBezTo>
                <a:cubicBezTo>
                  <a:pt x="19029" y="4864"/>
                  <a:pt x="19218" y="4727"/>
                  <a:pt x="19330" y="4687"/>
                </a:cubicBezTo>
                <a:cubicBezTo>
                  <a:pt x="19441" y="4648"/>
                  <a:pt x="19718" y="4431"/>
                  <a:pt x="19944" y="4202"/>
                </a:cubicBezTo>
                <a:lnTo>
                  <a:pt x="20356" y="3784"/>
                </a:lnTo>
                <a:lnTo>
                  <a:pt x="19859" y="3508"/>
                </a:lnTo>
                <a:cubicBezTo>
                  <a:pt x="19356" y="3224"/>
                  <a:pt x="19074" y="3104"/>
                  <a:pt x="17064" y="2370"/>
                </a:cubicBezTo>
                <a:cubicBezTo>
                  <a:pt x="16443" y="2143"/>
                  <a:pt x="15347" y="1703"/>
                  <a:pt x="14634" y="1390"/>
                </a:cubicBezTo>
                <a:cubicBezTo>
                  <a:pt x="13920" y="1077"/>
                  <a:pt x="12902" y="676"/>
                  <a:pt x="12372" y="502"/>
                </a:cubicBezTo>
                <a:cubicBezTo>
                  <a:pt x="11842" y="327"/>
                  <a:pt x="11374" y="147"/>
                  <a:pt x="11328" y="99"/>
                </a:cubicBezTo>
                <a:cubicBezTo>
                  <a:pt x="11281" y="51"/>
                  <a:pt x="11166" y="47"/>
                  <a:pt x="11074" y="93"/>
                </a:cubicBezTo>
                <a:cubicBezTo>
                  <a:pt x="10982" y="140"/>
                  <a:pt x="10844" y="126"/>
                  <a:pt x="10765" y="58"/>
                </a:cubicBezTo>
                <a:cubicBezTo>
                  <a:pt x="10710" y="10"/>
                  <a:pt x="10662" y="-11"/>
                  <a:pt x="10610" y="7"/>
                </a:cubicBezTo>
                <a:close/>
              </a:path>
            </a:pathLst>
          </a:custGeom>
          <a:noFill/>
          <a:ln>
            <a:noFill/>
          </a:ln>
        </p:spPr>
      </p:pic>
      <p:sp>
        <p:nvSpPr>
          <p:cNvPr id="13"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2" name="Google Shape;952;p43"/>
          <p:cNvSpPr txBox="1"/>
          <p:nvPr/>
        </p:nvSpPr>
        <p:spPr>
          <a:xfrm>
            <a:off x="117558" y="2784951"/>
            <a:ext cx="16302539"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（二）師資生組成反映 K-12 師資需求之多元性</a:t>
            </a:r>
            <a:endParaRPr sz="6000" b="0" i="0" u="none" strike="noStrike" cap="none">
              <a:solidFill>
                <a:srgbClr val="000000"/>
              </a:solidFill>
              <a:latin typeface="DFKai-SB"/>
              <a:ea typeface="DFKai-SB"/>
              <a:cs typeface="DFKai-SB"/>
              <a:sym typeface="DFKai-SB"/>
            </a:endParaRPr>
          </a:p>
        </p:txBody>
      </p:sp>
      <p:sp>
        <p:nvSpPr>
          <p:cNvPr id="953" name="Google Shape;953;p43"/>
          <p:cNvSpPr txBox="1"/>
          <p:nvPr/>
        </p:nvSpPr>
        <p:spPr>
          <a:xfrm>
            <a:off x="2407080" y="4268869"/>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依據學校系所條件並評估市場需求，規劃特殊教育學校（班）師資生遴選</a:t>
            </a:r>
            <a:endParaRPr sz="5000" b="0" i="0" u="none" strike="noStrike" cap="none">
              <a:solidFill>
                <a:srgbClr val="000000"/>
              </a:solidFill>
              <a:latin typeface="DFKai-SB"/>
              <a:ea typeface="DFKai-SB"/>
              <a:cs typeface="DFKai-SB"/>
              <a:sym typeface="DFKai-SB"/>
            </a:endParaRPr>
          </a:p>
        </p:txBody>
      </p:sp>
      <p:sp>
        <p:nvSpPr>
          <p:cNvPr id="954" name="Google Shape;954;p43"/>
          <p:cNvSpPr txBox="1"/>
          <p:nvPr/>
        </p:nvSpPr>
        <p:spPr>
          <a:xfrm>
            <a:off x="3092262" y="5634766"/>
            <a:ext cx="20393402" cy="1529264"/>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500"/>
              <a:buFont typeface="Arial"/>
              <a:buNone/>
            </a:pPr>
            <a:r>
              <a:rPr lang="en-US" sz="4500" b="0" i="0" u="none" strike="noStrike" cap="none">
                <a:solidFill>
                  <a:srgbClr val="000000"/>
                </a:solidFill>
                <a:latin typeface="Arial"/>
                <a:ea typeface="Arial"/>
                <a:cs typeface="Arial"/>
                <a:sym typeface="Arial"/>
              </a:rPr>
              <a:t>        </a:t>
            </a:r>
            <a:r>
              <a:rPr lang="en-US" sz="4500" b="0" i="0" u="none" strike="noStrike" cap="none">
                <a:solidFill>
                  <a:srgbClr val="000000"/>
                </a:solidFill>
                <a:latin typeface="DFKai-SB"/>
                <a:ea typeface="DFKai-SB"/>
                <a:cs typeface="DFKai-SB"/>
                <a:sym typeface="DFKai-SB"/>
              </a:rPr>
              <a:t>本系師資生皆可依據課程架構選擇國小資賦優異類、國小身心障礙類及學前</a:t>
            </a:r>
            <a:endParaRPr sz="5000" b="0" i="0" u="none" strike="noStrike" cap="none">
              <a:solidFill>
                <a:srgbClr val="000000"/>
              </a:solidFill>
              <a:latin typeface="DFKai-SB"/>
              <a:ea typeface="DFKai-SB"/>
              <a:cs typeface="DFKai-SB"/>
              <a:sym typeface="DFKai-SB"/>
            </a:endParaRPr>
          </a:p>
          <a:p>
            <a:pPr marL="0" marR="0" lvl="0" indent="0" algn="l" rtl="0">
              <a:lnSpc>
                <a:spcPct val="100000"/>
              </a:lnSpc>
              <a:spcBef>
                <a:spcPts val="0"/>
              </a:spcBef>
              <a:spcAft>
                <a:spcPts val="0"/>
              </a:spcAft>
              <a:buClr>
                <a:srgbClr val="000000"/>
              </a:buClr>
              <a:buSzPts val="4500"/>
              <a:buFont typeface="DFKai-SB"/>
              <a:buNone/>
            </a:pPr>
            <a:r>
              <a:rPr lang="en-US" sz="4500" b="0" i="0" u="none" strike="noStrike" cap="none">
                <a:solidFill>
                  <a:srgbClr val="000000"/>
                </a:solidFill>
                <a:latin typeface="DFKai-SB"/>
                <a:ea typeface="DFKai-SB"/>
                <a:cs typeface="DFKai-SB"/>
                <a:sym typeface="DFKai-SB"/>
              </a:rPr>
              <a:t>特教類三項特殊教育教師專長，修習一至三類特殊教育教師職前課程學分。</a:t>
            </a:r>
            <a:endParaRPr sz="1400" b="0" i="0" u="none" strike="noStrike" cap="none">
              <a:solidFill>
                <a:srgbClr val="000000"/>
              </a:solidFill>
              <a:latin typeface="Arial"/>
              <a:ea typeface="Arial"/>
              <a:cs typeface="Arial"/>
              <a:sym typeface="Arial"/>
            </a:endParaRPr>
          </a:p>
        </p:txBody>
      </p:sp>
      <p:pic>
        <p:nvPicPr>
          <p:cNvPr id="955" name="Google Shape;955;p43" descr="影像"/>
          <p:cNvPicPr preferRelativeResize="0"/>
          <p:nvPr/>
        </p:nvPicPr>
        <p:blipFill rotWithShape="1">
          <a:blip r:embed="rId3">
            <a:alphaModFix/>
          </a:blip>
          <a:srcRect t="12782"/>
          <a:stretch/>
        </p:blipFill>
        <p:spPr>
          <a:xfrm>
            <a:off x="4830484" y="8182793"/>
            <a:ext cx="18955356" cy="4627052"/>
          </a:xfrm>
          <a:prstGeom prst="rect">
            <a:avLst/>
          </a:prstGeom>
          <a:noFill/>
          <a:ln>
            <a:noFill/>
          </a:ln>
        </p:spPr>
      </p:pic>
      <p:sp>
        <p:nvSpPr>
          <p:cNvPr id="956" name="Google Shape;956;p43"/>
          <p:cNvSpPr txBox="1"/>
          <p:nvPr/>
        </p:nvSpPr>
        <p:spPr>
          <a:xfrm>
            <a:off x="427727" y="11188096"/>
            <a:ext cx="3991476"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3-2-1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特殊教育學系107-109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學年入學之師資生員額</a:t>
            </a:r>
            <a:endParaRPr sz="5000" b="0" i="0" u="none" strike="noStrike" cap="none">
              <a:solidFill>
                <a:srgbClr val="000000"/>
              </a:solidFill>
              <a:latin typeface="PMingLiu"/>
              <a:ea typeface="PMingLiu"/>
              <a:cs typeface="PMingLiu"/>
              <a:sym typeface="PMingLiu"/>
            </a:endParaRPr>
          </a:p>
        </p:txBody>
      </p:sp>
      <p:sp>
        <p:nvSpPr>
          <p:cNvPr id="9" name="Google Shape;899;p40"/>
          <p:cNvSpPr txBox="1">
            <a:spLocks noGrp="1"/>
          </p:cNvSpPr>
          <p:nvPr>
            <p:ph type="body" idx="14"/>
          </p:nvPr>
        </p:nvSpPr>
        <p:spPr>
          <a:xfrm>
            <a:off x="0" y="-56733"/>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2" name="Google Shape;962;p44"/>
          <p:cNvSpPr txBox="1"/>
          <p:nvPr/>
        </p:nvSpPr>
        <p:spPr>
          <a:xfrm>
            <a:off x="1184471" y="3844497"/>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本系提供「特殊需求」之適性與優質學生，選讀師資培育學程</a:t>
            </a:r>
            <a:endParaRPr sz="5000" b="0" i="0" u="none" strike="noStrike" cap="none" dirty="0">
              <a:solidFill>
                <a:srgbClr val="000000"/>
              </a:solidFill>
              <a:latin typeface="DFKai-SB"/>
              <a:ea typeface="DFKai-SB"/>
              <a:cs typeface="DFKai-SB"/>
              <a:sym typeface="DFKai-SB"/>
            </a:endParaRPr>
          </a:p>
        </p:txBody>
      </p:sp>
      <p:pic>
        <p:nvPicPr>
          <p:cNvPr id="963" name="Google Shape;963;p44" descr="影像"/>
          <p:cNvPicPr preferRelativeResize="0"/>
          <p:nvPr/>
        </p:nvPicPr>
        <p:blipFill rotWithShape="1">
          <a:blip r:embed="rId3">
            <a:alphaModFix/>
          </a:blip>
          <a:srcRect t="15162"/>
          <a:stretch/>
        </p:blipFill>
        <p:spPr>
          <a:xfrm>
            <a:off x="1979224" y="6174989"/>
            <a:ext cx="20425553" cy="3802154"/>
          </a:xfrm>
          <a:prstGeom prst="rect">
            <a:avLst/>
          </a:prstGeom>
          <a:noFill/>
          <a:ln>
            <a:noFill/>
          </a:ln>
        </p:spPr>
      </p:pic>
      <p:sp>
        <p:nvSpPr>
          <p:cNvPr id="964" name="Google Shape;964;p44"/>
          <p:cNvSpPr txBox="1"/>
          <p:nvPr/>
        </p:nvSpPr>
        <p:spPr>
          <a:xfrm>
            <a:off x="7348515" y="9982363"/>
            <a:ext cx="7774253" cy="106759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3-2-2 </a:t>
            </a:r>
            <a:endParaRPr sz="3000" b="0" i="0" u="none" strike="noStrike" cap="none">
              <a:solidFill>
                <a:srgbClr val="000000"/>
              </a:solidFill>
              <a:latin typeface="PMingLiu"/>
              <a:ea typeface="PMingLiu"/>
              <a:cs typeface="PMingLiu"/>
              <a:sym typeface="PMingLiu"/>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 107-109學年度特殊需求之適性與優質學生</a:t>
            </a:r>
            <a:endParaRPr sz="1400" b="0" i="0" u="none" strike="noStrike" cap="none">
              <a:solidFill>
                <a:srgbClr val="000000"/>
              </a:solidFill>
              <a:latin typeface="Arial"/>
              <a:ea typeface="Arial"/>
              <a:cs typeface="Arial"/>
              <a:sym typeface="Arial"/>
            </a:endParaRPr>
          </a:p>
        </p:txBody>
      </p:sp>
      <p:sp>
        <p:nvSpPr>
          <p:cNvPr id="7" name="Google Shape;899;p40"/>
          <p:cNvSpPr txBox="1">
            <a:spLocks noGrp="1"/>
          </p:cNvSpPr>
          <p:nvPr>
            <p:ph type="body" idx="14"/>
          </p:nvPr>
        </p:nvSpPr>
        <p:spPr>
          <a:xfrm>
            <a:off x="0" y="-56734"/>
            <a:ext cx="24384000" cy="2640907"/>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70" name="Google Shape;970;p45"/>
          <p:cNvSpPr txBox="1"/>
          <p:nvPr/>
        </p:nvSpPr>
        <p:spPr>
          <a:xfrm>
            <a:off x="230125" y="2957712"/>
            <a:ext cx="13994215"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（三）建制課程地圖作為學習指引之作法</a:t>
            </a:r>
            <a:endParaRPr sz="6000" b="0" i="0" u="none" strike="noStrike" cap="none">
              <a:solidFill>
                <a:srgbClr val="000000"/>
              </a:solidFill>
              <a:latin typeface="DFKai-SB"/>
              <a:ea typeface="DFKai-SB"/>
              <a:cs typeface="DFKai-SB"/>
              <a:sym typeface="DFKai-SB"/>
            </a:endParaRPr>
          </a:p>
        </p:txBody>
      </p:sp>
      <p:sp>
        <p:nvSpPr>
          <p:cNvPr id="971" name="Google Shape;971;p45"/>
          <p:cNvSpPr txBox="1"/>
          <p:nvPr/>
        </p:nvSpPr>
        <p:spPr>
          <a:xfrm>
            <a:off x="2939198" y="4614391"/>
            <a:ext cx="9768203"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特殊教育學系大學部課程地圖</a:t>
            </a:r>
            <a:endParaRPr sz="5000" b="0" i="0" u="none" strike="noStrike" cap="none">
              <a:solidFill>
                <a:srgbClr val="000000"/>
              </a:solidFill>
              <a:latin typeface="DFKai-SB"/>
              <a:ea typeface="DFKai-SB"/>
              <a:cs typeface="DFKai-SB"/>
              <a:sym typeface="DFKai-SB"/>
            </a:endParaRPr>
          </a:p>
        </p:txBody>
      </p:sp>
      <p:pic>
        <p:nvPicPr>
          <p:cNvPr id="972" name="Google Shape;972;p45" descr="影像">
            <a:hlinkClick r:id="rId3"/>
          </p:cNvPr>
          <p:cNvPicPr preferRelativeResize="0"/>
          <p:nvPr/>
        </p:nvPicPr>
        <p:blipFill rotWithShape="1">
          <a:blip r:embed="rId4">
            <a:alphaModFix/>
          </a:blip>
          <a:srcRect/>
          <a:stretch/>
        </p:blipFill>
        <p:spPr>
          <a:xfrm>
            <a:off x="13604345" y="4096350"/>
            <a:ext cx="8491875" cy="9555180"/>
          </a:xfrm>
          <a:prstGeom prst="rect">
            <a:avLst/>
          </a:prstGeom>
          <a:noFill/>
          <a:ln>
            <a:noFill/>
          </a:ln>
        </p:spPr>
      </p:pic>
      <p:sp>
        <p:nvSpPr>
          <p:cNvPr id="973" name="Google Shape;973;p45"/>
          <p:cNvSpPr/>
          <p:nvPr/>
        </p:nvSpPr>
        <p:spPr>
          <a:xfrm>
            <a:off x="6830763" y="11729228"/>
            <a:ext cx="1524107" cy="1381158"/>
          </a:xfrm>
          <a:custGeom>
            <a:avLst/>
            <a:gdLst/>
            <a:ahLst/>
            <a:cxnLst/>
            <a:rect l="l" t="t" r="r" b="b"/>
            <a:pathLst>
              <a:path w="21600" h="21600" extrusionOk="0">
                <a:moveTo>
                  <a:pt x="4969" y="0"/>
                </a:moveTo>
                <a:cubicBezTo>
                  <a:pt x="3275" y="0"/>
                  <a:pt x="1896" y="1522"/>
                  <a:pt x="1896" y="3392"/>
                </a:cubicBezTo>
                <a:cubicBezTo>
                  <a:pt x="1896" y="5262"/>
                  <a:pt x="3275" y="6783"/>
                  <a:pt x="4969" y="6783"/>
                </a:cubicBezTo>
                <a:lnTo>
                  <a:pt x="21600" y="6783"/>
                </a:lnTo>
                <a:lnTo>
                  <a:pt x="21600" y="5757"/>
                </a:lnTo>
                <a:lnTo>
                  <a:pt x="4969" y="5757"/>
                </a:lnTo>
                <a:cubicBezTo>
                  <a:pt x="3788" y="5757"/>
                  <a:pt x="2827" y="4696"/>
                  <a:pt x="2827" y="3392"/>
                </a:cubicBezTo>
                <a:cubicBezTo>
                  <a:pt x="2827" y="2087"/>
                  <a:pt x="3788" y="1026"/>
                  <a:pt x="4969" y="1026"/>
                </a:cubicBezTo>
                <a:lnTo>
                  <a:pt x="21600" y="1026"/>
                </a:lnTo>
                <a:lnTo>
                  <a:pt x="21600" y="0"/>
                </a:lnTo>
                <a:lnTo>
                  <a:pt x="4969" y="0"/>
                </a:lnTo>
                <a:close/>
                <a:moveTo>
                  <a:pt x="4969" y="1852"/>
                </a:moveTo>
                <a:lnTo>
                  <a:pt x="4969" y="2269"/>
                </a:lnTo>
                <a:lnTo>
                  <a:pt x="20792" y="2269"/>
                </a:lnTo>
                <a:cubicBezTo>
                  <a:pt x="20843" y="2123"/>
                  <a:pt x="20903" y="1984"/>
                  <a:pt x="20972" y="1852"/>
                </a:cubicBezTo>
                <a:lnTo>
                  <a:pt x="4969" y="1852"/>
                </a:lnTo>
                <a:close/>
                <a:moveTo>
                  <a:pt x="4969" y="3215"/>
                </a:moveTo>
                <a:lnTo>
                  <a:pt x="4969" y="3632"/>
                </a:lnTo>
                <a:lnTo>
                  <a:pt x="20613" y="3632"/>
                </a:lnTo>
                <a:cubicBezTo>
                  <a:pt x="20608" y="3553"/>
                  <a:pt x="20605" y="3472"/>
                  <a:pt x="20605" y="3392"/>
                </a:cubicBezTo>
                <a:cubicBezTo>
                  <a:pt x="20605" y="3332"/>
                  <a:pt x="20607" y="3273"/>
                  <a:pt x="20610" y="3215"/>
                </a:cubicBezTo>
                <a:lnTo>
                  <a:pt x="4969" y="3215"/>
                </a:lnTo>
                <a:close/>
                <a:moveTo>
                  <a:pt x="4969" y="4575"/>
                </a:moveTo>
                <a:lnTo>
                  <a:pt x="4969" y="4992"/>
                </a:lnTo>
                <a:lnTo>
                  <a:pt x="21006" y="4992"/>
                </a:lnTo>
                <a:cubicBezTo>
                  <a:pt x="20933" y="4861"/>
                  <a:pt x="20869" y="4722"/>
                  <a:pt x="20814" y="4575"/>
                </a:cubicBezTo>
                <a:lnTo>
                  <a:pt x="4969" y="4575"/>
                </a:lnTo>
                <a:close/>
                <a:moveTo>
                  <a:pt x="1447" y="7349"/>
                </a:moveTo>
                <a:cubicBezTo>
                  <a:pt x="649" y="7349"/>
                  <a:pt x="0" y="8067"/>
                  <a:pt x="0" y="8948"/>
                </a:cubicBezTo>
                <a:lnTo>
                  <a:pt x="0" y="12535"/>
                </a:lnTo>
                <a:cubicBezTo>
                  <a:pt x="0" y="13416"/>
                  <a:pt x="649" y="14132"/>
                  <a:pt x="1447" y="14132"/>
                </a:cubicBezTo>
                <a:lnTo>
                  <a:pt x="1849" y="14132"/>
                </a:lnTo>
                <a:cubicBezTo>
                  <a:pt x="2061" y="14132"/>
                  <a:pt x="2248" y="14009"/>
                  <a:pt x="2355" y="13825"/>
                </a:cubicBezTo>
                <a:lnTo>
                  <a:pt x="2537" y="13825"/>
                </a:lnTo>
                <a:cubicBezTo>
                  <a:pt x="2644" y="14009"/>
                  <a:pt x="2831" y="14132"/>
                  <a:pt x="3043" y="14132"/>
                </a:cubicBezTo>
                <a:lnTo>
                  <a:pt x="19539" y="14132"/>
                </a:lnTo>
                <a:lnTo>
                  <a:pt x="19539" y="13106"/>
                </a:lnTo>
                <a:lnTo>
                  <a:pt x="3279" y="13106"/>
                </a:lnTo>
                <a:cubicBezTo>
                  <a:pt x="3173" y="12922"/>
                  <a:pt x="2986" y="12799"/>
                  <a:pt x="2773" y="12799"/>
                </a:cubicBezTo>
                <a:lnTo>
                  <a:pt x="2119" y="12799"/>
                </a:lnTo>
                <a:cubicBezTo>
                  <a:pt x="1906" y="12799"/>
                  <a:pt x="1719" y="12922"/>
                  <a:pt x="1613" y="13106"/>
                </a:cubicBezTo>
                <a:lnTo>
                  <a:pt x="1447" y="13106"/>
                </a:lnTo>
                <a:cubicBezTo>
                  <a:pt x="1161" y="13106"/>
                  <a:pt x="929" y="12850"/>
                  <a:pt x="929" y="12535"/>
                </a:cubicBezTo>
                <a:lnTo>
                  <a:pt x="929" y="8948"/>
                </a:lnTo>
                <a:cubicBezTo>
                  <a:pt x="929" y="8632"/>
                  <a:pt x="1161" y="8375"/>
                  <a:pt x="1447" y="8375"/>
                </a:cubicBezTo>
                <a:lnTo>
                  <a:pt x="1618" y="8375"/>
                </a:lnTo>
                <a:cubicBezTo>
                  <a:pt x="1725" y="8554"/>
                  <a:pt x="1910" y="8672"/>
                  <a:pt x="2119" y="8672"/>
                </a:cubicBezTo>
                <a:lnTo>
                  <a:pt x="2773" y="8672"/>
                </a:lnTo>
                <a:cubicBezTo>
                  <a:pt x="2982" y="8672"/>
                  <a:pt x="3167" y="8554"/>
                  <a:pt x="3274" y="8375"/>
                </a:cubicBezTo>
                <a:lnTo>
                  <a:pt x="19539" y="8375"/>
                </a:lnTo>
                <a:lnTo>
                  <a:pt x="19539" y="7349"/>
                </a:lnTo>
                <a:lnTo>
                  <a:pt x="3043" y="7349"/>
                </a:lnTo>
                <a:cubicBezTo>
                  <a:pt x="2834" y="7349"/>
                  <a:pt x="2649" y="7467"/>
                  <a:pt x="2542" y="7647"/>
                </a:cubicBezTo>
                <a:lnTo>
                  <a:pt x="2350" y="7647"/>
                </a:lnTo>
                <a:cubicBezTo>
                  <a:pt x="2242" y="7467"/>
                  <a:pt x="2058" y="7349"/>
                  <a:pt x="1849" y="7349"/>
                </a:cubicBezTo>
                <a:lnTo>
                  <a:pt x="1447" y="7349"/>
                </a:lnTo>
                <a:close/>
                <a:moveTo>
                  <a:pt x="3264" y="9173"/>
                </a:moveTo>
                <a:lnTo>
                  <a:pt x="3264" y="9590"/>
                </a:lnTo>
                <a:lnTo>
                  <a:pt x="19087" y="9590"/>
                </a:lnTo>
                <a:cubicBezTo>
                  <a:pt x="19138" y="9444"/>
                  <a:pt x="19198" y="9305"/>
                  <a:pt x="19267" y="9173"/>
                </a:cubicBezTo>
                <a:lnTo>
                  <a:pt x="3264" y="9173"/>
                </a:lnTo>
                <a:close/>
                <a:moveTo>
                  <a:pt x="3264" y="10534"/>
                </a:moveTo>
                <a:lnTo>
                  <a:pt x="3264" y="10951"/>
                </a:lnTo>
                <a:lnTo>
                  <a:pt x="18908" y="10951"/>
                </a:lnTo>
                <a:cubicBezTo>
                  <a:pt x="18902" y="10872"/>
                  <a:pt x="18899" y="10791"/>
                  <a:pt x="18899" y="10711"/>
                </a:cubicBezTo>
                <a:cubicBezTo>
                  <a:pt x="18899" y="10651"/>
                  <a:pt x="18901" y="10593"/>
                  <a:pt x="18904" y="10534"/>
                </a:cubicBezTo>
                <a:lnTo>
                  <a:pt x="3264" y="10534"/>
                </a:lnTo>
                <a:close/>
                <a:moveTo>
                  <a:pt x="3264" y="11896"/>
                </a:moveTo>
                <a:lnTo>
                  <a:pt x="3264" y="12313"/>
                </a:lnTo>
                <a:lnTo>
                  <a:pt x="19301" y="12313"/>
                </a:lnTo>
                <a:cubicBezTo>
                  <a:pt x="19227" y="12182"/>
                  <a:pt x="19163" y="12043"/>
                  <a:pt x="19109" y="11896"/>
                </a:cubicBezTo>
                <a:lnTo>
                  <a:pt x="3264" y="11896"/>
                </a:lnTo>
                <a:close/>
                <a:moveTo>
                  <a:pt x="4969" y="14817"/>
                </a:moveTo>
                <a:cubicBezTo>
                  <a:pt x="3275" y="14817"/>
                  <a:pt x="1896" y="16339"/>
                  <a:pt x="1896" y="18208"/>
                </a:cubicBezTo>
                <a:cubicBezTo>
                  <a:pt x="1896" y="20078"/>
                  <a:pt x="3275" y="21600"/>
                  <a:pt x="4969" y="21600"/>
                </a:cubicBezTo>
                <a:lnTo>
                  <a:pt x="21600" y="21600"/>
                </a:lnTo>
                <a:lnTo>
                  <a:pt x="21600" y="20574"/>
                </a:lnTo>
                <a:lnTo>
                  <a:pt x="4969" y="20574"/>
                </a:lnTo>
                <a:cubicBezTo>
                  <a:pt x="3788" y="20574"/>
                  <a:pt x="2827" y="19513"/>
                  <a:pt x="2827" y="18208"/>
                </a:cubicBezTo>
                <a:cubicBezTo>
                  <a:pt x="2827" y="16904"/>
                  <a:pt x="3788" y="15843"/>
                  <a:pt x="4969" y="15843"/>
                </a:cubicBezTo>
                <a:lnTo>
                  <a:pt x="21600" y="15843"/>
                </a:lnTo>
                <a:lnTo>
                  <a:pt x="21600" y="14817"/>
                </a:lnTo>
                <a:lnTo>
                  <a:pt x="4969" y="14817"/>
                </a:lnTo>
                <a:close/>
                <a:moveTo>
                  <a:pt x="4969" y="16669"/>
                </a:moveTo>
                <a:lnTo>
                  <a:pt x="4969" y="17086"/>
                </a:lnTo>
                <a:lnTo>
                  <a:pt x="20792" y="17086"/>
                </a:lnTo>
                <a:cubicBezTo>
                  <a:pt x="20843" y="16940"/>
                  <a:pt x="20903" y="16800"/>
                  <a:pt x="20972" y="16669"/>
                </a:cubicBezTo>
                <a:lnTo>
                  <a:pt x="4969" y="16669"/>
                </a:lnTo>
                <a:close/>
                <a:moveTo>
                  <a:pt x="4969" y="18030"/>
                </a:moveTo>
                <a:lnTo>
                  <a:pt x="4969" y="18447"/>
                </a:lnTo>
                <a:lnTo>
                  <a:pt x="20613" y="18447"/>
                </a:lnTo>
                <a:cubicBezTo>
                  <a:pt x="20608" y="18368"/>
                  <a:pt x="20605" y="18289"/>
                  <a:pt x="20605" y="18208"/>
                </a:cubicBezTo>
                <a:cubicBezTo>
                  <a:pt x="20605" y="18149"/>
                  <a:pt x="20607" y="18089"/>
                  <a:pt x="20610" y="18030"/>
                </a:cubicBezTo>
                <a:lnTo>
                  <a:pt x="4969" y="18030"/>
                </a:lnTo>
                <a:close/>
                <a:moveTo>
                  <a:pt x="4969" y="19392"/>
                </a:moveTo>
                <a:lnTo>
                  <a:pt x="4969" y="19809"/>
                </a:lnTo>
                <a:lnTo>
                  <a:pt x="21006" y="19809"/>
                </a:lnTo>
                <a:cubicBezTo>
                  <a:pt x="20933" y="19678"/>
                  <a:pt x="20869" y="19539"/>
                  <a:pt x="20814" y="19392"/>
                </a:cubicBezTo>
                <a:lnTo>
                  <a:pt x="4969" y="19392"/>
                </a:ln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74" name="Google Shape;974;p45"/>
          <p:cNvSpPr/>
          <p:nvPr/>
        </p:nvSpPr>
        <p:spPr>
          <a:xfrm>
            <a:off x="9411336" y="10210784"/>
            <a:ext cx="3296065" cy="3036887"/>
          </a:xfrm>
          <a:custGeom>
            <a:avLst/>
            <a:gdLst/>
            <a:ahLst/>
            <a:cxnLst/>
            <a:rect l="l" t="t" r="r" b="b"/>
            <a:pathLst>
              <a:path w="21600" h="21600" extrusionOk="0">
                <a:moveTo>
                  <a:pt x="0" y="0"/>
                </a:moveTo>
                <a:lnTo>
                  <a:pt x="0" y="14081"/>
                </a:lnTo>
                <a:cubicBezTo>
                  <a:pt x="81" y="14081"/>
                  <a:pt x="167" y="14116"/>
                  <a:pt x="226" y="14181"/>
                </a:cubicBezTo>
                <a:cubicBezTo>
                  <a:pt x="286" y="14245"/>
                  <a:pt x="319" y="14334"/>
                  <a:pt x="319" y="14428"/>
                </a:cubicBezTo>
                <a:cubicBezTo>
                  <a:pt x="319" y="14522"/>
                  <a:pt x="286" y="14609"/>
                  <a:pt x="226" y="14674"/>
                </a:cubicBezTo>
                <a:cubicBezTo>
                  <a:pt x="167" y="14738"/>
                  <a:pt x="87" y="14773"/>
                  <a:pt x="0" y="14773"/>
                </a:cubicBezTo>
                <a:lnTo>
                  <a:pt x="0" y="19100"/>
                </a:lnTo>
                <a:lnTo>
                  <a:pt x="4921" y="21600"/>
                </a:lnTo>
                <a:lnTo>
                  <a:pt x="4921" y="17268"/>
                </a:lnTo>
                <a:cubicBezTo>
                  <a:pt x="4840" y="17268"/>
                  <a:pt x="4754" y="17233"/>
                  <a:pt x="4695" y="17168"/>
                </a:cubicBezTo>
                <a:cubicBezTo>
                  <a:pt x="4635" y="17104"/>
                  <a:pt x="4602" y="17017"/>
                  <a:pt x="4602" y="16923"/>
                </a:cubicBezTo>
                <a:cubicBezTo>
                  <a:pt x="4602" y="16835"/>
                  <a:pt x="4635" y="16740"/>
                  <a:pt x="4695" y="16675"/>
                </a:cubicBezTo>
                <a:cubicBezTo>
                  <a:pt x="4754" y="16611"/>
                  <a:pt x="4835" y="16576"/>
                  <a:pt x="4921" y="16576"/>
                </a:cubicBezTo>
                <a:lnTo>
                  <a:pt x="4921" y="2500"/>
                </a:lnTo>
                <a:lnTo>
                  <a:pt x="0" y="0"/>
                </a:lnTo>
                <a:close/>
                <a:moveTo>
                  <a:pt x="11124" y="0"/>
                </a:moveTo>
                <a:lnTo>
                  <a:pt x="11124" y="7161"/>
                </a:lnTo>
                <a:cubicBezTo>
                  <a:pt x="11205" y="7161"/>
                  <a:pt x="11292" y="7195"/>
                  <a:pt x="11352" y="7260"/>
                </a:cubicBezTo>
                <a:cubicBezTo>
                  <a:pt x="11411" y="7324"/>
                  <a:pt x="11443" y="7414"/>
                  <a:pt x="11443" y="7508"/>
                </a:cubicBezTo>
                <a:cubicBezTo>
                  <a:pt x="11443" y="7596"/>
                  <a:pt x="11411" y="7689"/>
                  <a:pt x="11352" y="7753"/>
                </a:cubicBezTo>
                <a:cubicBezTo>
                  <a:pt x="11292" y="7818"/>
                  <a:pt x="11210" y="7854"/>
                  <a:pt x="11124" y="7854"/>
                </a:cubicBezTo>
                <a:lnTo>
                  <a:pt x="11124" y="19100"/>
                </a:lnTo>
                <a:lnTo>
                  <a:pt x="16045" y="21600"/>
                </a:lnTo>
                <a:lnTo>
                  <a:pt x="16045" y="13183"/>
                </a:lnTo>
                <a:cubicBezTo>
                  <a:pt x="15958" y="13183"/>
                  <a:pt x="15878" y="13148"/>
                  <a:pt x="15818" y="13084"/>
                </a:cubicBezTo>
                <a:cubicBezTo>
                  <a:pt x="15759" y="13019"/>
                  <a:pt x="15727" y="12930"/>
                  <a:pt x="15727" y="12836"/>
                </a:cubicBezTo>
                <a:cubicBezTo>
                  <a:pt x="15727" y="12742"/>
                  <a:pt x="15759" y="12655"/>
                  <a:pt x="15818" y="12590"/>
                </a:cubicBezTo>
                <a:cubicBezTo>
                  <a:pt x="15878" y="12526"/>
                  <a:pt x="15958" y="12491"/>
                  <a:pt x="16045" y="12491"/>
                </a:cubicBezTo>
                <a:lnTo>
                  <a:pt x="16045" y="2500"/>
                </a:lnTo>
                <a:lnTo>
                  <a:pt x="11124" y="0"/>
                </a:lnTo>
                <a:close/>
                <a:moveTo>
                  <a:pt x="21600" y="0"/>
                </a:moveTo>
                <a:lnTo>
                  <a:pt x="16679" y="2500"/>
                </a:lnTo>
                <a:lnTo>
                  <a:pt x="16679" y="12491"/>
                </a:lnTo>
                <a:cubicBezTo>
                  <a:pt x="16760" y="12491"/>
                  <a:pt x="16846" y="12526"/>
                  <a:pt x="16905" y="12590"/>
                </a:cubicBezTo>
                <a:cubicBezTo>
                  <a:pt x="16965" y="12655"/>
                  <a:pt x="16998" y="12742"/>
                  <a:pt x="16998" y="12836"/>
                </a:cubicBezTo>
                <a:cubicBezTo>
                  <a:pt x="16998" y="12930"/>
                  <a:pt x="16965" y="13019"/>
                  <a:pt x="16905" y="13084"/>
                </a:cubicBezTo>
                <a:cubicBezTo>
                  <a:pt x="16846" y="13148"/>
                  <a:pt x="16765" y="13183"/>
                  <a:pt x="16679" y="13183"/>
                </a:cubicBezTo>
                <a:lnTo>
                  <a:pt x="16679" y="21600"/>
                </a:lnTo>
                <a:lnTo>
                  <a:pt x="21600" y="19100"/>
                </a:lnTo>
                <a:lnTo>
                  <a:pt x="21600" y="0"/>
                </a:lnTo>
                <a:close/>
                <a:moveTo>
                  <a:pt x="10487" y="6"/>
                </a:moveTo>
                <a:lnTo>
                  <a:pt x="5565" y="2506"/>
                </a:lnTo>
                <a:lnTo>
                  <a:pt x="5565" y="16582"/>
                </a:lnTo>
                <a:cubicBezTo>
                  <a:pt x="5646" y="16582"/>
                  <a:pt x="5732" y="16616"/>
                  <a:pt x="5792" y="16681"/>
                </a:cubicBezTo>
                <a:cubicBezTo>
                  <a:pt x="5851" y="16745"/>
                  <a:pt x="5885" y="16834"/>
                  <a:pt x="5885" y="16928"/>
                </a:cubicBezTo>
                <a:cubicBezTo>
                  <a:pt x="5885" y="17022"/>
                  <a:pt x="5851" y="17109"/>
                  <a:pt x="5792" y="17174"/>
                </a:cubicBezTo>
                <a:cubicBezTo>
                  <a:pt x="5732" y="17239"/>
                  <a:pt x="5652" y="17275"/>
                  <a:pt x="5565" y="17275"/>
                </a:cubicBezTo>
                <a:lnTo>
                  <a:pt x="5565" y="21600"/>
                </a:lnTo>
                <a:lnTo>
                  <a:pt x="10487" y="19100"/>
                </a:lnTo>
                <a:lnTo>
                  <a:pt x="10487" y="7854"/>
                </a:lnTo>
                <a:cubicBezTo>
                  <a:pt x="10405" y="7854"/>
                  <a:pt x="10318" y="7818"/>
                  <a:pt x="10258" y="7753"/>
                </a:cubicBezTo>
                <a:cubicBezTo>
                  <a:pt x="10199" y="7689"/>
                  <a:pt x="10167" y="7601"/>
                  <a:pt x="10167" y="7508"/>
                </a:cubicBezTo>
                <a:cubicBezTo>
                  <a:pt x="10167" y="7414"/>
                  <a:pt x="10199" y="7324"/>
                  <a:pt x="10258" y="7260"/>
                </a:cubicBezTo>
                <a:cubicBezTo>
                  <a:pt x="10318" y="7195"/>
                  <a:pt x="10400" y="7161"/>
                  <a:pt x="10487" y="7161"/>
                </a:cubicBezTo>
                <a:lnTo>
                  <a:pt x="10487" y="6"/>
                </a:lnTo>
                <a:close/>
                <a:moveTo>
                  <a:pt x="20010" y="4589"/>
                </a:moveTo>
                <a:lnTo>
                  <a:pt x="20691" y="5037"/>
                </a:lnTo>
                <a:lnTo>
                  <a:pt x="19853" y="6310"/>
                </a:lnTo>
                <a:lnTo>
                  <a:pt x="20691" y="6856"/>
                </a:lnTo>
                <a:lnTo>
                  <a:pt x="20010" y="7895"/>
                </a:lnTo>
                <a:lnTo>
                  <a:pt x="19171" y="7342"/>
                </a:lnTo>
                <a:lnTo>
                  <a:pt x="18333" y="8617"/>
                </a:lnTo>
                <a:lnTo>
                  <a:pt x="17652" y="8170"/>
                </a:lnTo>
                <a:lnTo>
                  <a:pt x="18490" y="6897"/>
                </a:lnTo>
                <a:lnTo>
                  <a:pt x="17652" y="6345"/>
                </a:lnTo>
                <a:lnTo>
                  <a:pt x="18333" y="5312"/>
                </a:lnTo>
                <a:lnTo>
                  <a:pt x="19171" y="5864"/>
                </a:lnTo>
                <a:lnTo>
                  <a:pt x="20010" y="4589"/>
                </a:lnTo>
                <a:close/>
                <a:moveTo>
                  <a:pt x="9653" y="7579"/>
                </a:moveTo>
                <a:cubicBezTo>
                  <a:pt x="9778" y="7574"/>
                  <a:pt x="9898" y="7650"/>
                  <a:pt x="9951" y="7777"/>
                </a:cubicBezTo>
                <a:cubicBezTo>
                  <a:pt x="10026" y="7947"/>
                  <a:pt x="9956" y="8154"/>
                  <a:pt x="9799" y="8236"/>
                </a:cubicBezTo>
                <a:cubicBezTo>
                  <a:pt x="9755" y="8259"/>
                  <a:pt x="9707" y="8271"/>
                  <a:pt x="9663" y="8271"/>
                </a:cubicBezTo>
                <a:cubicBezTo>
                  <a:pt x="9544" y="8271"/>
                  <a:pt x="9432" y="8194"/>
                  <a:pt x="9378" y="8071"/>
                </a:cubicBezTo>
                <a:cubicBezTo>
                  <a:pt x="9302" y="7900"/>
                  <a:pt x="9371" y="7688"/>
                  <a:pt x="9528" y="7612"/>
                </a:cubicBezTo>
                <a:cubicBezTo>
                  <a:pt x="9569" y="7592"/>
                  <a:pt x="9612" y="7581"/>
                  <a:pt x="9653" y="7579"/>
                </a:cubicBezTo>
                <a:close/>
                <a:moveTo>
                  <a:pt x="11955" y="7579"/>
                </a:moveTo>
                <a:cubicBezTo>
                  <a:pt x="11996" y="7581"/>
                  <a:pt x="12038" y="7592"/>
                  <a:pt x="12077" y="7612"/>
                </a:cubicBezTo>
                <a:cubicBezTo>
                  <a:pt x="12234" y="7688"/>
                  <a:pt x="12303" y="7895"/>
                  <a:pt x="12227" y="8071"/>
                </a:cubicBezTo>
                <a:cubicBezTo>
                  <a:pt x="12173" y="8194"/>
                  <a:pt x="12061" y="8271"/>
                  <a:pt x="11942" y="8271"/>
                </a:cubicBezTo>
                <a:cubicBezTo>
                  <a:pt x="11898" y="8271"/>
                  <a:pt x="11850" y="8259"/>
                  <a:pt x="11806" y="8236"/>
                </a:cubicBezTo>
                <a:cubicBezTo>
                  <a:pt x="11644" y="8154"/>
                  <a:pt x="11579" y="7947"/>
                  <a:pt x="11654" y="7777"/>
                </a:cubicBezTo>
                <a:cubicBezTo>
                  <a:pt x="11711" y="7645"/>
                  <a:pt x="11832" y="7572"/>
                  <a:pt x="11955" y="7579"/>
                </a:cubicBezTo>
                <a:close/>
                <a:moveTo>
                  <a:pt x="8832" y="7997"/>
                </a:moveTo>
                <a:cubicBezTo>
                  <a:pt x="8957" y="7992"/>
                  <a:pt x="9077" y="8066"/>
                  <a:pt x="9129" y="8194"/>
                </a:cubicBezTo>
                <a:cubicBezTo>
                  <a:pt x="9205" y="8364"/>
                  <a:pt x="9140" y="8570"/>
                  <a:pt x="8977" y="8652"/>
                </a:cubicBezTo>
                <a:cubicBezTo>
                  <a:pt x="8934" y="8676"/>
                  <a:pt x="8885" y="8687"/>
                  <a:pt x="8842" y="8687"/>
                </a:cubicBezTo>
                <a:cubicBezTo>
                  <a:pt x="8723" y="8687"/>
                  <a:pt x="8609" y="8610"/>
                  <a:pt x="8555" y="8487"/>
                </a:cubicBezTo>
                <a:cubicBezTo>
                  <a:pt x="8479" y="8311"/>
                  <a:pt x="8550" y="8107"/>
                  <a:pt x="8707" y="8030"/>
                </a:cubicBezTo>
                <a:cubicBezTo>
                  <a:pt x="8747" y="8010"/>
                  <a:pt x="8790" y="7999"/>
                  <a:pt x="8832" y="7997"/>
                </a:cubicBezTo>
                <a:close/>
                <a:moveTo>
                  <a:pt x="12776" y="7997"/>
                </a:moveTo>
                <a:cubicBezTo>
                  <a:pt x="12817" y="7999"/>
                  <a:pt x="12859" y="8010"/>
                  <a:pt x="12898" y="8030"/>
                </a:cubicBezTo>
                <a:cubicBezTo>
                  <a:pt x="13055" y="8107"/>
                  <a:pt x="13126" y="8311"/>
                  <a:pt x="13050" y="8487"/>
                </a:cubicBezTo>
                <a:cubicBezTo>
                  <a:pt x="12996" y="8610"/>
                  <a:pt x="12882" y="8687"/>
                  <a:pt x="12763" y="8687"/>
                </a:cubicBezTo>
                <a:cubicBezTo>
                  <a:pt x="12720" y="8687"/>
                  <a:pt x="12671" y="8676"/>
                  <a:pt x="12628" y="8652"/>
                </a:cubicBezTo>
                <a:cubicBezTo>
                  <a:pt x="12471" y="8570"/>
                  <a:pt x="12400" y="8364"/>
                  <a:pt x="12476" y="8194"/>
                </a:cubicBezTo>
                <a:cubicBezTo>
                  <a:pt x="12532" y="8066"/>
                  <a:pt x="12654" y="7992"/>
                  <a:pt x="12776" y="7997"/>
                </a:cubicBezTo>
                <a:close/>
                <a:moveTo>
                  <a:pt x="8021" y="8404"/>
                </a:moveTo>
                <a:cubicBezTo>
                  <a:pt x="8107" y="8404"/>
                  <a:pt x="8188" y="8441"/>
                  <a:pt x="8247" y="8505"/>
                </a:cubicBezTo>
                <a:cubicBezTo>
                  <a:pt x="8307" y="8570"/>
                  <a:pt x="8338" y="8657"/>
                  <a:pt x="8339" y="8751"/>
                </a:cubicBezTo>
                <a:cubicBezTo>
                  <a:pt x="8339" y="8845"/>
                  <a:pt x="8307" y="8934"/>
                  <a:pt x="8247" y="8999"/>
                </a:cubicBezTo>
                <a:cubicBezTo>
                  <a:pt x="8188" y="9063"/>
                  <a:pt x="8107" y="9098"/>
                  <a:pt x="8021" y="9098"/>
                </a:cubicBezTo>
                <a:cubicBezTo>
                  <a:pt x="7934" y="9098"/>
                  <a:pt x="7852" y="9063"/>
                  <a:pt x="7793" y="8999"/>
                </a:cubicBezTo>
                <a:cubicBezTo>
                  <a:pt x="7733" y="8934"/>
                  <a:pt x="7701" y="8845"/>
                  <a:pt x="7701" y="8751"/>
                </a:cubicBezTo>
                <a:cubicBezTo>
                  <a:pt x="7701" y="8657"/>
                  <a:pt x="7733" y="8570"/>
                  <a:pt x="7793" y="8505"/>
                </a:cubicBezTo>
                <a:cubicBezTo>
                  <a:pt x="7852" y="8441"/>
                  <a:pt x="7934" y="8404"/>
                  <a:pt x="8021" y="8404"/>
                </a:cubicBezTo>
                <a:close/>
                <a:moveTo>
                  <a:pt x="13579" y="8404"/>
                </a:moveTo>
                <a:cubicBezTo>
                  <a:pt x="13660" y="8404"/>
                  <a:pt x="13748" y="8441"/>
                  <a:pt x="13807" y="8505"/>
                </a:cubicBezTo>
                <a:cubicBezTo>
                  <a:pt x="13867" y="8570"/>
                  <a:pt x="13899" y="8657"/>
                  <a:pt x="13899" y="8751"/>
                </a:cubicBezTo>
                <a:cubicBezTo>
                  <a:pt x="13899" y="8845"/>
                  <a:pt x="13867" y="8934"/>
                  <a:pt x="13807" y="8999"/>
                </a:cubicBezTo>
                <a:cubicBezTo>
                  <a:pt x="13748" y="9063"/>
                  <a:pt x="13666" y="9098"/>
                  <a:pt x="13579" y="9098"/>
                </a:cubicBezTo>
                <a:cubicBezTo>
                  <a:pt x="13493" y="9098"/>
                  <a:pt x="13412" y="9063"/>
                  <a:pt x="13353" y="8999"/>
                </a:cubicBezTo>
                <a:cubicBezTo>
                  <a:pt x="13293" y="8934"/>
                  <a:pt x="13260" y="8845"/>
                  <a:pt x="13260" y="8751"/>
                </a:cubicBezTo>
                <a:cubicBezTo>
                  <a:pt x="13260" y="8657"/>
                  <a:pt x="13293" y="8570"/>
                  <a:pt x="13353" y="8505"/>
                </a:cubicBezTo>
                <a:cubicBezTo>
                  <a:pt x="13412" y="8441"/>
                  <a:pt x="13493" y="8404"/>
                  <a:pt x="13579" y="8404"/>
                </a:cubicBezTo>
                <a:close/>
                <a:moveTo>
                  <a:pt x="19139" y="8404"/>
                </a:moveTo>
                <a:cubicBezTo>
                  <a:pt x="19226" y="8404"/>
                  <a:pt x="19306" y="8441"/>
                  <a:pt x="19366" y="8505"/>
                </a:cubicBezTo>
                <a:cubicBezTo>
                  <a:pt x="19425" y="8570"/>
                  <a:pt x="19459" y="8657"/>
                  <a:pt x="19459" y="8751"/>
                </a:cubicBezTo>
                <a:cubicBezTo>
                  <a:pt x="19459" y="8845"/>
                  <a:pt x="19425" y="8934"/>
                  <a:pt x="19366" y="8999"/>
                </a:cubicBezTo>
                <a:cubicBezTo>
                  <a:pt x="19306" y="9063"/>
                  <a:pt x="19226" y="9098"/>
                  <a:pt x="19139" y="9098"/>
                </a:cubicBezTo>
                <a:cubicBezTo>
                  <a:pt x="19053" y="9098"/>
                  <a:pt x="18971" y="9063"/>
                  <a:pt x="18911" y="8999"/>
                </a:cubicBezTo>
                <a:cubicBezTo>
                  <a:pt x="18852" y="8934"/>
                  <a:pt x="18820" y="8845"/>
                  <a:pt x="18820" y="8751"/>
                </a:cubicBezTo>
                <a:cubicBezTo>
                  <a:pt x="18820" y="8657"/>
                  <a:pt x="18852" y="8570"/>
                  <a:pt x="18911" y="8505"/>
                </a:cubicBezTo>
                <a:cubicBezTo>
                  <a:pt x="18971" y="8441"/>
                  <a:pt x="19053" y="8404"/>
                  <a:pt x="19139" y="8404"/>
                </a:cubicBezTo>
                <a:close/>
                <a:moveTo>
                  <a:pt x="13584" y="9351"/>
                </a:moveTo>
                <a:cubicBezTo>
                  <a:pt x="13763" y="9351"/>
                  <a:pt x="13904" y="9502"/>
                  <a:pt x="13904" y="9696"/>
                </a:cubicBezTo>
                <a:cubicBezTo>
                  <a:pt x="13898" y="9889"/>
                  <a:pt x="13757" y="10042"/>
                  <a:pt x="13584" y="10042"/>
                </a:cubicBezTo>
                <a:cubicBezTo>
                  <a:pt x="13411" y="10042"/>
                  <a:pt x="13267" y="9889"/>
                  <a:pt x="13267" y="9696"/>
                </a:cubicBezTo>
                <a:cubicBezTo>
                  <a:pt x="13267" y="9502"/>
                  <a:pt x="13406" y="9351"/>
                  <a:pt x="13584" y="9351"/>
                </a:cubicBezTo>
                <a:close/>
                <a:moveTo>
                  <a:pt x="19144" y="9351"/>
                </a:moveTo>
                <a:cubicBezTo>
                  <a:pt x="19323" y="9351"/>
                  <a:pt x="19464" y="9502"/>
                  <a:pt x="19464" y="9696"/>
                </a:cubicBezTo>
                <a:cubicBezTo>
                  <a:pt x="19458" y="9889"/>
                  <a:pt x="19317" y="10042"/>
                  <a:pt x="19144" y="10042"/>
                </a:cubicBezTo>
                <a:cubicBezTo>
                  <a:pt x="18971" y="10042"/>
                  <a:pt x="18825" y="9889"/>
                  <a:pt x="18825" y="9696"/>
                </a:cubicBezTo>
                <a:cubicBezTo>
                  <a:pt x="18825" y="9502"/>
                  <a:pt x="18966" y="9351"/>
                  <a:pt x="19144" y="9351"/>
                </a:cubicBezTo>
                <a:close/>
                <a:moveTo>
                  <a:pt x="8021" y="9562"/>
                </a:moveTo>
                <a:cubicBezTo>
                  <a:pt x="8194" y="9562"/>
                  <a:pt x="8338" y="9715"/>
                  <a:pt x="8339" y="9909"/>
                </a:cubicBezTo>
                <a:cubicBezTo>
                  <a:pt x="8339" y="10102"/>
                  <a:pt x="8199" y="10253"/>
                  <a:pt x="8021" y="10253"/>
                </a:cubicBezTo>
                <a:cubicBezTo>
                  <a:pt x="7842" y="10253"/>
                  <a:pt x="7701" y="10102"/>
                  <a:pt x="7701" y="9909"/>
                </a:cubicBezTo>
                <a:cubicBezTo>
                  <a:pt x="7701" y="9721"/>
                  <a:pt x="7842" y="9562"/>
                  <a:pt x="8021" y="9562"/>
                </a:cubicBezTo>
                <a:close/>
                <a:moveTo>
                  <a:pt x="13584" y="10296"/>
                </a:moveTo>
                <a:cubicBezTo>
                  <a:pt x="13763" y="10296"/>
                  <a:pt x="13904" y="10449"/>
                  <a:pt x="13904" y="10642"/>
                </a:cubicBezTo>
                <a:cubicBezTo>
                  <a:pt x="13898" y="10836"/>
                  <a:pt x="13757" y="10987"/>
                  <a:pt x="13584" y="10987"/>
                </a:cubicBezTo>
                <a:cubicBezTo>
                  <a:pt x="13411" y="10987"/>
                  <a:pt x="13267" y="10836"/>
                  <a:pt x="13267" y="10642"/>
                </a:cubicBezTo>
                <a:cubicBezTo>
                  <a:pt x="13267" y="10454"/>
                  <a:pt x="13406" y="10296"/>
                  <a:pt x="13584" y="10296"/>
                </a:cubicBezTo>
                <a:close/>
                <a:moveTo>
                  <a:pt x="19144" y="10296"/>
                </a:moveTo>
                <a:cubicBezTo>
                  <a:pt x="19323" y="10296"/>
                  <a:pt x="19464" y="10449"/>
                  <a:pt x="19464" y="10642"/>
                </a:cubicBezTo>
                <a:cubicBezTo>
                  <a:pt x="19458" y="10836"/>
                  <a:pt x="19317" y="10987"/>
                  <a:pt x="19144" y="10987"/>
                </a:cubicBezTo>
                <a:cubicBezTo>
                  <a:pt x="18971" y="10987"/>
                  <a:pt x="18825" y="10836"/>
                  <a:pt x="18825" y="10642"/>
                </a:cubicBezTo>
                <a:cubicBezTo>
                  <a:pt x="18825" y="10454"/>
                  <a:pt x="18966" y="10296"/>
                  <a:pt x="19144" y="10296"/>
                </a:cubicBezTo>
                <a:close/>
                <a:moveTo>
                  <a:pt x="8021" y="10717"/>
                </a:moveTo>
                <a:cubicBezTo>
                  <a:pt x="8194" y="10717"/>
                  <a:pt x="8338" y="10870"/>
                  <a:pt x="8339" y="11064"/>
                </a:cubicBezTo>
                <a:cubicBezTo>
                  <a:pt x="8339" y="11252"/>
                  <a:pt x="8199" y="11411"/>
                  <a:pt x="8021" y="11411"/>
                </a:cubicBezTo>
                <a:cubicBezTo>
                  <a:pt x="7842" y="11411"/>
                  <a:pt x="7701" y="11258"/>
                  <a:pt x="7701" y="11064"/>
                </a:cubicBezTo>
                <a:cubicBezTo>
                  <a:pt x="7701" y="10876"/>
                  <a:pt x="7842" y="10717"/>
                  <a:pt x="8021" y="10717"/>
                </a:cubicBezTo>
                <a:close/>
                <a:moveTo>
                  <a:pt x="13579" y="11240"/>
                </a:moveTo>
                <a:cubicBezTo>
                  <a:pt x="13660" y="11240"/>
                  <a:pt x="13748" y="11275"/>
                  <a:pt x="13807" y="11339"/>
                </a:cubicBezTo>
                <a:cubicBezTo>
                  <a:pt x="13867" y="11404"/>
                  <a:pt x="13899" y="11493"/>
                  <a:pt x="13899" y="11587"/>
                </a:cubicBezTo>
                <a:cubicBezTo>
                  <a:pt x="13899" y="11681"/>
                  <a:pt x="13867" y="11768"/>
                  <a:pt x="13807" y="11833"/>
                </a:cubicBezTo>
                <a:cubicBezTo>
                  <a:pt x="13748" y="11897"/>
                  <a:pt x="13666" y="11934"/>
                  <a:pt x="13579" y="11934"/>
                </a:cubicBezTo>
                <a:cubicBezTo>
                  <a:pt x="13493" y="11934"/>
                  <a:pt x="13412" y="11897"/>
                  <a:pt x="13353" y="11833"/>
                </a:cubicBezTo>
                <a:cubicBezTo>
                  <a:pt x="13293" y="11768"/>
                  <a:pt x="13260" y="11681"/>
                  <a:pt x="13260" y="11587"/>
                </a:cubicBezTo>
                <a:cubicBezTo>
                  <a:pt x="13260" y="11493"/>
                  <a:pt x="13293" y="11404"/>
                  <a:pt x="13353" y="11339"/>
                </a:cubicBezTo>
                <a:cubicBezTo>
                  <a:pt x="13412" y="11275"/>
                  <a:pt x="13493" y="11240"/>
                  <a:pt x="13579" y="11240"/>
                </a:cubicBezTo>
                <a:close/>
                <a:moveTo>
                  <a:pt x="19139" y="11240"/>
                </a:moveTo>
                <a:cubicBezTo>
                  <a:pt x="19226" y="11240"/>
                  <a:pt x="19306" y="11275"/>
                  <a:pt x="19366" y="11339"/>
                </a:cubicBezTo>
                <a:cubicBezTo>
                  <a:pt x="19425" y="11404"/>
                  <a:pt x="19459" y="11493"/>
                  <a:pt x="19459" y="11587"/>
                </a:cubicBezTo>
                <a:cubicBezTo>
                  <a:pt x="19459" y="11681"/>
                  <a:pt x="19425" y="11768"/>
                  <a:pt x="19366" y="11833"/>
                </a:cubicBezTo>
                <a:cubicBezTo>
                  <a:pt x="19306" y="11897"/>
                  <a:pt x="19226" y="11934"/>
                  <a:pt x="19139" y="11934"/>
                </a:cubicBezTo>
                <a:cubicBezTo>
                  <a:pt x="19053" y="11934"/>
                  <a:pt x="18971" y="11897"/>
                  <a:pt x="18911" y="11833"/>
                </a:cubicBezTo>
                <a:cubicBezTo>
                  <a:pt x="18852" y="11768"/>
                  <a:pt x="18820" y="11681"/>
                  <a:pt x="18820" y="11587"/>
                </a:cubicBezTo>
                <a:cubicBezTo>
                  <a:pt x="18820" y="11493"/>
                  <a:pt x="18852" y="11404"/>
                  <a:pt x="18911" y="11339"/>
                </a:cubicBezTo>
                <a:cubicBezTo>
                  <a:pt x="18971" y="11275"/>
                  <a:pt x="19053" y="11240"/>
                  <a:pt x="19139" y="11240"/>
                </a:cubicBezTo>
                <a:close/>
                <a:moveTo>
                  <a:pt x="14421" y="11666"/>
                </a:moveTo>
                <a:cubicBezTo>
                  <a:pt x="14462" y="11668"/>
                  <a:pt x="14503" y="11678"/>
                  <a:pt x="14543" y="11699"/>
                </a:cubicBezTo>
                <a:cubicBezTo>
                  <a:pt x="14699" y="11775"/>
                  <a:pt x="14763" y="11979"/>
                  <a:pt x="14693" y="12156"/>
                </a:cubicBezTo>
                <a:cubicBezTo>
                  <a:pt x="14639" y="12279"/>
                  <a:pt x="14526" y="12355"/>
                  <a:pt x="14407" y="12355"/>
                </a:cubicBezTo>
                <a:cubicBezTo>
                  <a:pt x="14364" y="12355"/>
                  <a:pt x="14315" y="12344"/>
                  <a:pt x="14272" y="12321"/>
                </a:cubicBezTo>
                <a:cubicBezTo>
                  <a:pt x="14115" y="12238"/>
                  <a:pt x="14044" y="12032"/>
                  <a:pt x="14120" y="11862"/>
                </a:cubicBezTo>
                <a:cubicBezTo>
                  <a:pt x="14177" y="11734"/>
                  <a:pt x="14298" y="11661"/>
                  <a:pt x="14421" y="11666"/>
                </a:cubicBezTo>
                <a:close/>
                <a:moveTo>
                  <a:pt x="18311" y="11666"/>
                </a:moveTo>
                <a:cubicBezTo>
                  <a:pt x="18436" y="11661"/>
                  <a:pt x="18556" y="11734"/>
                  <a:pt x="18609" y="11862"/>
                </a:cubicBezTo>
                <a:cubicBezTo>
                  <a:pt x="18684" y="12032"/>
                  <a:pt x="18615" y="12238"/>
                  <a:pt x="18458" y="12321"/>
                </a:cubicBezTo>
                <a:cubicBezTo>
                  <a:pt x="18415" y="12344"/>
                  <a:pt x="18366" y="12355"/>
                  <a:pt x="18323" y="12355"/>
                </a:cubicBezTo>
                <a:cubicBezTo>
                  <a:pt x="18204" y="12355"/>
                  <a:pt x="18090" y="12285"/>
                  <a:pt x="18036" y="12156"/>
                </a:cubicBezTo>
                <a:cubicBezTo>
                  <a:pt x="17960" y="11979"/>
                  <a:pt x="18031" y="11775"/>
                  <a:pt x="18188" y="11699"/>
                </a:cubicBezTo>
                <a:cubicBezTo>
                  <a:pt x="18228" y="11678"/>
                  <a:pt x="18270" y="11668"/>
                  <a:pt x="18311" y="11666"/>
                </a:cubicBezTo>
                <a:close/>
                <a:moveTo>
                  <a:pt x="8021" y="11868"/>
                </a:moveTo>
                <a:cubicBezTo>
                  <a:pt x="8194" y="11868"/>
                  <a:pt x="8338" y="12021"/>
                  <a:pt x="8339" y="12214"/>
                </a:cubicBezTo>
                <a:cubicBezTo>
                  <a:pt x="8339" y="12408"/>
                  <a:pt x="8199" y="12561"/>
                  <a:pt x="8021" y="12561"/>
                </a:cubicBezTo>
                <a:cubicBezTo>
                  <a:pt x="7842" y="12561"/>
                  <a:pt x="7701" y="12408"/>
                  <a:pt x="7701" y="12214"/>
                </a:cubicBezTo>
                <a:cubicBezTo>
                  <a:pt x="7701" y="12021"/>
                  <a:pt x="7842" y="11868"/>
                  <a:pt x="8021" y="11868"/>
                </a:cubicBezTo>
                <a:close/>
                <a:moveTo>
                  <a:pt x="17490" y="12077"/>
                </a:moveTo>
                <a:cubicBezTo>
                  <a:pt x="17615" y="12071"/>
                  <a:pt x="17735" y="12145"/>
                  <a:pt x="17787" y="12273"/>
                </a:cubicBezTo>
                <a:cubicBezTo>
                  <a:pt x="17863" y="12449"/>
                  <a:pt x="17797" y="12655"/>
                  <a:pt x="17635" y="12737"/>
                </a:cubicBezTo>
                <a:cubicBezTo>
                  <a:pt x="17592" y="12760"/>
                  <a:pt x="17543" y="12766"/>
                  <a:pt x="17500" y="12766"/>
                </a:cubicBezTo>
                <a:cubicBezTo>
                  <a:pt x="17381" y="12766"/>
                  <a:pt x="17269" y="12696"/>
                  <a:pt x="17214" y="12566"/>
                </a:cubicBezTo>
                <a:cubicBezTo>
                  <a:pt x="17139" y="12390"/>
                  <a:pt x="17208" y="12186"/>
                  <a:pt x="17365" y="12110"/>
                </a:cubicBezTo>
                <a:cubicBezTo>
                  <a:pt x="17405" y="12089"/>
                  <a:pt x="17448" y="12078"/>
                  <a:pt x="17490" y="12077"/>
                </a:cubicBezTo>
                <a:close/>
                <a:moveTo>
                  <a:pt x="15237" y="12088"/>
                </a:moveTo>
                <a:cubicBezTo>
                  <a:pt x="15278" y="12090"/>
                  <a:pt x="15320" y="12100"/>
                  <a:pt x="15359" y="12121"/>
                </a:cubicBezTo>
                <a:cubicBezTo>
                  <a:pt x="15516" y="12191"/>
                  <a:pt x="15587" y="12396"/>
                  <a:pt x="15511" y="12572"/>
                </a:cubicBezTo>
                <a:cubicBezTo>
                  <a:pt x="15457" y="12695"/>
                  <a:pt x="15343" y="12772"/>
                  <a:pt x="15224" y="12772"/>
                </a:cubicBezTo>
                <a:cubicBezTo>
                  <a:pt x="15180" y="12772"/>
                  <a:pt x="15132" y="12760"/>
                  <a:pt x="15088" y="12742"/>
                </a:cubicBezTo>
                <a:cubicBezTo>
                  <a:pt x="14926" y="12660"/>
                  <a:pt x="14861" y="12456"/>
                  <a:pt x="14936" y="12286"/>
                </a:cubicBezTo>
                <a:cubicBezTo>
                  <a:pt x="14993" y="12154"/>
                  <a:pt x="15114" y="12081"/>
                  <a:pt x="15237" y="12088"/>
                </a:cubicBezTo>
                <a:close/>
                <a:moveTo>
                  <a:pt x="8021" y="13019"/>
                </a:moveTo>
                <a:cubicBezTo>
                  <a:pt x="8194" y="13019"/>
                  <a:pt x="8338" y="13171"/>
                  <a:pt x="8339" y="13364"/>
                </a:cubicBezTo>
                <a:cubicBezTo>
                  <a:pt x="8339" y="13558"/>
                  <a:pt x="8199" y="13711"/>
                  <a:pt x="8021" y="13711"/>
                </a:cubicBezTo>
                <a:cubicBezTo>
                  <a:pt x="7842" y="13711"/>
                  <a:pt x="7701" y="13558"/>
                  <a:pt x="7701" y="13364"/>
                </a:cubicBezTo>
                <a:cubicBezTo>
                  <a:pt x="7701" y="13176"/>
                  <a:pt x="7842" y="13019"/>
                  <a:pt x="8021" y="13019"/>
                </a:cubicBezTo>
                <a:close/>
                <a:moveTo>
                  <a:pt x="8021" y="14175"/>
                </a:moveTo>
                <a:cubicBezTo>
                  <a:pt x="8194" y="14175"/>
                  <a:pt x="8338" y="14328"/>
                  <a:pt x="8339" y="14522"/>
                </a:cubicBezTo>
                <a:cubicBezTo>
                  <a:pt x="8339" y="14715"/>
                  <a:pt x="8199" y="14868"/>
                  <a:pt x="8021" y="14868"/>
                </a:cubicBezTo>
                <a:cubicBezTo>
                  <a:pt x="7842" y="14868"/>
                  <a:pt x="7701" y="14715"/>
                  <a:pt x="7701" y="14522"/>
                </a:cubicBezTo>
                <a:cubicBezTo>
                  <a:pt x="7701" y="14328"/>
                  <a:pt x="7842" y="14175"/>
                  <a:pt x="8021" y="14175"/>
                </a:cubicBezTo>
                <a:close/>
                <a:moveTo>
                  <a:pt x="999" y="14582"/>
                </a:moveTo>
                <a:cubicBezTo>
                  <a:pt x="1040" y="14584"/>
                  <a:pt x="1080" y="14595"/>
                  <a:pt x="1119" y="14615"/>
                </a:cubicBezTo>
                <a:cubicBezTo>
                  <a:pt x="1281" y="14692"/>
                  <a:pt x="1347" y="14898"/>
                  <a:pt x="1271" y="15074"/>
                </a:cubicBezTo>
                <a:cubicBezTo>
                  <a:pt x="1217" y="15197"/>
                  <a:pt x="1103" y="15272"/>
                  <a:pt x="984" y="15272"/>
                </a:cubicBezTo>
                <a:cubicBezTo>
                  <a:pt x="940" y="15272"/>
                  <a:pt x="892" y="15261"/>
                  <a:pt x="848" y="15237"/>
                </a:cubicBezTo>
                <a:cubicBezTo>
                  <a:pt x="692" y="15155"/>
                  <a:pt x="622" y="14951"/>
                  <a:pt x="698" y="14780"/>
                </a:cubicBezTo>
                <a:cubicBezTo>
                  <a:pt x="755" y="14648"/>
                  <a:pt x="876" y="14576"/>
                  <a:pt x="999" y="14582"/>
                </a:cubicBezTo>
                <a:close/>
                <a:moveTo>
                  <a:pt x="1987" y="15087"/>
                </a:moveTo>
                <a:cubicBezTo>
                  <a:pt x="2028" y="15089"/>
                  <a:pt x="2070" y="15099"/>
                  <a:pt x="2109" y="15120"/>
                </a:cubicBezTo>
                <a:cubicBezTo>
                  <a:pt x="2266" y="15196"/>
                  <a:pt x="2332" y="15402"/>
                  <a:pt x="2261" y="15573"/>
                </a:cubicBezTo>
                <a:cubicBezTo>
                  <a:pt x="2207" y="15696"/>
                  <a:pt x="2093" y="15771"/>
                  <a:pt x="1974" y="15771"/>
                </a:cubicBezTo>
                <a:cubicBezTo>
                  <a:pt x="1931" y="15771"/>
                  <a:pt x="1882" y="15759"/>
                  <a:pt x="1839" y="15741"/>
                </a:cubicBezTo>
                <a:cubicBezTo>
                  <a:pt x="1676" y="15659"/>
                  <a:pt x="1611" y="15455"/>
                  <a:pt x="1687" y="15285"/>
                </a:cubicBezTo>
                <a:cubicBezTo>
                  <a:pt x="1743" y="15153"/>
                  <a:pt x="1865" y="15080"/>
                  <a:pt x="1987" y="15087"/>
                </a:cubicBezTo>
                <a:close/>
                <a:moveTo>
                  <a:pt x="8021" y="15325"/>
                </a:moveTo>
                <a:cubicBezTo>
                  <a:pt x="8107" y="15325"/>
                  <a:pt x="8188" y="15361"/>
                  <a:pt x="8247" y="15426"/>
                </a:cubicBezTo>
                <a:cubicBezTo>
                  <a:pt x="8307" y="15491"/>
                  <a:pt x="8338" y="15578"/>
                  <a:pt x="8339" y="15672"/>
                </a:cubicBezTo>
                <a:cubicBezTo>
                  <a:pt x="8339" y="15766"/>
                  <a:pt x="8307" y="15853"/>
                  <a:pt x="8247" y="15918"/>
                </a:cubicBezTo>
                <a:cubicBezTo>
                  <a:pt x="8188" y="15982"/>
                  <a:pt x="8107" y="16018"/>
                  <a:pt x="8021" y="16018"/>
                </a:cubicBezTo>
                <a:cubicBezTo>
                  <a:pt x="7934" y="16018"/>
                  <a:pt x="7852" y="15982"/>
                  <a:pt x="7793" y="15918"/>
                </a:cubicBezTo>
                <a:cubicBezTo>
                  <a:pt x="7733" y="15853"/>
                  <a:pt x="7701" y="15766"/>
                  <a:pt x="7701" y="15672"/>
                </a:cubicBezTo>
                <a:cubicBezTo>
                  <a:pt x="7701" y="15578"/>
                  <a:pt x="7733" y="15491"/>
                  <a:pt x="7793" y="15426"/>
                </a:cubicBezTo>
                <a:cubicBezTo>
                  <a:pt x="7852" y="15361"/>
                  <a:pt x="7934" y="15325"/>
                  <a:pt x="8021" y="15325"/>
                </a:cubicBezTo>
                <a:close/>
                <a:moveTo>
                  <a:pt x="2973" y="15580"/>
                </a:moveTo>
                <a:cubicBezTo>
                  <a:pt x="3014" y="15582"/>
                  <a:pt x="3054" y="15592"/>
                  <a:pt x="3093" y="15613"/>
                </a:cubicBezTo>
                <a:cubicBezTo>
                  <a:pt x="3250" y="15695"/>
                  <a:pt x="3315" y="15901"/>
                  <a:pt x="3245" y="16072"/>
                </a:cubicBezTo>
                <a:cubicBezTo>
                  <a:pt x="3191" y="16195"/>
                  <a:pt x="3076" y="16270"/>
                  <a:pt x="2958" y="16270"/>
                </a:cubicBezTo>
                <a:cubicBezTo>
                  <a:pt x="2914" y="16270"/>
                  <a:pt x="2866" y="16258"/>
                  <a:pt x="2822" y="16235"/>
                </a:cubicBezTo>
                <a:cubicBezTo>
                  <a:pt x="2665" y="16153"/>
                  <a:pt x="2596" y="15948"/>
                  <a:pt x="2672" y="15778"/>
                </a:cubicBezTo>
                <a:cubicBezTo>
                  <a:pt x="2729" y="15650"/>
                  <a:pt x="2850" y="15575"/>
                  <a:pt x="2973" y="15580"/>
                </a:cubicBezTo>
                <a:close/>
                <a:moveTo>
                  <a:pt x="7191" y="15751"/>
                </a:moveTo>
                <a:cubicBezTo>
                  <a:pt x="7315" y="15745"/>
                  <a:pt x="7437" y="15819"/>
                  <a:pt x="7490" y="15947"/>
                </a:cubicBezTo>
                <a:cubicBezTo>
                  <a:pt x="7566" y="16117"/>
                  <a:pt x="7495" y="16323"/>
                  <a:pt x="7338" y="16405"/>
                </a:cubicBezTo>
                <a:cubicBezTo>
                  <a:pt x="7295" y="16429"/>
                  <a:pt x="7246" y="16440"/>
                  <a:pt x="7203" y="16440"/>
                </a:cubicBezTo>
                <a:cubicBezTo>
                  <a:pt x="7084" y="16440"/>
                  <a:pt x="6971" y="16364"/>
                  <a:pt x="6917" y="16240"/>
                </a:cubicBezTo>
                <a:cubicBezTo>
                  <a:pt x="6841" y="16064"/>
                  <a:pt x="6911" y="15860"/>
                  <a:pt x="7068" y="15784"/>
                </a:cubicBezTo>
                <a:cubicBezTo>
                  <a:pt x="7107" y="15763"/>
                  <a:pt x="7150" y="15752"/>
                  <a:pt x="7191" y="15751"/>
                </a:cubicBezTo>
                <a:close/>
                <a:moveTo>
                  <a:pt x="3956" y="16079"/>
                </a:moveTo>
                <a:cubicBezTo>
                  <a:pt x="3997" y="16081"/>
                  <a:pt x="4039" y="16091"/>
                  <a:pt x="4078" y="16112"/>
                </a:cubicBezTo>
                <a:cubicBezTo>
                  <a:pt x="4235" y="16194"/>
                  <a:pt x="4299" y="16400"/>
                  <a:pt x="4228" y="16571"/>
                </a:cubicBezTo>
                <a:cubicBezTo>
                  <a:pt x="4174" y="16694"/>
                  <a:pt x="4062" y="16769"/>
                  <a:pt x="3943" y="16769"/>
                </a:cubicBezTo>
                <a:cubicBezTo>
                  <a:pt x="3900" y="16769"/>
                  <a:pt x="3851" y="16757"/>
                  <a:pt x="3808" y="16734"/>
                </a:cubicBezTo>
                <a:cubicBezTo>
                  <a:pt x="3645" y="16652"/>
                  <a:pt x="3580" y="16447"/>
                  <a:pt x="3655" y="16277"/>
                </a:cubicBezTo>
                <a:cubicBezTo>
                  <a:pt x="3712" y="16149"/>
                  <a:pt x="3833" y="16074"/>
                  <a:pt x="3956" y="16079"/>
                </a:cubicBezTo>
                <a:close/>
                <a:moveTo>
                  <a:pt x="6368" y="16167"/>
                </a:moveTo>
                <a:cubicBezTo>
                  <a:pt x="6492" y="16162"/>
                  <a:pt x="6616" y="16237"/>
                  <a:pt x="6669" y="16365"/>
                </a:cubicBezTo>
                <a:cubicBezTo>
                  <a:pt x="6744" y="16535"/>
                  <a:pt x="6674" y="16740"/>
                  <a:pt x="6517" y="16822"/>
                </a:cubicBezTo>
                <a:cubicBezTo>
                  <a:pt x="6473" y="16845"/>
                  <a:pt x="6425" y="16857"/>
                  <a:pt x="6381" y="16857"/>
                </a:cubicBezTo>
                <a:cubicBezTo>
                  <a:pt x="6262" y="16857"/>
                  <a:pt x="6148" y="16782"/>
                  <a:pt x="6094" y="16659"/>
                </a:cubicBezTo>
                <a:cubicBezTo>
                  <a:pt x="6018" y="16488"/>
                  <a:pt x="6089" y="16276"/>
                  <a:pt x="6246" y="16200"/>
                </a:cubicBezTo>
                <a:cubicBezTo>
                  <a:pt x="6285" y="16179"/>
                  <a:pt x="6327" y="16169"/>
                  <a:pt x="6368" y="16167"/>
                </a:cubicBez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46"/>
          <p:cNvSpPr/>
          <p:nvPr/>
        </p:nvSpPr>
        <p:spPr>
          <a:xfrm>
            <a:off x="2691537" y="10307833"/>
            <a:ext cx="7811629"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0" name="Google Shape;980;p46"/>
          <p:cNvSpPr/>
          <p:nvPr/>
        </p:nvSpPr>
        <p:spPr>
          <a:xfrm>
            <a:off x="2691537" y="7741535"/>
            <a:ext cx="7811629"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2" name="Google Shape;982;p46"/>
          <p:cNvSpPr txBox="1"/>
          <p:nvPr/>
        </p:nvSpPr>
        <p:spPr>
          <a:xfrm>
            <a:off x="2131993" y="3344621"/>
            <a:ext cx="1260814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特師資生對課程地圖做為學習指引之瞭解</a:t>
            </a:r>
            <a:endParaRPr sz="5000" b="0" i="0" u="none" strike="noStrike" cap="none">
              <a:solidFill>
                <a:srgbClr val="000000"/>
              </a:solidFill>
              <a:latin typeface="DFKai-SB"/>
              <a:ea typeface="DFKai-SB"/>
              <a:cs typeface="DFKai-SB"/>
              <a:sym typeface="DFKai-SB"/>
            </a:endParaRPr>
          </a:p>
        </p:txBody>
      </p:sp>
      <p:sp>
        <p:nvSpPr>
          <p:cNvPr id="983" name="Google Shape;983;p46"/>
          <p:cNvSpPr txBox="1"/>
          <p:nvPr/>
        </p:nvSpPr>
        <p:spPr>
          <a:xfrm>
            <a:off x="3531007" y="6459148"/>
            <a:ext cx="3233151"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84" name="Google Shape;984;p46"/>
          <p:cNvSpPr/>
          <p:nvPr/>
        </p:nvSpPr>
        <p:spPr>
          <a:xfrm>
            <a:off x="2738523" y="5175239"/>
            <a:ext cx="7811629" cy="2035448"/>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5" name="Google Shape;985;p46"/>
          <p:cNvSpPr txBox="1"/>
          <p:nvPr/>
        </p:nvSpPr>
        <p:spPr>
          <a:xfrm>
            <a:off x="3272890" y="5518275"/>
            <a:ext cx="6648923"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新生座談會</a:t>
            </a:r>
            <a:endParaRPr sz="1400" b="0" i="0" u="none" strike="noStrike" cap="none">
              <a:solidFill>
                <a:srgbClr val="000000"/>
              </a:solidFill>
              <a:latin typeface="Arial"/>
              <a:ea typeface="Arial"/>
              <a:cs typeface="Arial"/>
              <a:sym typeface="Arial"/>
            </a:endParaRPr>
          </a:p>
        </p:txBody>
      </p:sp>
      <p:sp>
        <p:nvSpPr>
          <p:cNvPr id="986" name="Google Shape;986;p46"/>
          <p:cNvSpPr txBox="1"/>
          <p:nvPr/>
        </p:nvSpPr>
        <p:spPr>
          <a:xfrm>
            <a:off x="10844783" y="7938454"/>
            <a:ext cx="3233150"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87" name="Google Shape;987;p46"/>
          <p:cNvSpPr txBox="1"/>
          <p:nvPr/>
        </p:nvSpPr>
        <p:spPr>
          <a:xfrm>
            <a:off x="3082957" y="8059928"/>
            <a:ext cx="6648924"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新生課程說明會</a:t>
            </a:r>
            <a:endParaRPr sz="1400" b="0" i="0" u="none" strike="noStrike" cap="none">
              <a:solidFill>
                <a:srgbClr val="000000"/>
              </a:solidFill>
              <a:latin typeface="Arial"/>
              <a:ea typeface="Arial"/>
              <a:cs typeface="Arial"/>
              <a:sym typeface="Arial"/>
            </a:endParaRPr>
          </a:p>
        </p:txBody>
      </p:sp>
      <p:sp>
        <p:nvSpPr>
          <p:cNvPr id="988" name="Google Shape;988;p46"/>
          <p:cNvSpPr/>
          <p:nvPr/>
        </p:nvSpPr>
        <p:spPr>
          <a:xfrm>
            <a:off x="11462569" y="5175239"/>
            <a:ext cx="7785716" cy="2035448"/>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9" name="Google Shape;989;p46"/>
          <p:cNvSpPr txBox="1"/>
          <p:nvPr/>
        </p:nvSpPr>
        <p:spPr>
          <a:xfrm>
            <a:off x="12030966" y="5518275"/>
            <a:ext cx="6648923"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本系網站公布</a:t>
            </a:r>
            <a:endParaRPr sz="1400" b="0" i="0" u="none" strike="noStrike" cap="none">
              <a:solidFill>
                <a:srgbClr val="000000"/>
              </a:solidFill>
              <a:latin typeface="Arial"/>
              <a:ea typeface="Arial"/>
              <a:cs typeface="Arial"/>
              <a:sym typeface="Arial"/>
            </a:endParaRPr>
          </a:p>
        </p:txBody>
      </p:sp>
      <p:sp>
        <p:nvSpPr>
          <p:cNvPr id="990" name="Google Shape;990;p46"/>
          <p:cNvSpPr txBox="1"/>
          <p:nvPr/>
        </p:nvSpPr>
        <p:spPr>
          <a:xfrm>
            <a:off x="3082957" y="10601581"/>
            <a:ext cx="6648924"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家長訪校日</a:t>
            </a:r>
            <a:endParaRPr sz="1400" b="0" i="0" u="none" strike="noStrike" cap="none">
              <a:solidFill>
                <a:srgbClr val="000000"/>
              </a:solidFill>
              <a:latin typeface="Arial"/>
              <a:ea typeface="Arial"/>
              <a:cs typeface="Arial"/>
              <a:sym typeface="Arial"/>
            </a:endParaRPr>
          </a:p>
        </p:txBody>
      </p:sp>
      <p:sp>
        <p:nvSpPr>
          <p:cNvPr id="991" name="Google Shape;991;p46"/>
          <p:cNvSpPr/>
          <p:nvPr/>
        </p:nvSpPr>
        <p:spPr>
          <a:xfrm>
            <a:off x="11462569" y="7716891"/>
            <a:ext cx="7785716"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92" name="Google Shape;992;p46"/>
          <p:cNvSpPr txBox="1"/>
          <p:nvPr/>
        </p:nvSpPr>
        <p:spPr>
          <a:xfrm>
            <a:off x="11787399" y="8084572"/>
            <a:ext cx="7136057"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本系佈告欄、刊物</a:t>
            </a:r>
            <a:endParaRPr sz="1400" b="0" i="0" u="none" strike="noStrike" cap="none">
              <a:solidFill>
                <a:srgbClr val="000000"/>
              </a:solidFill>
              <a:latin typeface="Arial"/>
              <a:ea typeface="Arial"/>
              <a:cs typeface="Arial"/>
              <a:sym typeface="Arial"/>
            </a:endParaRPr>
          </a:p>
        </p:txBody>
      </p:sp>
      <p:sp>
        <p:nvSpPr>
          <p:cNvPr id="993" name="Google Shape;993;p46"/>
          <p:cNvSpPr/>
          <p:nvPr/>
        </p:nvSpPr>
        <p:spPr>
          <a:xfrm>
            <a:off x="11462569" y="10307833"/>
            <a:ext cx="7785716"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94" name="Google Shape;994;p46"/>
          <p:cNvSpPr txBox="1"/>
          <p:nvPr/>
        </p:nvSpPr>
        <p:spPr>
          <a:xfrm>
            <a:off x="12091623" y="10650870"/>
            <a:ext cx="6527608"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聯合班會</a:t>
            </a:r>
            <a:endParaRPr sz="1400" b="0" i="0" u="none" strike="noStrike" cap="none">
              <a:solidFill>
                <a:srgbClr val="000000"/>
              </a:solidFill>
              <a:latin typeface="Arial"/>
              <a:ea typeface="Arial"/>
              <a:cs typeface="Arial"/>
              <a:sym typeface="Arial"/>
            </a:endParaRPr>
          </a:p>
        </p:txBody>
      </p:sp>
      <p:pic>
        <p:nvPicPr>
          <p:cNvPr id="995" name="Google Shape;995;p46" descr="LUMASbhoV2ZqSOHqxNJfVMycu1STVh7SaJlKvM-H3Ne2nhVqPCfeoy9XbOqbJgb8CwOY0wT2LxsaDdiLlcsjjwfyAYGwALvUjm9NsuzCu4ASguOgUSOkCvU5pybFz3WTTzBqbG8=s0.jpg"/>
          <p:cNvPicPr preferRelativeResize="0"/>
          <p:nvPr/>
        </p:nvPicPr>
        <p:blipFill rotWithShape="1">
          <a:blip r:embed="rId4">
            <a:alphaModFix/>
          </a:blip>
          <a:srcRect t="17932" b="4757"/>
          <a:stretch/>
        </p:blipFill>
        <p:spPr>
          <a:xfrm>
            <a:off x="19824638" y="9579253"/>
            <a:ext cx="3953192" cy="2829758"/>
          </a:xfrm>
          <a:prstGeom prst="rect">
            <a:avLst/>
          </a:prstGeom>
          <a:noFill/>
          <a:ln>
            <a:noFill/>
          </a:ln>
        </p:spPr>
      </p:pic>
      <p:pic>
        <p:nvPicPr>
          <p:cNvPr id="996" name="Google Shape;996;p46" descr="lVDuqsH7DWxK6CqWdERsRZLB0P9TgGQ7jP6qXWUkkSOoWxwCjoSPfRa_Ldig3YG4kS_hHLse5A_04cEeL9XoA7_Y1Z-XAYDs8sw57enGInLZmJZTFFcCQEgNWeaUTZKFm1z_yww=s0.jpg"/>
          <p:cNvPicPr preferRelativeResize="0"/>
          <p:nvPr/>
        </p:nvPicPr>
        <p:blipFill rotWithShape="1">
          <a:blip r:embed="rId5">
            <a:alphaModFix/>
          </a:blip>
          <a:srcRect t="2272" b="272"/>
          <a:stretch/>
        </p:blipFill>
        <p:spPr>
          <a:xfrm>
            <a:off x="19809883" y="6533585"/>
            <a:ext cx="3953264" cy="2888163"/>
          </a:xfrm>
          <a:prstGeom prst="rect">
            <a:avLst/>
          </a:prstGeom>
          <a:noFill/>
          <a:ln>
            <a:noFill/>
          </a:ln>
        </p:spPr>
      </p:pic>
      <p:sp>
        <p:nvSpPr>
          <p:cNvPr id="21"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2" name="Google Shape;1002;p47"/>
          <p:cNvSpPr txBox="1"/>
          <p:nvPr/>
        </p:nvSpPr>
        <p:spPr>
          <a:xfrm>
            <a:off x="117558" y="2784951"/>
            <a:ext cx="14763657"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（四）師資生學習與增能輔導之作法與成效</a:t>
            </a:r>
            <a:endParaRPr sz="6000" b="0" i="0" u="none" strike="noStrike" cap="none">
              <a:solidFill>
                <a:srgbClr val="000000"/>
              </a:solidFill>
              <a:latin typeface="DFKai-SB"/>
              <a:ea typeface="DFKai-SB"/>
              <a:cs typeface="DFKai-SB"/>
              <a:sym typeface="DFKai-SB"/>
            </a:endParaRPr>
          </a:p>
        </p:txBody>
      </p:sp>
      <p:sp>
        <p:nvSpPr>
          <p:cNvPr id="1003" name="Google Shape;1003;p47"/>
          <p:cNvSpPr txBox="1"/>
          <p:nvPr/>
        </p:nvSpPr>
        <p:spPr>
          <a:xfrm>
            <a:off x="2877169" y="4658903"/>
            <a:ext cx="12608148"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雙導師制度</a:t>
            </a:r>
            <a:endParaRPr sz="5000" b="0" i="0" u="none" strike="noStrike" cap="none">
              <a:solidFill>
                <a:srgbClr val="000000"/>
              </a:solidFill>
              <a:latin typeface="DFKai-SB"/>
              <a:ea typeface="DFKai-SB"/>
              <a:cs typeface="DFKai-SB"/>
              <a:sym typeface="DFKai-SB"/>
            </a:endParaRPr>
          </a:p>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導師輔導學生具體做法（如下）</a:t>
            </a:r>
            <a:endParaRPr sz="1400" b="0" i="0" u="none" strike="noStrike" cap="none">
              <a:solidFill>
                <a:srgbClr val="000000"/>
              </a:solidFill>
              <a:latin typeface="Arial"/>
              <a:ea typeface="Arial"/>
              <a:cs typeface="Arial"/>
              <a:sym typeface="Arial"/>
            </a:endParaRPr>
          </a:p>
        </p:txBody>
      </p:sp>
      <p:sp>
        <p:nvSpPr>
          <p:cNvPr id="1004" name="Google Shape;1004;p47"/>
          <p:cNvSpPr/>
          <p:nvPr/>
        </p:nvSpPr>
        <p:spPr>
          <a:xfrm>
            <a:off x="8818564" y="7077369"/>
            <a:ext cx="6746871"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5" name="Google Shape;1005;p47"/>
          <p:cNvSpPr/>
          <p:nvPr/>
        </p:nvSpPr>
        <p:spPr>
          <a:xfrm>
            <a:off x="16039642" y="7077369"/>
            <a:ext cx="6746871"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6" name="Google Shape;1006;p47"/>
          <p:cNvSpPr/>
          <p:nvPr/>
        </p:nvSpPr>
        <p:spPr>
          <a:xfrm>
            <a:off x="1597488" y="7077369"/>
            <a:ext cx="6746870"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7" name="Google Shape;1007;p47"/>
          <p:cNvSpPr/>
          <p:nvPr/>
        </p:nvSpPr>
        <p:spPr>
          <a:xfrm>
            <a:off x="1597488" y="9855227"/>
            <a:ext cx="6746870"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8" name="Google Shape;1008;p47"/>
          <p:cNvSpPr/>
          <p:nvPr/>
        </p:nvSpPr>
        <p:spPr>
          <a:xfrm>
            <a:off x="8818564" y="9855227"/>
            <a:ext cx="6746871"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9" name="Google Shape;1009;p47"/>
          <p:cNvSpPr/>
          <p:nvPr/>
        </p:nvSpPr>
        <p:spPr>
          <a:xfrm>
            <a:off x="16039642" y="9855227"/>
            <a:ext cx="6746871"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10" name="Google Shape;1010;p47"/>
          <p:cNvSpPr txBox="1"/>
          <p:nvPr/>
        </p:nvSpPr>
        <p:spPr>
          <a:xfrm>
            <a:off x="1646461"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提供學生</a:t>
            </a:r>
            <a:endParaRPr sz="5000" b="0" i="0" u="none" strike="noStrike" cap="none">
              <a:solidFill>
                <a:srgbClr val="000000"/>
              </a:solidFill>
              <a:latin typeface="Helvetica Neue Light"/>
              <a:ea typeface="Helvetica Neue Light"/>
              <a:cs typeface="Helvetica Neue Light"/>
              <a:sym typeface="Helvetica Neue Light"/>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學習多元輔導</a:t>
            </a: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11" name="Google Shape;1011;p47"/>
          <p:cNvSpPr txBox="1"/>
          <p:nvPr/>
        </p:nvSpPr>
        <p:spPr>
          <a:xfrm>
            <a:off x="8843052"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學生學習</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預警輔導系統</a:t>
            </a:r>
            <a:endParaRPr sz="1400" b="0" i="0" u="none" strike="noStrike" cap="none">
              <a:solidFill>
                <a:srgbClr val="000000"/>
              </a:solidFill>
              <a:latin typeface="Arial"/>
              <a:ea typeface="Arial"/>
              <a:cs typeface="Arial"/>
              <a:sym typeface="Arial"/>
            </a:endParaRPr>
          </a:p>
        </p:txBody>
      </p:sp>
      <p:sp>
        <p:nvSpPr>
          <p:cNvPr id="1012" name="Google Shape;1012;p47"/>
          <p:cNvSpPr txBox="1"/>
          <p:nvPr/>
        </p:nvSpPr>
        <p:spPr>
          <a:xfrm>
            <a:off x="16088616"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校務行政系統</a:t>
            </a:r>
            <a:endParaRPr sz="1400" b="0" i="0" u="none" strike="noStrike" cap="none">
              <a:solidFill>
                <a:srgbClr val="000000"/>
              </a:solidFill>
              <a:latin typeface="Arial"/>
              <a:ea typeface="Arial"/>
              <a:cs typeface="Arial"/>
              <a:sym typeface="Arial"/>
            </a:endParaRPr>
          </a:p>
        </p:txBody>
      </p:sp>
      <p:sp>
        <p:nvSpPr>
          <p:cNvPr id="1013" name="Google Shape;1013;p47"/>
          <p:cNvSpPr txBox="1"/>
          <p:nvPr/>
        </p:nvSpPr>
        <p:spPr>
          <a:xfrm>
            <a:off x="1646461" y="10020723"/>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賃居住處訪視</a:t>
            </a:r>
            <a:endParaRPr sz="1400" b="0" i="0" u="none" strike="noStrike" cap="none">
              <a:solidFill>
                <a:srgbClr val="000000"/>
              </a:solidFill>
              <a:latin typeface="Arial"/>
              <a:ea typeface="Arial"/>
              <a:cs typeface="Arial"/>
              <a:sym typeface="Arial"/>
            </a:endParaRPr>
          </a:p>
        </p:txBody>
      </p:sp>
      <p:sp>
        <p:nvSpPr>
          <p:cNvPr id="1014" name="Google Shape;1014;p47"/>
          <p:cNvSpPr txBox="1"/>
          <p:nvPr/>
        </p:nvSpPr>
        <p:spPr>
          <a:xfrm>
            <a:off x="8818564" y="10020723"/>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新生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始業式座談會</a:t>
            </a:r>
            <a:endParaRPr sz="1400" b="0" i="0" u="none" strike="noStrike" cap="none">
              <a:solidFill>
                <a:srgbClr val="000000"/>
              </a:solidFill>
              <a:latin typeface="Arial"/>
              <a:ea typeface="Arial"/>
              <a:cs typeface="Arial"/>
              <a:sym typeface="Arial"/>
            </a:endParaRPr>
          </a:p>
        </p:txBody>
      </p:sp>
      <p:sp>
        <p:nvSpPr>
          <p:cNvPr id="1015" name="Google Shape;1015;p47"/>
          <p:cNvSpPr txBox="1"/>
          <p:nvPr/>
        </p:nvSpPr>
        <p:spPr>
          <a:xfrm>
            <a:off x="16088616" y="10509674"/>
            <a:ext cx="6648923"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家長訪校日</a:t>
            </a:r>
            <a:endParaRPr sz="1400" b="0" i="0" u="none" strike="noStrike" cap="none">
              <a:solidFill>
                <a:srgbClr val="000000"/>
              </a:solidFill>
              <a:latin typeface="Arial"/>
              <a:ea typeface="Arial"/>
              <a:cs typeface="Arial"/>
              <a:sym typeface="Arial"/>
            </a:endParaRPr>
          </a:p>
        </p:txBody>
      </p:sp>
      <p:sp>
        <p:nvSpPr>
          <p:cNvPr id="18"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48"/>
          <p:cNvSpPr/>
          <p:nvPr/>
        </p:nvSpPr>
        <p:spPr>
          <a:xfrm>
            <a:off x="21350197" y="11519658"/>
            <a:ext cx="2929091" cy="2265525"/>
          </a:xfrm>
          <a:custGeom>
            <a:avLst/>
            <a:gdLst/>
            <a:ahLst/>
            <a:cxnLst/>
            <a:rect l="l" t="t" r="r" b="b"/>
            <a:pathLst>
              <a:path w="21566" h="21598" extrusionOk="0">
                <a:moveTo>
                  <a:pt x="21464" y="6"/>
                </a:moveTo>
                <a:cubicBezTo>
                  <a:pt x="21442" y="-2"/>
                  <a:pt x="21417" y="-2"/>
                  <a:pt x="21392" y="8"/>
                </a:cubicBezTo>
                <a:lnTo>
                  <a:pt x="18267" y="1242"/>
                </a:lnTo>
                <a:cubicBezTo>
                  <a:pt x="18161" y="1283"/>
                  <a:pt x="18132" y="1450"/>
                  <a:pt x="18212" y="1547"/>
                </a:cubicBezTo>
                <a:lnTo>
                  <a:pt x="18753" y="2202"/>
                </a:lnTo>
                <a:cubicBezTo>
                  <a:pt x="18809" y="2274"/>
                  <a:pt x="18815" y="2386"/>
                  <a:pt x="18759" y="2459"/>
                </a:cubicBezTo>
                <a:lnTo>
                  <a:pt x="13208" y="10155"/>
                </a:lnTo>
                <a:cubicBezTo>
                  <a:pt x="13152" y="10227"/>
                  <a:pt x="13058" y="10235"/>
                  <a:pt x="13002" y="10155"/>
                </a:cubicBezTo>
                <a:lnTo>
                  <a:pt x="9056" y="4932"/>
                </a:lnTo>
                <a:cubicBezTo>
                  <a:pt x="9000" y="4859"/>
                  <a:pt x="8907" y="4859"/>
                  <a:pt x="8851" y="4932"/>
                </a:cubicBezTo>
                <a:lnTo>
                  <a:pt x="39" y="17166"/>
                </a:lnTo>
                <a:cubicBezTo>
                  <a:pt x="-17" y="17238"/>
                  <a:pt x="-11" y="17350"/>
                  <a:pt x="45" y="17423"/>
                </a:cubicBezTo>
                <a:lnTo>
                  <a:pt x="941" y="18503"/>
                </a:lnTo>
                <a:cubicBezTo>
                  <a:pt x="997" y="18576"/>
                  <a:pt x="1084" y="18568"/>
                  <a:pt x="1140" y="18495"/>
                </a:cubicBezTo>
                <a:lnTo>
                  <a:pt x="8877" y="7770"/>
                </a:lnTo>
                <a:cubicBezTo>
                  <a:pt x="8933" y="7697"/>
                  <a:pt x="9025" y="7689"/>
                  <a:pt x="9081" y="7770"/>
                </a:cubicBezTo>
                <a:lnTo>
                  <a:pt x="13047" y="13016"/>
                </a:lnTo>
                <a:cubicBezTo>
                  <a:pt x="13103" y="13096"/>
                  <a:pt x="13201" y="13089"/>
                  <a:pt x="13251" y="13008"/>
                </a:cubicBezTo>
                <a:lnTo>
                  <a:pt x="13706" y="12315"/>
                </a:lnTo>
                <a:lnTo>
                  <a:pt x="19848" y="3796"/>
                </a:lnTo>
                <a:cubicBezTo>
                  <a:pt x="19904" y="3723"/>
                  <a:pt x="19992" y="3716"/>
                  <a:pt x="20048" y="3788"/>
                </a:cubicBezTo>
                <a:lnTo>
                  <a:pt x="20589" y="4441"/>
                </a:lnTo>
                <a:cubicBezTo>
                  <a:pt x="20670" y="4537"/>
                  <a:pt x="20802" y="4490"/>
                  <a:pt x="20826" y="4353"/>
                </a:cubicBezTo>
                <a:lnTo>
                  <a:pt x="21560" y="235"/>
                </a:lnTo>
                <a:cubicBezTo>
                  <a:pt x="21583" y="126"/>
                  <a:pt x="21533" y="30"/>
                  <a:pt x="21464" y="6"/>
                </a:cubicBezTo>
                <a:close/>
                <a:moveTo>
                  <a:pt x="20260" y="5385"/>
                </a:moveTo>
                <a:cubicBezTo>
                  <a:pt x="20232" y="5392"/>
                  <a:pt x="20204" y="5410"/>
                  <a:pt x="20179" y="5440"/>
                </a:cubicBezTo>
                <a:lnTo>
                  <a:pt x="17857" y="8656"/>
                </a:lnTo>
                <a:lnTo>
                  <a:pt x="17347" y="9429"/>
                </a:lnTo>
                <a:cubicBezTo>
                  <a:pt x="17328" y="9462"/>
                  <a:pt x="17316" y="9510"/>
                  <a:pt x="17316" y="9550"/>
                </a:cubicBezTo>
                <a:lnTo>
                  <a:pt x="17316" y="21412"/>
                </a:lnTo>
                <a:cubicBezTo>
                  <a:pt x="17316" y="21516"/>
                  <a:pt x="17377" y="21598"/>
                  <a:pt x="17458" y="21598"/>
                </a:cubicBezTo>
                <a:lnTo>
                  <a:pt x="20290" y="21598"/>
                </a:lnTo>
                <a:cubicBezTo>
                  <a:pt x="20371" y="21598"/>
                  <a:pt x="20434" y="21516"/>
                  <a:pt x="20434" y="21412"/>
                </a:cubicBezTo>
                <a:lnTo>
                  <a:pt x="20434" y="5561"/>
                </a:lnTo>
                <a:cubicBezTo>
                  <a:pt x="20434" y="5440"/>
                  <a:pt x="20346" y="5364"/>
                  <a:pt x="20260" y="5385"/>
                </a:cubicBezTo>
                <a:close/>
                <a:moveTo>
                  <a:pt x="9174" y="9548"/>
                </a:moveTo>
                <a:cubicBezTo>
                  <a:pt x="9094" y="9530"/>
                  <a:pt x="9007" y="9606"/>
                  <a:pt x="9007" y="9727"/>
                </a:cubicBezTo>
                <a:lnTo>
                  <a:pt x="9007" y="21412"/>
                </a:lnTo>
                <a:cubicBezTo>
                  <a:pt x="9007" y="21516"/>
                  <a:pt x="9068" y="21598"/>
                  <a:pt x="9149" y="21598"/>
                </a:cubicBezTo>
                <a:lnTo>
                  <a:pt x="11981" y="21598"/>
                </a:lnTo>
                <a:cubicBezTo>
                  <a:pt x="12062" y="21598"/>
                  <a:pt x="12125" y="21516"/>
                  <a:pt x="12125" y="21412"/>
                </a:cubicBezTo>
                <a:lnTo>
                  <a:pt x="12125" y="13474"/>
                </a:lnTo>
                <a:cubicBezTo>
                  <a:pt x="12125" y="13426"/>
                  <a:pt x="12113" y="13386"/>
                  <a:pt x="12082" y="13345"/>
                </a:cubicBezTo>
                <a:lnTo>
                  <a:pt x="9250" y="9598"/>
                </a:lnTo>
                <a:cubicBezTo>
                  <a:pt x="9228" y="9570"/>
                  <a:pt x="9201" y="9554"/>
                  <a:pt x="9174" y="9548"/>
                </a:cubicBezTo>
                <a:close/>
                <a:moveTo>
                  <a:pt x="16102" y="10653"/>
                </a:moveTo>
                <a:cubicBezTo>
                  <a:pt x="16074" y="10659"/>
                  <a:pt x="16045" y="10676"/>
                  <a:pt x="16021" y="10704"/>
                </a:cubicBezTo>
                <a:lnTo>
                  <a:pt x="13700" y="13917"/>
                </a:lnTo>
                <a:lnTo>
                  <a:pt x="13189" y="14693"/>
                </a:lnTo>
                <a:cubicBezTo>
                  <a:pt x="13170" y="14725"/>
                  <a:pt x="13158" y="14773"/>
                  <a:pt x="13158" y="14814"/>
                </a:cubicBezTo>
                <a:lnTo>
                  <a:pt x="13158" y="21412"/>
                </a:lnTo>
                <a:cubicBezTo>
                  <a:pt x="13158" y="21516"/>
                  <a:pt x="13221" y="21598"/>
                  <a:pt x="13301" y="21598"/>
                </a:cubicBezTo>
                <a:lnTo>
                  <a:pt x="16133" y="21598"/>
                </a:lnTo>
                <a:cubicBezTo>
                  <a:pt x="16214" y="21598"/>
                  <a:pt x="16275" y="21516"/>
                  <a:pt x="16275" y="21412"/>
                </a:cubicBezTo>
                <a:lnTo>
                  <a:pt x="16275" y="10832"/>
                </a:lnTo>
                <a:cubicBezTo>
                  <a:pt x="16275" y="10711"/>
                  <a:pt x="16188" y="10636"/>
                  <a:pt x="16102" y="10653"/>
                </a:cubicBezTo>
                <a:close/>
                <a:moveTo>
                  <a:pt x="7801" y="10923"/>
                </a:moveTo>
                <a:cubicBezTo>
                  <a:pt x="7774" y="10930"/>
                  <a:pt x="7747" y="10946"/>
                  <a:pt x="7725" y="10976"/>
                </a:cubicBezTo>
                <a:lnTo>
                  <a:pt x="4894" y="14902"/>
                </a:lnTo>
                <a:cubicBezTo>
                  <a:pt x="4869" y="14934"/>
                  <a:pt x="4855" y="14974"/>
                  <a:pt x="4855" y="15023"/>
                </a:cubicBezTo>
                <a:lnTo>
                  <a:pt x="4855" y="21412"/>
                </a:lnTo>
                <a:cubicBezTo>
                  <a:pt x="4855" y="21516"/>
                  <a:pt x="4918" y="21598"/>
                  <a:pt x="4999" y="21598"/>
                </a:cubicBezTo>
                <a:lnTo>
                  <a:pt x="7830" y="21598"/>
                </a:lnTo>
                <a:cubicBezTo>
                  <a:pt x="7911" y="21598"/>
                  <a:pt x="7974" y="21516"/>
                  <a:pt x="7974" y="21412"/>
                </a:cubicBezTo>
                <a:lnTo>
                  <a:pt x="7974" y="11097"/>
                </a:lnTo>
                <a:cubicBezTo>
                  <a:pt x="7974" y="10976"/>
                  <a:pt x="7884" y="10902"/>
                  <a:pt x="7801" y="10923"/>
                </a:cubicBezTo>
                <a:close/>
                <a:moveTo>
                  <a:pt x="3680" y="16498"/>
                </a:moveTo>
                <a:cubicBezTo>
                  <a:pt x="3652" y="16505"/>
                  <a:pt x="3626" y="16524"/>
                  <a:pt x="3604" y="16554"/>
                </a:cubicBezTo>
                <a:lnTo>
                  <a:pt x="772" y="20477"/>
                </a:lnTo>
                <a:cubicBezTo>
                  <a:pt x="747" y="20510"/>
                  <a:pt x="735" y="20550"/>
                  <a:pt x="735" y="20598"/>
                </a:cubicBezTo>
                <a:lnTo>
                  <a:pt x="735" y="21412"/>
                </a:lnTo>
                <a:cubicBezTo>
                  <a:pt x="735" y="21516"/>
                  <a:pt x="798" y="21598"/>
                  <a:pt x="879" y="21598"/>
                </a:cubicBezTo>
                <a:lnTo>
                  <a:pt x="3711" y="21598"/>
                </a:lnTo>
                <a:cubicBezTo>
                  <a:pt x="3792" y="21598"/>
                  <a:pt x="3853" y="21516"/>
                  <a:pt x="3853" y="21412"/>
                </a:cubicBezTo>
                <a:lnTo>
                  <a:pt x="3853" y="16682"/>
                </a:lnTo>
                <a:cubicBezTo>
                  <a:pt x="3853" y="16555"/>
                  <a:pt x="3762" y="16478"/>
                  <a:pt x="3680" y="16498"/>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1" name="Google Shape;1021;p48"/>
          <p:cNvSpPr/>
          <p:nvPr/>
        </p:nvSpPr>
        <p:spPr>
          <a:xfrm>
            <a:off x="7520423" y="10392589"/>
            <a:ext cx="14005403" cy="2265525"/>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2" name="Google Shape;1022;p48"/>
          <p:cNvSpPr/>
          <p:nvPr/>
        </p:nvSpPr>
        <p:spPr>
          <a:xfrm>
            <a:off x="7520423" y="7742005"/>
            <a:ext cx="14005403" cy="2265525"/>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3" name="Google Shape;1023;p48"/>
          <p:cNvSpPr/>
          <p:nvPr/>
        </p:nvSpPr>
        <p:spPr>
          <a:xfrm>
            <a:off x="7520423" y="5091421"/>
            <a:ext cx="14005403" cy="2265524"/>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5" name="Google Shape;1025;p48"/>
          <p:cNvSpPr txBox="1"/>
          <p:nvPr/>
        </p:nvSpPr>
        <p:spPr>
          <a:xfrm>
            <a:off x="1092145" y="3417404"/>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本系辦理之生涯輔導活動</a:t>
            </a:r>
            <a:endParaRPr sz="5000" b="0" i="0" u="none" strike="noStrike" cap="none">
              <a:solidFill>
                <a:srgbClr val="000000"/>
              </a:solidFill>
              <a:latin typeface="DFKai-SB"/>
              <a:ea typeface="DFKai-SB"/>
              <a:cs typeface="DFKai-SB"/>
              <a:sym typeface="DFKai-SB"/>
            </a:endParaRPr>
          </a:p>
        </p:txBody>
      </p:sp>
      <p:sp>
        <p:nvSpPr>
          <p:cNvPr id="1026" name="Google Shape;1026;p48"/>
          <p:cNvSpPr/>
          <p:nvPr/>
        </p:nvSpPr>
        <p:spPr>
          <a:xfrm>
            <a:off x="3633080" y="5091421"/>
            <a:ext cx="5099112" cy="2265524"/>
          </a:xfrm>
          <a:prstGeom prst="roundRect">
            <a:avLst>
              <a:gd name="adj" fmla="val 8409"/>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7" name="Google Shape;1027;p48"/>
          <p:cNvSpPr/>
          <p:nvPr/>
        </p:nvSpPr>
        <p:spPr>
          <a:xfrm>
            <a:off x="3633080" y="7742005"/>
            <a:ext cx="5099112" cy="2265525"/>
          </a:xfrm>
          <a:prstGeom prst="roundRect">
            <a:avLst>
              <a:gd name="adj" fmla="val 8409"/>
            </a:avLst>
          </a:pr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8" name="Google Shape;1028;p48"/>
          <p:cNvSpPr/>
          <p:nvPr/>
        </p:nvSpPr>
        <p:spPr>
          <a:xfrm>
            <a:off x="3633080" y="10392589"/>
            <a:ext cx="5099112" cy="2265525"/>
          </a:xfrm>
          <a:prstGeom prst="roundRect">
            <a:avLst>
              <a:gd name="adj" fmla="val 8409"/>
            </a:avLst>
          </a:pr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9" name="Google Shape;1029;p48"/>
          <p:cNvSpPr txBox="1"/>
          <p:nvPr/>
        </p:nvSpPr>
        <p:spPr>
          <a:xfrm>
            <a:off x="2858174" y="5091420"/>
            <a:ext cx="6648924"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新生座談</a:t>
            </a:r>
            <a:endParaRPr sz="5000" b="0" i="0" u="none" strike="noStrike" cap="none">
              <a:solidFill>
                <a:srgbClr val="000000"/>
              </a:solidFill>
              <a:latin typeface="Helvetica Neue Light"/>
              <a:ea typeface="Helvetica Neue Light"/>
              <a:cs typeface="Helvetica Neue Light"/>
              <a:sym typeface="Helvetica Neue Light"/>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親師座談</a:t>
            </a: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30" name="Google Shape;1030;p48"/>
          <p:cNvSpPr txBox="1"/>
          <p:nvPr/>
        </p:nvSpPr>
        <p:spPr>
          <a:xfrm>
            <a:off x="2858174" y="8314380"/>
            <a:ext cx="6648924"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校慶校友返校</a:t>
            </a:r>
            <a:endParaRPr sz="1400" b="0" i="0" u="none" strike="noStrike" cap="none">
              <a:solidFill>
                <a:srgbClr val="000000"/>
              </a:solidFill>
              <a:latin typeface="Arial"/>
              <a:ea typeface="Arial"/>
              <a:cs typeface="Arial"/>
              <a:sym typeface="Arial"/>
            </a:endParaRPr>
          </a:p>
        </p:txBody>
      </p:sp>
      <p:sp>
        <p:nvSpPr>
          <p:cNvPr id="1031" name="Google Shape;1031;p48"/>
          <p:cNvSpPr txBox="1"/>
          <p:nvPr/>
        </p:nvSpPr>
        <p:spPr>
          <a:xfrm>
            <a:off x="2858174" y="10964964"/>
            <a:ext cx="6648924"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大五實習返校</a:t>
            </a:r>
            <a:endParaRPr sz="1400" b="0" i="0" u="none" strike="noStrike" cap="none">
              <a:solidFill>
                <a:srgbClr val="000000"/>
              </a:solidFill>
              <a:latin typeface="Arial"/>
              <a:ea typeface="Arial"/>
              <a:cs typeface="Arial"/>
              <a:sym typeface="Arial"/>
            </a:endParaRPr>
          </a:p>
        </p:txBody>
      </p:sp>
      <p:sp>
        <p:nvSpPr>
          <p:cNvPr id="1032" name="Google Shape;1032;p48"/>
          <p:cNvSpPr txBox="1"/>
          <p:nvPr/>
        </p:nvSpPr>
        <p:spPr>
          <a:xfrm>
            <a:off x="9101048" y="5868967"/>
            <a:ext cx="10315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詳細說明特教系畢業生未來就業的可能選項。</a:t>
            </a:r>
            <a:endParaRPr sz="1400" b="0" i="0" u="none" strike="noStrike" cap="none">
              <a:solidFill>
                <a:srgbClr val="000000"/>
              </a:solidFill>
              <a:latin typeface="Arial"/>
              <a:ea typeface="Arial"/>
              <a:cs typeface="Arial"/>
              <a:sym typeface="Arial"/>
            </a:endParaRPr>
          </a:p>
        </p:txBody>
      </p:sp>
      <p:sp>
        <p:nvSpPr>
          <p:cNvPr id="1033" name="Google Shape;1033;p48"/>
          <p:cNvSpPr txBox="1"/>
          <p:nvPr/>
        </p:nvSpPr>
        <p:spPr>
          <a:xfrm>
            <a:off x="9101048" y="8447730"/>
            <a:ext cx="11839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校友分享職涯發展與工作經驗，協助規劃多元職涯。</a:t>
            </a:r>
            <a:endParaRPr sz="1400" b="0" i="0" u="none" strike="noStrike" cap="none">
              <a:solidFill>
                <a:srgbClr val="000000"/>
              </a:solidFill>
              <a:latin typeface="Arial"/>
              <a:ea typeface="Arial"/>
              <a:cs typeface="Arial"/>
              <a:sym typeface="Arial"/>
            </a:endParaRPr>
          </a:p>
        </p:txBody>
      </p:sp>
      <p:sp>
        <p:nvSpPr>
          <p:cNvPr id="1034" name="Google Shape;1034;p48"/>
          <p:cNvSpPr txBox="1"/>
          <p:nvPr/>
        </p:nvSpPr>
        <p:spPr>
          <a:xfrm>
            <a:off x="9101048" y="11098314"/>
            <a:ext cx="11331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安排學長姐返校，分享教甄、教檢、研究所經驗。</a:t>
            </a:r>
            <a:endParaRPr sz="1400" b="0" i="0" u="none" strike="noStrike" cap="none">
              <a:solidFill>
                <a:srgbClr val="000000"/>
              </a:solidFill>
              <a:latin typeface="Arial"/>
              <a:ea typeface="Arial"/>
              <a:cs typeface="Arial"/>
              <a:sym typeface="Arial"/>
            </a:endParaRPr>
          </a:p>
        </p:txBody>
      </p:sp>
      <p:sp>
        <p:nvSpPr>
          <p:cNvPr id="18"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40" name="Google Shape;1040;p49"/>
          <p:cNvSpPr txBox="1"/>
          <p:nvPr/>
        </p:nvSpPr>
        <p:spPr>
          <a:xfrm>
            <a:off x="1092145" y="3417404"/>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本系強化師資生對教學現場新興議題專業知能之增能。</a:t>
            </a:r>
            <a:endParaRPr sz="1400" b="0" i="0" u="none" strike="noStrike" cap="none">
              <a:solidFill>
                <a:srgbClr val="000000"/>
              </a:solidFill>
              <a:latin typeface="Arial"/>
              <a:ea typeface="Arial"/>
              <a:cs typeface="Arial"/>
              <a:sym typeface="Arial"/>
            </a:endParaRPr>
          </a:p>
        </p:txBody>
      </p:sp>
      <p:sp>
        <p:nvSpPr>
          <p:cNvPr id="1041" name="Google Shape;1041;p49"/>
          <p:cNvSpPr/>
          <p:nvPr/>
        </p:nvSpPr>
        <p:spPr>
          <a:xfrm>
            <a:off x="2628664" y="5541690"/>
            <a:ext cx="19126672" cy="2733232"/>
          </a:xfrm>
          <a:prstGeom prst="rect">
            <a:avLst/>
          </a:prstGeom>
          <a:gradFill>
            <a:gsLst>
              <a:gs pos="0">
                <a:srgbClr val="FBFBFB"/>
              </a:gs>
              <a:gs pos="100000">
                <a:srgbClr val="50A7F9"/>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2" name="Google Shape;1042;p49"/>
          <p:cNvSpPr/>
          <p:nvPr/>
        </p:nvSpPr>
        <p:spPr>
          <a:xfrm>
            <a:off x="2628664" y="8976144"/>
            <a:ext cx="19126672" cy="2733232"/>
          </a:xfrm>
          <a:prstGeom prst="rect">
            <a:avLst/>
          </a:prstGeom>
          <a:gradFill>
            <a:gsLst>
              <a:gs pos="0">
                <a:srgbClr val="FBFBFB"/>
              </a:gs>
              <a:gs pos="100000">
                <a:srgbClr val="6FBE40"/>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3" name="Google Shape;1043;p49"/>
          <p:cNvSpPr txBox="1"/>
          <p:nvPr/>
        </p:nvSpPr>
        <p:spPr>
          <a:xfrm>
            <a:off x="6124635" y="6412978"/>
            <a:ext cx="12134731"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5500"/>
              <a:buFont typeface="Microsoft JhengHei"/>
              <a:buNone/>
            </a:pPr>
            <a:r>
              <a:rPr lang="en-US" sz="5500" b="1" i="0" u="none" strike="noStrike" cap="none">
                <a:solidFill>
                  <a:srgbClr val="000000"/>
                </a:solidFill>
                <a:latin typeface="Microsoft JhengHei"/>
                <a:ea typeface="Microsoft JhengHei"/>
                <a:cs typeface="Microsoft JhengHei"/>
                <a:sym typeface="Microsoft JhengHei"/>
              </a:rPr>
              <a:t>特教系師資生全方位融合教育增能計畫</a:t>
            </a:r>
            <a:endParaRPr sz="5500" b="1" i="0" u="none" strike="noStrike" cap="none">
              <a:solidFill>
                <a:srgbClr val="000000"/>
              </a:solidFill>
              <a:latin typeface="Microsoft JhengHei"/>
              <a:ea typeface="Microsoft JhengHei"/>
              <a:cs typeface="Microsoft JhengHei"/>
              <a:sym typeface="Microsoft JhengHei"/>
            </a:endParaRPr>
          </a:p>
        </p:txBody>
      </p:sp>
      <p:sp>
        <p:nvSpPr>
          <p:cNvPr id="1044" name="Google Shape;1044;p49"/>
          <p:cNvSpPr txBox="1"/>
          <p:nvPr/>
        </p:nvSpPr>
        <p:spPr>
          <a:xfrm>
            <a:off x="3656010" y="9847432"/>
            <a:ext cx="17071980"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5500"/>
              <a:buFont typeface="Microsoft JhengHei"/>
              <a:buNone/>
            </a:pPr>
            <a:r>
              <a:rPr lang="en-US" sz="5500" b="1" i="0" u="none" strike="noStrike" cap="none">
                <a:solidFill>
                  <a:srgbClr val="000000"/>
                </a:solidFill>
                <a:latin typeface="Microsoft JhengHei"/>
                <a:ea typeface="Microsoft JhengHei"/>
                <a:cs typeface="Microsoft JhengHei"/>
                <a:sym typeface="Microsoft JhengHei"/>
              </a:rPr>
              <a:t>提升特教系師資生科技素養及輔助科技應用之增能計畫</a:t>
            </a:r>
            <a:endParaRPr sz="5500" b="1" i="0" u="none" strike="noStrike" cap="none">
              <a:solidFill>
                <a:srgbClr val="000000"/>
              </a:solidFill>
              <a:latin typeface="Microsoft JhengHei"/>
              <a:ea typeface="Microsoft JhengHei"/>
              <a:cs typeface="Microsoft JhengHei"/>
              <a:sym typeface="Microsoft JhengHei"/>
            </a:endParaRPr>
          </a:p>
        </p:txBody>
      </p:sp>
      <p:sp>
        <p:nvSpPr>
          <p:cNvPr id="1045" name="Google Shape;1045;p49"/>
          <p:cNvSpPr/>
          <p:nvPr/>
        </p:nvSpPr>
        <p:spPr>
          <a:xfrm>
            <a:off x="22317369" y="8809603"/>
            <a:ext cx="1375077" cy="3066314"/>
          </a:xfrm>
          <a:custGeom>
            <a:avLst/>
            <a:gdLst/>
            <a:ahLst/>
            <a:cxnLst/>
            <a:rect l="l" t="t" r="r" b="b"/>
            <a:pathLst>
              <a:path w="21600" h="21600" extrusionOk="0">
                <a:moveTo>
                  <a:pt x="6693" y="0"/>
                </a:moveTo>
                <a:lnTo>
                  <a:pt x="0" y="14180"/>
                </a:lnTo>
                <a:lnTo>
                  <a:pt x="13308" y="11222"/>
                </a:lnTo>
                <a:lnTo>
                  <a:pt x="10366" y="17893"/>
                </a:lnTo>
                <a:lnTo>
                  <a:pt x="6675" y="17567"/>
                </a:lnTo>
                <a:cubicBezTo>
                  <a:pt x="6360" y="17540"/>
                  <a:pt x="6128" y="17697"/>
                  <a:pt x="6305" y="17817"/>
                </a:cubicBezTo>
                <a:lnTo>
                  <a:pt x="12214" y="21600"/>
                </a:lnTo>
                <a:lnTo>
                  <a:pt x="18116" y="17822"/>
                </a:lnTo>
                <a:cubicBezTo>
                  <a:pt x="18294" y="17702"/>
                  <a:pt x="18059" y="17544"/>
                  <a:pt x="17742" y="17574"/>
                </a:cubicBezTo>
                <a:lnTo>
                  <a:pt x="14134" y="17900"/>
                </a:lnTo>
                <a:lnTo>
                  <a:pt x="21600" y="7126"/>
                </a:lnTo>
                <a:lnTo>
                  <a:pt x="6890" y="10410"/>
                </a:lnTo>
                <a:lnTo>
                  <a:pt x="15555" y="0"/>
                </a:lnTo>
                <a:lnTo>
                  <a:pt x="6693" y="0"/>
                </a:ln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6" name="Google Shape;1046;p49"/>
          <p:cNvSpPr/>
          <p:nvPr/>
        </p:nvSpPr>
        <p:spPr>
          <a:xfrm>
            <a:off x="662566" y="5375149"/>
            <a:ext cx="1375077" cy="3066314"/>
          </a:xfrm>
          <a:custGeom>
            <a:avLst/>
            <a:gdLst/>
            <a:ahLst/>
            <a:cxnLst/>
            <a:rect l="l" t="t" r="r" b="b"/>
            <a:pathLst>
              <a:path w="21600" h="21600" extrusionOk="0">
                <a:moveTo>
                  <a:pt x="6693" y="0"/>
                </a:moveTo>
                <a:lnTo>
                  <a:pt x="0" y="14180"/>
                </a:lnTo>
                <a:lnTo>
                  <a:pt x="13308" y="11222"/>
                </a:lnTo>
                <a:lnTo>
                  <a:pt x="10366" y="17893"/>
                </a:lnTo>
                <a:lnTo>
                  <a:pt x="6675" y="17567"/>
                </a:lnTo>
                <a:cubicBezTo>
                  <a:pt x="6360" y="17540"/>
                  <a:pt x="6128" y="17697"/>
                  <a:pt x="6305" y="17817"/>
                </a:cubicBezTo>
                <a:lnTo>
                  <a:pt x="12214" y="21600"/>
                </a:lnTo>
                <a:lnTo>
                  <a:pt x="18116" y="17822"/>
                </a:lnTo>
                <a:cubicBezTo>
                  <a:pt x="18294" y="17702"/>
                  <a:pt x="18059" y="17544"/>
                  <a:pt x="17742" y="17574"/>
                </a:cubicBezTo>
                <a:lnTo>
                  <a:pt x="14134" y="17900"/>
                </a:lnTo>
                <a:lnTo>
                  <a:pt x="21600" y="7126"/>
                </a:lnTo>
                <a:lnTo>
                  <a:pt x="6890" y="10410"/>
                </a:lnTo>
                <a:lnTo>
                  <a:pt x="15555" y="0"/>
                </a:lnTo>
                <a:lnTo>
                  <a:pt x="6693" y="0"/>
                </a:ln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1"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50"/>
          <p:cNvSpPr txBox="1"/>
          <p:nvPr/>
        </p:nvSpPr>
        <p:spPr>
          <a:xfrm>
            <a:off x="8627285" y="3263892"/>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項目四</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1052" name="Google Shape;1052;p50"/>
          <p:cNvSpPr txBox="1"/>
          <p:nvPr/>
        </p:nvSpPr>
        <p:spPr>
          <a:xfrm>
            <a:off x="6025974" y="5730192"/>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教師質量及課程教學</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1054" name="Google Shape;1054;p50"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
        <p:nvSpPr>
          <p:cNvPr id="1060" name="Google Shape;1060;p51"/>
          <p:cNvSpPr txBox="1"/>
          <p:nvPr/>
        </p:nvSpPr>
        <p:spPr>
          <a:xfrm>
            <a:off x="117558" y="2784951"/>
            <a:ext cx="1168589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（一）教師質量符合課程規劃需求</a:t>
            </a:r>
            <a:endParaRPr sz="6000" b="0" i="0" u="none" strike="noStrike" cap="none">
              <a:solidFill>
                <a:srgbClr val="000000"/>
              </a:solidFill>
              <a:latin typeface="DFKai-SB"/>
              <a:ea typeface="DFKai-SB"/>
              <a:cs typeface="DFKai-SB"/>
              <a:sym typeface="DFKai-SB"/>
            </a:endParaRPr>
          </a:p>
        </p:txBody>
      </p:sp>
      <p:sp>
        <p:nvSpPr>
          <p:cNvPr id="1061" name="Google Shape;1061;p51"/>
          <p:cNvSpPr txBox="1"/>
          <p:nvPr/>
        </p:nvSpPr>
        <p:spPr>
          <a:xfrm>
            <a:off x="1830686" y="455800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 10 位</a:t>
            </a:r>
            <a:r>
              <a:rPr lang="en-US" sz="5000" b="1" i="0" u="none"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之學術專長涵蓋</a:t>
            </a:r>
            <a:r>
              <a:rPr lang="en-US" sz="5000" b="0" i="0" u="none" strike="noStrike" cap="none">
                <a:solidFill>
                  <a:schemeClr val="accent5"/>
                </a:solidFill>
                <a:latin typeface="DFKai-SB"/>
                <a:ea typeface="DFKai-SB"/>
                <a:cs typeface="DFKai-SB"/>
                <a:sym typeface="DFKai-SB"/>
              </a:rPr>
              <a:t>「特殊教育各領域」</a:t>
            </a:r>
            <a:r>
              <a:rPr lang="en-US" sz="5000" b="0" i="0" u="none" strike="noStrike" cap="none">
                <a:solidFill>
                  <a:srgbClr val="000000"/>
                </a:solidFill>
                <a:latin typeface="DFKai-SB"/>
                <a:ea typeface="DFKai-SB"/>
                <a:cs typeface="DFKai-SB"/>
                <a:sym typeface="DFKai-SB"/>
              </a:rPr>
              <a:t>。</a:t>
            </a:r>
            <a:endParaRPr sz="1400" b="0" i="0" u="none" strike="noStrike" cap="none">
              <a:solidFill>
                <a:srgbClr val="000000"/>
              </a:solidFill>
              <a:latin typeface="Arial"/>
              <a:ea typeface="Arial"/>
              <a:cs typeface="Arial"/>
              <a:sym typeface="Arial"/>
            </a:endParaRPr>
          </a:p>
        </p:txBody>
      </p:sp>
      <p:graphicFrame>
        <p:nvGraphicFramePr>
          <p:cNvPr id="1062" name="Google Shape;1062;p51"/>
          <p:cNvGraphicFramePr/>
          <p:nvPr/>
        </p:nvGraphicFramePr>
        <p:xfrm>
          <a:off x="1747860" y="6118839"/>
          <a:ext cx="21694050" cy="3381350"/>
        </p:xfrm>
        <a:graphic>
          <a:graphicData uri="http://schemas.openxmlformats.org/drawingml/2006/table">
            <a:tbl>
              <a:tblPr>
                <a:noFill/>
                <a:tableStyleId>{7559B35A-62B1-4EC8-91FF-C28C5DF3E706}</a:tableStyleId>
              </a:tblPr>
              <a:tblGrid>
                <a:gridCol w="3615675">
                  <a:extLst>
                    <a:ext uri="{9D8B030D-6E8A-4147-A177-3AD203B41FA5}">
                      <a16:colId xmlns:a16="http://schemas.microsoft.com/office/drawing/2014/main" val="20000"/>
                    </a:ext>
                  </a:extLst>
                </a:gridCol>
                <a:gridCol w="3615675">
                  <a:extLst>
                    <a:ext uri="{9D8B030D-6E8A-4147-A177-3AD203B41FA5}">
                      <a16:colId xmlns:a16="http://schemas.microsoft.com/office/drawing/2014/main" val="20001"/>
                    </a:ext>
                  </a:extLst>
                </a:gridCol>
                <a:gridCol w="3615675">
                  <a:extLst>
                    <a:ext uri="{9D8B030D-6E8A-4147-A177-3AD203B41FA5}">
                      <a16:colId xmlns:a16="http://schemas.microsoft.com/office/drawing/2014/main" val="20002"/>
                    </a:ext>
                  </a:extLst>
                </a:gridCol>
                <a:gridCol w="3615675">
                  <a:extLst>
                    <a:ext uri="{9D8B030D-6E8A-4147-A177-3AD203B41FA5}">
                      <a16:colId xmlns:a16="http://schemas.microsoft.com/office/drawing/2014/main" val="20003"/>
                    </a:ext>
                  </a:extLst>
                </a:gridCol>
                <a:gridCol w="3615675">
                  <a:extLst>
                    <a:ext uri="{9D8B030D-6E8A-4147-A177-3AD203B41FA5}">
                      <a16:colId xmlns:a16="http://schemas.microsoft.com/office/drawing/2014/main" val="20004"/>
                    </a:ext>
                  </a:extLst>
                </a:gridCol>
                <a:gridCol w="3615675">
                  <a:extLst>
                    <a:ext uri="{9D8B030D-6E8A-4147-A177-3AD203B41FA5}">
                      <a16:colId xmlns:a16="http://schemas.microsoft.com/office/drawing/2014/main" val="20005"/>
                    </a:ext>
                  </a:extLst>
                </a:gridCol>
              </a:tblGrid>
              <a:tr h="1690675">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資賦優異</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智能障礙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聽覺障礙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視覺障礙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學習障礙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情緒行為障礙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extLst>
                  <a:ext uri="{0D108BD9-81ED-4DB2-BD59-A6C34878D82A}">
                    <a16:rowId xmlns:a16="http://schemas.microsoft.com/office/drawing/2014/main" val="10000"/>
                  </a:ext>
                </a:extLst>
              </a:tr>
              <a:tr h="1690675">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語言障礙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肢體障礙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腦性麻痺</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自閉症</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發展遲緩</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多重障礙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63" name="Google Shape;1063;p51"/>
          <p:cNvSpPr txBox="1"/>
          <p:nvPr/>
        </p:nvSpPr>
        <p:spPr>
          <a:xfrm>
            <a:off x="1764354" y="10207081"/>
            <a:ext cx="21359005"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sng"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所開設之課程皆符合教師專長領域及本系大學部、碩士班、在職專班之教育目標。</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p52"/>
          <p:cNvSpPr/>
          <p:nvPr/>
        </p:nvSpPr>
        <p:spPr>
          <a:xfrm>
            <a:off x="11447884" y="11544402"/>
            <a:ext cx="1488232" cy="1747809"/>
          </a:xfrm>
          <a:custGeom>
            <a:avLst/>
            <a:gdLst/>
            <a:ahLst/>
            <a:cxnLst/>
            <a:rect l="l" t="t" r="r" b="b"/>
            <a:pathLst>
              <a:path w="21600" h="21600" extrusionOk="0">
                <a:moveTo>
                  <a:pt x="0" y="0"/>
                </a:moveTo>
                <a:lnTo>
                  <a:pt x="8829" y="11271"/>
                </a:lnTo>
                <a:lnTo>
                  <a:pt x="12787" y="11271"/>
                </a:lnTo>
                <a:lnTo>
                  <a:pt x="5892" y="0"/>
                </a:lnTo>
                <a:lnTo>
                  <a:pt x="0" y="0"/>
                </a:lnTo>
                <a:close/>
                <a:moveTo>
                  <a:pt x="15706" y="0"/>
                </a:moveTo>
                <a:lnTo>
                  <a:pt x="10979" y="7729"/>
                </a:lnTo>
                <a:lnTo>
                  <a:pt x="12464" y="10154"/>
                </a:lnTo>
                <a:lnTo>
                  <a:pt x="12922" y="10154"/>
                </a:lnTo>
                <a:cubicBezTo>
                  <a:pt x="13146" y="10154"/>
                  <a:pt x="13358" y="10200"/>
                  <a:pt x="13546" y="10280"/>
                </a:cubicBezTo>
                <a:lnTo>
                  <a:pt x="21600" y="0"/>
                </a:lnTo>
                <a:lnTo>
                  <a:pt x="15706" y="0"/>
                </a:lnTo>
                <a:close/>
                <a:moveTo>
                  <a:pt x="12630" y="10425"/>
                </a:moveTo>
                <a:lnTo>
                  <a:pt x="13038" y="11094"/>
                </a:lnTo>
                <a:cubicBezTo>
                  <a:pt x="13153" y="11133"/>
                  <a:pt x="13233" y="11227"/>
                  <a:pt x="13233" y="11338"/>
                </a:cubicBezTo>
                <a:lnTo>
                  <a:pt x="13233" y="11937"/>
                </a:lnTo>
                <a:cubicBezTo>
                  <a:pt x="13497" y="12038"/>
                  <a:pt x="13753" y="12155"/>
                  <a:pt x="13996" y="12285"/>
                </a:cubicBezTo>
                <a:lnTo>
                  <a:pt x="13996" y="11338"/>
                </a:lnTo>
                <a:cubicBezTo>
                  <a:pt x="13996" y="10835"/>
                  <a:pt x="13513" y="10425"/>
                  <a:pt x="12922" y="10425"/>
                </a:cubicBezTo>
                <a:lnTo>
                  <a:pt x="12630" y="10425"/>
                </a:lnTo>
                <a:close/>
                <a:moveTo>
                  <a:pt x="7894" y="10567"/>
                </a:moveTo>
                <a:cubicBezTo>
                  <a:pt x="7593" y="10729"/>
                  <a:pt x="7392" y="11015"/>
                  <a:pt x="7392" y="11340"/>
                </a:cubicBezTo>
                <a:lnTo>
                  <a:pt x="7392" y="12368"/>
                </a:lnTo>
                <a:cubicBezTo>
                  <a:pt x="7634" y="12229"/>
                  <a:pt x="7888" y="12105"/>
                  <a:pt x="8153" y="11996"/>
                </a:cubicBezTo>
                <a:lnTo>
                  <a:pt x="8153" y="11338"/>
                </a:lnTo>
                <a:cubicBezTo>
                  <a:pt x="8153" y="11238"/>
                  <a:pt x="8221" y="11152"/>
                  <a:pt x="8318" y="11107"/>
                </a:cubicBezTo>
                <a:lnTo>
                  <a:pt x="7894" y="10567"/>
                </a:lnTo>
                <a:close/>
                <a:moveTo>
                  <a:pt x="10767" y="11720"/>
                </a:moveTo>
                <a:cubicBezTo>
                  <a:pt x="7563" y="11720"/>
                  <a:pt x="4964" y="13930"/>
                  <a:pt x="4964" y="16659"/>
                </a:cubicBezTo>
                <a:cubicBezTo>
                  <a:pt x="4964" y="19388"/>
                  <a:pt x="7563" y="21600"/>
                  <a:pt x="10767" y="21600"/>
                </a:cubicBezTo>
                <a:cubicBezTo>
                  <a:pt x="13972" y="21600"/>
                  <a:pt x="16570" y="19388"/>
                  <a:pt x="16570" y="16659"/>
                </a:cubicBezTo>
                <a:cubicBezTo>
                  <a:pt x="16570" y="13930"/>
                  <a:pt x="13972" y="11720"/>
                  <a:pt x="10767" y="11720"/>
                </a:cubicBezTo>
                <a:close/>
                <a:moveTo>
                  <a:pt x="10767" y="12800"/>
                </a:moveTo>
                <a:cubicBezTo>
                  <a:pt x="13267" y="12800"/>
                  <a:pt x="15302" y="14530"/>
                  <a:pt x="15302" y="16659"/>
                </a:cubicBezTo>
                <a:cubicBezTo>
                  <a:pt x="15302" y="18788"/>
                  <a:pt x="13268" y="20520"/>
                  <a:pt x="10767" y="20520"/>
                </a:cubicBezTo>
                <a:cubicBezTo>
                  <a:pt x="8267" y="20520"/>
                  <a:pt x="6233" y="18788"/>
                  <a:pt x="6233" y="16659"/>
                </a:cubicBezTo>
                <a:cubicBezTo>
                  <a:pt x="6233" y="14530"/>
                  <a:pt x="8267" y="12800"/>
                  <a:pt x="10767" y="12800"/>
                </a:cubicBezTo>
                <a:close/>
                <a:moveTo>
                  <a:pt x="10767" y="13071"/>
                </a:moveTo>
                <a:cubicBezTo>
                  <a:pt x="8439" y="13071"/>
                  <a:pt x="6552" y="14677"/>
                  <a:pt x="6552" y="16659"/>
                </a:cubicBezTo>
                <a:cubicBezTo>
                  <a:pt x="6552" y="18641"/>
                  <a:pt x="8439" y="20248"/>
                  <a:pt x="10767" y="20248"/>
                </a:cubicBezTo>
                <a:cubicBezTo>
                  <a:pt x="13095" y="20248"/>
                  <a:pt x="14983" y="18641"/>
                  <a:pt x="14983" y="16659"/>
                </a:cubicBezTo>
                <a:cubicBezTo>
                  <a:pt x="14983" y="14677"/>
                  <a:pt x="13095" y="13071"/>
                  <a:pt x="10767" y="13071"/>
                </a:cubicBez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0" name="Google Shape;1070;p52"/>
          <p:cNvSpPr txBox="1"/>
          <p:nvPr/>
        </p:nvSpPr>
        <p:spPr>
          <a:xfrm>
            <a:off x="1184009" y="3217270"/>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a:t>
            </a:r>
            <a:r>
              <a:rPr lang="en-US" sz="5000" b="1" i="0" u="none"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具備</a:t>
            </a:r>
            <a:r>
              <a:rPr lang="en-US" sz="5000" b="0" i="0" u="none" strike="noStrike" cap="none">
                <a:solidFill>
                  <a:schemeClr val="accent5"/>
                </a:solidFill>
                <a:latin typeface="DFKai-SB"/>
                <a:ea typeface="DFKai-SB"/>
                <a:cs typeface="DFKai-SB"/>
                <a:sym typeface="DFKai-SB"/>
              </a:rPr>
              <a:t>「特殊教育相關專業領域」</a:t>
            </a:r>
            <a:r>
              <a:rPr lang="en-US" sz="5000" b="0" i="0" u="none" strike="noStrike" cap="none">
                <a:solidFill>
                  <a:srgbClr val="000000"/>
                </a:solidFill>
                <a:latin typeface="DFKai-SB"/>
                <a:ea typeface="DFKai-SB"/>
                <a:cs typeface="DFKai-SB"/>
                <a:sym typeface="DFKai-SB"/>
              </a:rPr>
              <a:t>之專長。</a:t>
            </a:r>
            <a:endParaRPr sz="1400" b="0" i="0" u="none" strike="noStrike" cap="none">
              <a:solidFill>
                <a:srgbClr val="000000"/>
              </a:solidFill>
              <a:latin typeface="Arial"/>
              <a:ea typeface="Arial"/>
              <a:cs typeface="Arial"/>
              <a:sym typeface="Arial"/>
            </a:endParaRPr>
          </a:p>
        </p:txBody>
      </p:sp>
      <p:sp>
        <p:nvSpPr>
          <p:cNvPr id="1071" name="Google Shape;1071;p52"/>
          <p:cNvSpPr/>
          <p:nvPr/>
        </p:nvSpPr>
        <p:spPr>
          <a:xfrm>
            <a:off x="1540857" y="4920536"/>
            <a:ext cx="6801186"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2" name="Google Shape;1072;p52"/>
          <p:cNvSpPr/>
          <p:nvPr/>
        </p:nvSpPr>
        <p:spPr>
          <a:xfrm>
            <a:off x="5157447" y="6737317"/>
            <a:ext cx="6801187"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3" name="Google Shape;1073;p52"/>
          <p:cNvSpPr/>
          <p:nvPr/>
        </p:nvSpPr>
        <p:spPr>
          <a:xfrm>
            <a:off x="8791407" y="4920536"/>
            <a:ext cx="6801187"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4" name="Google Shape;1074;p52"/>
          <p:cNvSpPr/>
          <p:nvPr/>
        </p:nvSpPr>
        <p:spPr>
          <a:xfrm>
            <a:off x="12378139" y="6737317"/>
            <a:ext cx="6801186"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5" name="Google Shape;1075;p52"/>
          <p:cNvSpPr/>
          <p:nvPr/>
        </p:nvSpPr>
        <p:spPr>
          <a:xfrm>
            <a:off x="16041956" y="4920536"/>
            <a:ext cx="6801186"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6" name="Google Shape;1076;p52"/>
          <p:cNvSpPr/>
          <p:nvPr/>
        </p:nvSpPr>
        <p:spPr>
          <a:xfrm>
            <a:off x="8791407" y="8594990"/>
            <a:ext cx="6801187"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5">
              <a:alphaModFix/>
            </a:blip>
            <a:stretch>
              <a:fillRect/>
            </a:stretch>
          </a:blipFill>
          <a:ln>
            <a:noFill/>
          </a:ln>
          <a:effectLst>
            <a:outerShdw blurRad="63500" dist="127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7" name="Google Shape;1077;p52"/>
          <p:cNvSpPr txBox="1"/>
          <p:nvPr/>
        </p:nvSpPr>
        <p:spPr>
          <a:xfrm>
            <a:off x="1616988"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輔助科技</a:t>
            </a:r>
            <a:endParaRPr sz="1400" b="0" i="0" u="none" strike="noStrike" cap="none">
              <a:solidFill>
                <a:srgbClr val="000000"/>
              </a:solidFill>
              <a:latin typeface="Arial"/>
              <a:ea typeface="Arial"/>
              <a:cs typeface="Arial"/>
              <a:sym typeface="Arial"/>
            </a:endParaRPr>
          </a:p>
        </p:txBody>
      </p:sp>
      <p:sp>
        <p:nvSpPr>
          <p:cNvPr id="1078" name="Google Shape;1078;p52"/>
          <p:cNvSpPr txBox="1"/>
          <p:nvPr/>
        </p:nvSpPr>
        <p:spPr>
          <a:xfrm>
            <a:off x="8867539"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早期療育</a:t>
            </a:r>
            <a:endParaRPr sz="1400" b="0" i="0" u="none" strike="noStrike" cap="none">
              <a:solidFill>
                <a:srgbClr val="000000"/>
              </a:solidFill>
              <a:latin typeface="Arial"/>
              <a:ea typeface="Arial"/>
              <a:cs typeface="Arial"/>
              <a:sym typeface="Arial"/>
            </a:endParaRPr>
          </a:p>
        </p:txBody>
      </p:sp>
      <p:sp>
        <p:nvSpPr>
          <p:cNvPr id="1079" name="Google Shape;1079;p52"/>
          <p:cNvSpPr txBox="1"/>
          <p:nvPr/>
        </p:nvSpPr>
        <p:spPr>
          <a:xfrm>
            <a:off x="12454270" y="7829057"/>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語言治療</a:t>
            </a:r>
            <a:endParaRPr sz="1400" b="0" i="0" u="none" strike="noStrike" cap="none">
              <a:solidFill>
                <a:srgbClr val="000000"/>
              </a:solidFill>
              <a:latin typeface="Arial"/>
              <a:ea typeface="Arial"/>
              <a:cs typeface="Arial"/>
              <a:sym typeface="Arial"/>
            </a:endParaRPr>
          </a:p>
        </p:txBody>
      </p:sp>
      <p:sp>
        <p:nvSpPr>
          <p:cNvPr id="1080" name="Google Shape;1080;p52"/>
          <p:cNvSpPr txBox="1"/>
          <p:nvPr/>
        </p:nvSpPr>
        <p:spPr>
          <a:xfrm>
            <a:off x="5233579" y="7829057"/>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物理治療</a:t>
            </a:r>
            <a:endParaRPr sz="1400" b="0" i="0" u="none" strike="noStrike" cap="none">
              <a:solidFill>
                <a:srgbClr val="000000"/>
              </a:solidFill>
              <a:latin typeface="Arial"/>
              <a:ea typeface="Arial"/>
              <a:cs typeface="Arial"/>
              <a:sym typeface="Arial"/>
            </a:endParaRPr>
          </a:p>
        </p:txBody>
      </p:sp>
      <p:sp>
        <p:nvSpPr>
          <p:cNvPr id="1081" name="Google Shape;1081;p52"/>
          <p:cNvSpPr txBox="1"/>
          <p:nvPr/>
        </p:nvSpPr>
        <p:spPr>
          <a:xfrm>
            <a:off x="16118089"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輔導諮商</a:t>
            </a:r>
            <a:endParaRPr sz="1400" b="0" i="0" u="none" strike="noStrike" cap="none">
              <a:solidFill>
                <a:srgbClr val="000000"/>
              </a:solidFill>
              <a:latin typeface="Arial"/>
              <a:ea typeface="Arial"/>
              <a:cs typeface="Arial"/>
              <a:sym typeface="Arial"/>
            </a:endParaRPr>
          </a:p>
        </p:txBody>
      </p:sp>
      <p:sp>
        <p:nvSpPr>
          <p:cNvPr id="1082" name="Google Shape;1082;p52"/>
          <p:cNvSpPr txBox="1"/>
          <p:nvPr/>
        </p:nvSpPr>
        <p:spPr>
          <a:xfrm>
            <a:off x="8867539" y="9686729"/>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社會工作</a:t>
            </a:r>
            <a:endParaRPr sz="1400" b="0" i="0" u="none" strike="noStrike" cap="none">
              <a:solidFill>
                <a:srgbClr val="000000"/>
              </a:solidFill>
              <a:latin typeface="Arial"/>
              <a:ea typeface="Arial"/>
              <a:cs typeface="Arial"/>
              <a:sym typeface="Arial"/>
            </a:endParaRPr>
          </a:p>
        </p:txBody>
      </p:sp>
      <p:sp>
        <p:nvSpPr>
          <p:cNvPr id="18"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graphicFrame>
        <p:nvGraphicFramePr>
          <p:cNvPr id="1088" name="Google Shape;1088;p53"/>
          <p:cNvGraphicFramePr/>
          <p:nvPr/>
        </p:nvGraphicFramePr>
        <p:xfrm>
          <a:off x="474358" y="3980402"/>
          <a:ext cx="11615625" cy="9445775"/>
        </p:xfrm>
        <a:graphic>
          <a:graphicData uri="http://schemas.openxmlformats.org/drawingml/2006/table">
            <a:tbl>
              <a:tblPr>
                <a:noFill/>
                <a:tableStyleId>{7559B35A-62B1-4EC8-91FF-C28C5DF3E706}</a:tableStyleId>
              </a:tblPr>
              <a:tblGrid>
                <a:gridCol w="2659775">
                  <a:extLst>
                    <a:ext uri="{9D8B030D-6E8A-4147-A177-3AD203B41FA5}">
                      <a16:colId xmlns:a16="http://schemas.microsoft.com/office/drawing/2014/main" val="20000"/>
                    </a:ext>
                  </a:extLst>
                </a:gridCol>
                <a:gridCol w="3993400">
                  <a:extLst>
                    <a:ext uri="{9D8B030D-6E8A-4147-A177-3AD203B41FA5}">
                      <a16:colId xmlns:a16="http://schemas.microsoft.com/office/drawing/2014/main" val="20001"/>
                    </a:ext>
                  </a:extLst>
                </a:gridCol>
                <a:gridCol w="4962450">
                  <a:extLst>
                    <a:ext uri="{9D8B030D-6E8A-4147-A177-3AD203B41FA5}">
                      <a16:colId xmlns:a16="http://schemas.microsoft.com/office/drawing/2014/main" val="20002"/>
                    </a:ext>
                  </a:extLst>
                </a:gridCol>
              </a:tblGrid>
              <a:tr h="70130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老師</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學術專長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2921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侯禎塘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國立臺灣師範大學特殊教育學系所/教育學博士</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英國倫敦大學專題研究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特殊教育課程與教學</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資賦優異教育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藝術治療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情緒行為障礙教育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個別化教育計畫</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師資培育與特殊教育行政</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0279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洪榮照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國立彰化師範大學特殊教育博士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特殊教育(情緒行為障礙、智能障礙)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特教行政、特教學生鑑定評量、測驗編製</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8946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莊素貞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美國德州理工大學特殊教育博士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定向行動</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視覺障礙/視多重障礙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516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廖晨惠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加拿大亞伯特大學博士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學習障礙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中文閱讀發展</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閱讀障礙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62410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詹秀美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國立台灣師範大學特殊教育博士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資優教育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創造力教育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特殊教育親師合作與親職教育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社會工作</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6539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王欣宜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國立台灣師範大學特殊教育博士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智能障礙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自閉症</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身心障礙課程與教學</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學前特教</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1089" name="Google Shape;1089;p53"/>
          <p:cNvGraphicFramePr/>
          <p:nvPr/>
        </p:nvGraphicFramePr>
        <p:xfrm>
          <a:off x="12301727" y="3986752"/>
          <a:ext cx="11607900" cy="8859075"/>
        </p:xfrm>
        <a:graphic>
          <a:graphicData uri="http://schemas.openxmlformats.org/drawingml/2006/table">
            <a:tbl>
              <a:tblPr>
                <a:noFill/>
                <a:tableStyleId>{7559B35A-62B1-4EC8-91FF-C28C5DF3E706}</a:tableStyleId>
              </a:tblPr>
              <a:tblGrid>
                <a:gridCol w="2659775">
                  <a:extLst>
                    <a:ext uri="{9D8B030D-6E8A-4147-A177-3AD203B41FA5}">
                      <a16:colId xmlns:a16="http://schemas.microsoft.com/office/drawing/2014/main" val="20000"/>
                    </a:ext>
                  </a:extLst>
                </a:gridCol>
                <a:gridCol w="3993400">
                  <a:extLst>
                    <a:ext uri="{9D8B030D-6E8A-4147-A177-3AD203B41FA5}">
                      <a16:colId xmlns:a16="http://schemas.microsoft.com/office/drawing/2014/main" val="20001"/>
                    </a:ext>
                  </a:extLst>
                </a:gridCol>
                <a:gridCol w="4954725">
                  <a:extLst>
                    <a:ext uri="{9D8B030D-6E8A-4147-A177-3AD203B41FA5}">
                      <a16:colId xmlns:a16="http://schemas.microsoft.com/office/drawing/2014/main" val="20002"/>
                    </a:ext>
                  </a:extLst>
                </a:gridCol>
              </a:tblGrid>
              <a:tr h="704825">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老師</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學術專長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2844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王淑娟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國立彰化師範大學特殊教育博士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語言障礙評估與治療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聽力障礙評估與聽能口語訓練</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嬰幼兒語言評估及訓練</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自閉症語言溝通</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心智理論(theory of mind)</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口述故事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6114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吳柱龍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成功大學醫學工程博士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輔助科技醫學工程</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物理治療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肢體障礙教育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多媒體教學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63280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孫世恒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國立臺灣師範大學特殊教育博士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學前特殊教育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早期療育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專業團隊合作</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家庭諮商服務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肢體障礙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身體病弱</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多重障礙</a:t>
                      </a:r>
                      <a:br>
                        <a:rPr lang="en-US" sz="2000" u="none" strike="noStrike" cap="none">
                          <a:latin typeface="DFKai-SB"/>
                          <a:ea typeface="DFKai-SB"/>
                          <a:cs typeface="DFKai-SB"/>
                          <a:sym typeface="DFKai-SB"/>
                        </a:rPr>
                      </a:b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62085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曹傑如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國立臺中教育大學教育資訊與測驗統計 研究所博士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資優教育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中文閱讀認知診斷</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結構方程模型</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學習障礙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090" name="Google Shape;1090;p53"/>
          <p:cNvSpPr txBox="1"/>
          <p:nvPr/>
        </p:nvSpPr>
        <p:spPr>
          <a:xfrm>
            <a:off x="496095" y="2744028"/>
            <a:ext cx="1260814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特殊教育學系專任教師學歷與學術專長表</a:t>
            </a:r>
            <a:endParaRPr sz="5000" b="0" i="0" u="none" strike="noStrike" cap="none">
              <a:solidFill>
                <a:srgbClr val="000000"/>
              </a:solidFill>
              <a:latin typeface="DFKai-SB"/>
              <a:ea typeface="DFKai-SB"/>
              <a:cs typeface="DFKai-SB"/>
              <a:sym typeface="DFKai-SB"/>
            </a:endParaRPr>
          </a:p>
        </p:txBody>
      </p:sp>
      <p:sp>
        <p:nvSpPr>
          <p:cNvPr id="7"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6" name="Google Shape;1096;p54"/>
          <p:cNvSpPr txBox="1"/>
          <p:nvPr/>
        </p:nvSpPr>
        <p:spPr>
          <a:xfrm>
            <a:off x="496932" y="2781438"/>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a:t>
            </a:r>
            <a:r>
              <a:rPr lang="en-US" sz="5000" b="1" i="0" u="none" strike="noStrike" cap="none">
                <a:solidFill>
                  <a:srgbClr val="000000"/>
                </a:solidFill>
                <a:latin typeface="DFKai-SB"/>
                <a:ea typeface="DFKai-SB"/>
                <a:cs typeface="DFKai-SB"/>
                <a:sym typeface="DFKai-SB"/>
              </a:rPr>
              <a:t>兼任教師</a:t>
            </a:r>
            <a:r>
              <a:rPr lang="en-US" sz="5000" b="0" i="0" u="none" strike="noStrike" cap="none">
                <a:solidFill>
                  <a:srgbClr val="000000"/>
                </a:solidFill>
                <a:latin typeface="DFKai-SB"/>
                <a:ea typeface="DFKai-SB"/>
                <a:cs typeface="DFKai-SB"/>
                <a:sym typeface="DFKai-SB"/>
              </a:rPr>
              <a:t>學術專長或個人學經歷與師資培育課程開設需求相符。</a:t>
            </a:r>
            <a:endParaRPr sz="1400" b="0" i="0" u="none" strike="noStrike" cap="none">
              <a:solidFill>
                <a:srgbClr val="000000"/>
              </a:solidFill>
              <a:latin typeface="Arial"/>
              <a:ea typeface="Arial"/>
              <a:cs typeface="Arial"/>
              <a:sym typeface="Arial"/>
            </a:endParaRPr>
          </a:p>
        </p:txBody>
      </p:sp>
      <p:pic>
        <p:nvPicPr>
          <p:cNvPr id="1097" name="Google Shape;1097;p54" descr="影像"/>
          <p:cNvPicPr preferRelativeResize="0"/>
          <p:nvPr/>
        </p:nvPicPr>
        <p:blipFill rotWithShape="1">
          <a:blip r:embed="rId3">
            <a:alphaModFix/>
          </a:blip>
          <a:srcRect/>
          <a:stretch/>
        </p:blipFill>
        <p:spPr>
          <a:xfrm>
            <a:off x="6757086" y="4048872"/>
            <a:ext cx="15112416" cy="9508127"/>
          </a:xfrm>
          <a:prstGeom prst="rect">
            <a:avLst/>
          </a:prstGeom>
          <a:noFill/>
          <a:ln>
            <a:noFill/>
          </a:ln>
        </p:spPr>
      </p:pic>
      <p:sp>
        <p:nvSpPr>
          <p:cNvPr id="1098" name="Google Shape;1098;p54"/>
          <p:cNvSpPr txBox="1"/>
          <p:nvPr/>
        </p:nvSpPr>
        <p:spPr>
          <a:xfrm>
            <a:off x="1560260" y="11622261"/>
            <a:ext cx="4504437"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4-1-3a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107~109學年特殊教育學系</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兼任教師學歷及授課科目</a:t>
            </a:r>
            <a:endParaRPr sz="5000" b="0" i="0" u="none" strike="noStrike" cap="none">
              <a:solidFill>
                <a:srgbClr val="000000"/>
              </a:solidFill>
              <a:latin typeface="PMingLiu"/>
              <a:ea typeface="PMingLiu"/>
              <a:cs typeface="PMingLiu"/>
              <a:sym typeface="PMingLiu"/>
            </a:endParaRPr>
          </a:p>
        </p:txBody>
      </p:sp>
      <p:sp>
        <p:nvSpPr>
          <p:cNvPr id="7" name="Google Shape;1059;p51"/>
          <p:cNvSpPr txBox="1">
            <a:spLocks noGrp="1"/>
          </p:cNvSpPr>
          <p:nvPr>
            <p:ph type="body" idx="14"/>
          </p:nvPr>
        </p:nvSpPr>
        <p:spPr>
          <a:xfrm>
            <a:off x="0" y="0"/>
            <a:ext cx="24384000" cy="242771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4" name="Google Shape;1104;p55"/>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05" name="Google Shape;1105;p55"/>
          <p:cNvSpPr txBox="1"/>
          <p:nvPr/>
        </p:nvSpPr>
        <p:spPr>
          <a:xfrm>
            <a:off x="1830686" y="423424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專任教師與教學現場合作進行自我增能</a:t>
            </a:r>
            <a:endParaRPr sz="5000" b="0" i="0" u="none" strike="noStrike" cap="none">
              <a:solidFill>
                <a:srgbClr val="000000"/>
              </a:solidFill>
              <a:latin typeface="DFKai-SB"/>
              <a:ea typeface="DFKai-SB"/>
              <a:cs typeface="DFKai-SB"/>
              <a:sym typeface="DFKai-SB"/>
            </a:endParaRPr>
          </a:p>
        </p:txBody>
      </p:sp>
      <p:graphicFrame>
        <p:nvGraphicFramePr>
          <p:cNvPr id="1106" name="Google Shape;1106;p55"/>
          <p:cNvGraphicFramePr/>
          <p:nvPr/>
        </p:nvGraphicFramePr>
        <p:xfrm>
          <a:off x="3927447" y="5458618"/>
          <a:ext cx="19475150" cy="79043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5728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1991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忠孝國小、太平國小、立人國小、西屯國小、賴厝國小、泰安國小、中教大附小、大勇國小、大同國小、國光國小、 北屯國小、南屯國小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6724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2099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中教大實小、台中市東區臺中國小、台中市北區太平國小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498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北屯國小、太平國小、健行國小、和平國小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07" name="Google Shape;1107;p55"/>
          <p:cNvSpPr txBox="1"/>
          <p:nvPr/>
        </p:nvSpPr>
        <p:spPr>
          <a:xfrm>
            <a:off x="620460" y="10703396"/>
            <a:ext cx="2855480" cy="245259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4-2-1a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專任教師與國小/幼兒園教學現場合作指導之課程一覽表-107年</a:t>
            </a:r>
            <a:endParaRPr sz="1400" b="0" i="0" u="none" strike="noStrike" cap="none">
              <a:solidFill>
                <a:srgbClr val="000000"/>
              </a:solidFill>
              <a:latin typeface="Arial"/>
              <a:ea typeface="Arial"/>
              <a:cs typeface="Arial"/>
              <a:sym typeface="Arial"/>
            </a:endParaRPr>
          </a:p>
        </p:txBody>
      </p:sp>
      <p:sp>
        <p:nvSpPr>
          <p:cNvPr id="8" name="Google Shape;1059;p51"/>
          <p:cNvSpPr txBox="1">
            <a:spLocks noGrp="1"/>
          </p:cNvSpPr>
          <p:nvPr>
            <p:ph type="body" idx="14"/>
          </p:nvPr>
        </p:nvSpPr>
        <p:spPr>
          <a:xfrm>
            <a:off x="117558" y="123951"/>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3" name="Google Shape;1113;p56"/>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14" name="Google Shape;1114;p56"/>
          <p:cNvSpPr txBox="1"/>
          <p:nvPr/>
        </p:nvSpPr>
        <p:spPr>
          <a:xfrm>
            <a:off x="1874159" y="384802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專任教師與教學現場合作進行自我增能</a:t>
            </a:r>
            <a:endParaRPr sz="5000" b="0" i="0" u="none" strike="noStrike" cap="none" dirty="0">
              <a:solidFill>
                <a:srgbClr val="000000"/>
              </a:solidFill>
              <a:latin typeface="DFKai-SB"/>
              <a:ea typeface="DFKai-SB"/>
              <a:cs typeface="DFKai-SB"/>
              <a:sym typeface="DFKai-SB"/>
            </a:endParaRPr>
          </a:p>
        </p:txBody>
      </p:sp>
      <p:graphicFrame>
        <p:nvGraphicFramePr>
          <p:cNvPr id="1115" name="Google Shape;1115;p56"/>
          <p:cNvGraphicFramePr/>
          <p:nvPr>
            <p:extLst>
              <p:ext uri="{D42A27DB-BD31-4B8C-83A1-F6EECF244321}">
                <p14:modId xmlns:p14="http://schemas.microsoft.com/office/powerpoint/2010/main" val="1857708863"/>
              </p:ext>
            </p:extLst>
          </p:nvPr>
        </p:nvGraphicFramePr>
        <p:xfrm>
          <a:off x="2648041" y="5656937"/>
          <a:ext cx="19475150" cy="79278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5869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7269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惠文國小、立人國小、西屯國小、賴厝國小、泰安國小、 中教大附小、大勇國小、大同國小、國光國小、北屯國小、南屯國小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32290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篤行國小附設幼兒園、(北區)太平國小附設幼兒園、忠信國小附設幼兒園、大同國小附設幼兒園、大勇國小附設幼兒園、臺中特殊學校幼兒園、忠孝國小幼兒園 (啟幼班)、(北區)太平國小幼兒園(啟幼班)、瑪利亞基金會早期療育中心師資群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2150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1698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樂業國小、健行國小、西屯國小、和平國小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err="1">
                          <a:latin typeface="DFKai-SB"/>
                          <a:ea typeface="DFKai-SB"/>
                          <a:cs typeface="DFKai-SB"/>
                          <a:sym typeface="DFKai-SB"/>
                        </a:rPr>
                        <a:t>特殊教育班教師</a:t>
                      </a:r>
                      <a:endParaRPr sz="2600" u="none" strike="noStrike" cap="none" dirty="0">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16" name="Google Shape;1116;p56"/>
          <p:cNvSpPr txBox="1"/>
          <p:nvPr/>
        </p:nvSpPr>
        <p:spPr>
          <a:xfrm>
            <a:off x="2648041" y="4810586"/>
            <a:ext cx="18840359"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dirty="0">
                <a:solidFill>
                  <a:srgbClr val="000000"/>
                </a:solidFill>
                <a:latin typeface="PMingLiu"/>
                <a:ea typeface="PMingLiu"/>
                <a:cs typeface="PMingLiu"/>
                <a:sym typeface="PMingLiu"/>
              </a:rPr>
              <a:t>表 </a:t>
            </a:r>
            <a:r>
              <a:rPr lang="en-US" sz="3000" b="0" i="0" u="none" strike="noStrike" cap="none" dirty="0" smtClean="0">
                <a:solidFill>
                  <a:srgbClr val="000000"/>
                </a:solidFill>
                <a:latin typeface="PMingLiu"/>
                <a:ea typeface="PMingLiu"/>
                <a:cs typeface="PMingLiu"/>
                <a:sym typeface="PMingLiu"/>
              </a:rPr>
              <a:t>4-2-1a</a:t>
            </a:r>
            <a:r>
              <a:rPr lang="zh-TW" altLang="en-US" sz="3000" b="0" i="0" u="none" strike="noStrike" cap="none" dirty="0" smtClean="0">
                <a:solidFill>
                  <a:srgbClr val="000000"/>
                </a:solidFill>
                <a:latin typeface="PMingLiu"/>
                <a:ea typeface="PMingLiu"/>
                <a:cs typeface="PMingLiu"/>
                <a:sym typeface="PMingLiu"/>
              </a:rPr>
              <a:t>  </a:t>
            </a:r>
            <a:r>
              <a:rPr lang="en-US" altLang="zh-TW" sz="3000" b="0" i="0" u="none" strike="noStrike" cap="none" dirty="0" smtClean="0">
                <a:solidFill>
                  <a:srgbClr val="000000"/>
                </a:solidFill>
                <a:latin typeface="PMingLiu"/>
                <a:ea typeface="PMingLiu"/>
                <a:cs typeface="PMingLiu"/>
                <a:sym typeface="PMingLiu"/>
              </a:rPr>
              <a:t>108</a:t>
            </a:r>
            <a:r>
              <a:rPr lang="zh-TW" altLang="en-US" sz="3000" b="0" i="0" u="none" strike="noStrike" cap="none" dirty="0" smtClean="0">
                <a:solidFill>
                  <a:srgbClr val="000000"/>
                </a:solidFill>
                <a:latin typeface="PMingLiu"/>
                <a:ea typeface="PMingLiu"/>
                <a:cs typeface="PMingLiu"/>
                <a:sym typeface="PMingLiu"/>
              </a:rPr>
              <a:t>學年特教系</a:t>
            </a:r>
            <a:r>
              <a:rPr lang="en-US" sz="3000" b="0" i="0" u="none" strike="noStrike" cap="none" dirty="0" err="1" smtClean="0">
                <a:solidFill>
                  <a:srgbClr val="000000"/>
                </a:solidFill>
                <a:latin typeface="PMingLiu"/>
                <a:ea typeface="PMingLiu"/>
                <a:cs typeface="PMingLiu"/>
                <a:sym typeface="PMingLiu"/>
              </a:rPr>
              <a:t>專任教師與國小</a:t>
            </a:r>
            <a:r>
              <a:rPr lang="en-US" sz="3000" b="0" i="0" u="none" strike="noStrike" cap="none" dirty="0">
                <a:solidFill>
                  <a:srgbClr val="000000"/>
                </a:solidFill>
                <a:latin typeface="PMingLiu"/>
                <a:ea typeface="PMingLiu"/>
                <a:cs typeface="PMingLiu"/>
                <a:sym typeface="PMingLiu"/>
              </a:rPr>
              <a:t>/</a:t>
            </a:r>
            <a:r>
              <a:rPr lang="en-US" sz="3000" b="0" i="0" u="none" strike="noStrike" cap="none" dirty="0" err="1" smtClean="0">
                <a:solidFill>
                  <a:srgbClr val="000000"/>
                </a:solidFill>
                <a:latin typeface="PMingLiu"/>
                <a:ea typeface="PMingLiu"/>
                <a:cs typeface="PMingLiu"/>
                <a:sym typeface="PMingLiu"/>
              </a:rPr>
              <a:t>幼兒園教學現場合作指導之課程一覽表</a:t>
            </a:r>
            <a:endParaRPr sz="1400" b="0" i="0" u="none" strike="noStrike" cap="none" dirty="0">
              <a:solidFill>
                <a:srgbClr val="000000"/>
              </a:solidFill>
              <a:latin typeface="Arial"/>
              <a:ea typeface="Arial"/>
              <a:cs typeface="Arial"/>
              <a:sym typeface="Arial"/>
            </a:endParaRPr>
          </a:p>
        </p:txBody>
      </p:sp>
      <p:sp>
        <p:nvSpPr>
          <p:cNvPr id="8" name="Google Shape;1059;p51"/>
          <p:cNvSpPr txBox="1">
            <a:spLocks noGrp="1"/>
          </p:cNvSpPr>
          <p:nvPr>
            <p:ph type="body" idx="14"/>
          </p:nvPr>
        </p:nvSpPr>
        <p:spPr>
          <a:xfrm>
            <a:off x="117558" y="26576"/>
            <a:ext cx="24266442" cy="244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2" name="Google Shape;1122;p57"/>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23" name="Google Shape;1123;p57"/>
          <p:cNvSpPr txBox="1"/>
          <p:nvPr/>
        </p:nvSpPr>
        <p:spPr>
          <a:xfrm>
            <a:off x="1830686" y="3722055"/>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專任教師與教學現場合作進行自我增能</a:t>
            </a:r>
            <a:endParaRPr sz="5000" b="0" i="0" u="none" strike="noStrike" cap="none">
              <a:solidFill>
                <a:srgbClr val="000000"/>
              </a:solidFill>
              <a:latin typeface="DFKai-SB"/>
              <a:ea typeface="DFKai-SB"/>
              <a:cs typeface="DFKai-SB"/>
              <a:sym typeface="DFKai-SB"/>
            </a:endParaRPr>
          </a:p>
        </p:txBody>
      </p:sp>
      <p:graphicFrame>
        <p:nvGraphicFramePr>
          <p:cNvPr id="1124" name="Google Shape;1124;p57"/>
          <p:cNvGraphicFramePr/>
          <p:nvPr>
            <p:extLst>
              <p:ext uri="{D42A27DB-BD31-4B8C-83A1-F6EECF244321}">
                <p14:modId xmlns:p14="http://schemas.microsoft.com/office/powerpoint/2010/main" val="2047096051"/>
              </p:ext>
            </p:extLst>
          </p:nvPr>
        </p:nvGraphicFramePr>
        <p:xfrm>
          <a:off x="2058891" y="5478577"/>
          <a:ext cx="19475150" cy="79002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63010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8335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a:latin typeface="DFKai-SB"/>
                          <a:ea typeface="DFKai-SB"/>
                          <a:cs typeface="DFKai-SB"/>
                          <a:sym typeface="DFKai-SB"/>
                        </a:rPr>
                        <a:t>109-1</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惠立人國小、西屯國小、賴厝國小、泰安國小、中教大附小、大勇國小、大同國小、國光國小、北屯國小、南屯國小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7176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 園、大同國小附設幼兒園、大勇國小附設幼兒園、忠孝國小附設幼兒園、臺中特殊學校幼兒園、忠孝國小幼兒園(啟幼班)、太平國小幼兒園(啟幼班)、瑪利亞基金會早期療育中心師資群 </a:t>
                      </a: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0570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3132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北屯國小、健行國小、樂業國小、和平國小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err="1">
                          <a:latin typeface="DFKai-SB"/>
                          <a:ea typeface="DFKai-SB"/>
                          <a:cs typeface="DFKai-SB"/>
                          <a:sym typeface="DFKai-SB"/>
                        </a:rPr>
                        <a:t>特殊教育班教師</a:t>
                      </a:r>
                      <a:endParaRPr sz="2600" u="none" strike="noStrike" cap="none" dirty="0">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25" name="Google Shape;1125;p57"/>
          <p:cNvSpPr txBox="1"/>
          <p:nvPr/>
        </p:nvSpPr>
        <p:spPr>
          <a:xfrm>
            <a:off x="2446913" y="4754216"/>
            <a:ext cx="15679714"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1" i="0" u="none" strike="noStrike" cap="none" dirty="0">
                <a:solidFill>
                  <a:srgbClr val="000000"/>
                </a:solidFill>
                <a:latin typeface="PMingLiu"/>
                <a:ea typeface="PMingLiu"/>
                <a:cs typeface="PMingLiu"/>
                <a:sym typeface="PMingLiu"/>
              </a:rPr>
              <a:t>表 </a:t>
            </a:r>
            <a:r>
              <a:rPr lang="en-US" sz="3000" b="1" i="0" u="none" strike="noStrike" cap="none" dirty="0" smtClean="0">
                <a:solidFill>
                  <a:srgbClr val="000000"/>
                </a:solidFill>
                <a:latin typeface="PMingLiu"/>
                <a:ea typeface="PMingLiu"/>
                <a:cs typeface="PMingLiu"/>
                <a:sym typeface="PMingLiu"/>
              </a:rPr>
              <a:t>4-2-1a</a:t>
            </a:r>
            <a:r>
              <a:rPr lang="zh-TW" altLang="en-US" sz="3000" b="1" i="0" u="none" strike="noStrike" cap="none" dirty="0" smtClean="0">
                <a:solidFill>
                  <a:srgbClr val="000000"/>
                </a:solidFill>
                <a:latin typeface="PMingLiu"/>
                <a:ea typeface="PMingLiu"/>
                <a:cs typeface="PMingLiu"/>
                <a:sym typeface="PMingLiu"/>
              </a:rPr>
              <a:t> </a:t>
            </a:r>
            <a:r>
              <a:rPr lang="en-US" altLang="zh-TW" sz="3000" b="1" i="0" u="none" strike="noStrike" cap="none" dirty="0" smtClean="0">
                <a:solidFill>
                  <a:srgbClr val="000000"/>
                </a:solidFill>
                <a:latin typeface="PMingLiu"/>
                <a:ea typeface="PMingLiu"/>
                <a:cs typeface="PMingLiu"/>
                <a:sym typeface="PMingLiu"/>
              </a:rPr>
              <a:t>109</a:t>
            </a:r>
            <a:r>
              <a:rPr lang="zh-TW" altLang="en-US" sz="3000" b="1" i="0" u="none" strike="noStrike" cap="none" dirty="0" smtClean="0">
                <a:solidFill>
                  <a:srgbClr val="000000"/>
                </a:solidFill>
                <a:latin typeface="PMingLiu"/>
                <a:ea typeface="PMingLiu"/>
                <a:cs typeface="PMingLiu"/>
                <a:sym typeface="PMingLiu"/>
              </a:rPr>
              <a:t>學年特教系</a:t>
            </a:r>
            <a:r>
              <a:rPr lang="en-US" sz="3000" b="1" i="0" u="none" strike="noStrike" cap="none" dirty="0" err="1" smtClean="0">
                <a:solidFill>
                  <a:srgbClr val="000000"/>
                </a:solidFill>
                <a:latin typeface="PMingLiu"/>
                <a:ea typeface="PMingLiu"/>
                <a:cs typeface="PMingLiu"/>
                <a:sym typeface="PMingLiu"/>
              </a:rPr>
              <a:t>專任教師與國小</a:t>
            </a:r>
            <a:r>
              <a:rPr lang="en-US" sz="3000" b="1" i="0" u="none" strike="noStrike" cap="none" dirty="0">
                <a:solidFill>
                  <a:srgbClr val="000000"/>
                </a:solidFill>
                <a:latin typeface="PMingLiu"/>
                <a:ea typeface="PMingLiu"/>
                <a:cs typeface="PMingLiu"/>
                <a:sym typeface="PMingLiu"/>
              </a:rPr>
              <a:t>/</a:t>
            </a:r>
            <a:r>
              <a:rPr lang="en-US" sz="3000" b="1" i="0" u="none" strike="noStrike" cap="none" dirty="0" err="1" smtClean="0">
                <a:solidFill>
                  <a:srgbClr val="000000"/>
                </a:solidFill>
                <a:latin typeface="PMingLiu"/>
                <a:ea typeface="PMingLiu"/>
                <a:cs typeface="PMingLiu"/>
                <a:sym typeface="PMingLiu"/>
              </a:rPr>
              <a:t>幼兒園教學現場合作指導之課程一覽表</a:t>
            </a:r>
            <a:endParaRPr sz="1400" b="1" i="0" u="none" strike="noStrike" cap="none" dirty="0">
              <a:solidFill>
                <a:srgbClr val="000000"/>
              </a:solidFill>
              <a:sym typeface="Arial"/>
            </a:endParaRPr>
          </a:p>
        </p:txBody>
      </p:sp>
      <p:sp>
        <p:nvSpPr>
          <p:cNvPr id="8" name="Google Shape;1059;p51"/>
          <p:cNvSpPr txBox="1">
            <a:spLocks noGrp="1"/>
          </p:cNvSpPr>
          <p:nvPr>
            <p:ph type="body" idx="14"/>
          </p:nvPr>
        </p:nvSpPr>
        <p:spPr>
          <a:xfrm>
            <a:off x="117558" y="26576"/>
            <a:ext cx="24266442" cy="244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1" name="Google Shape;1131;p58"/>
          <p:cNvSpPr txBox="1"/>
          <p:nvPr/>
        </p:nvSpPr>
        <p:spPr>
          <a:xfrm>
            <a:off x="6873135" y="1608708"/>
            <a:ext cx="10257206"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1" i="0" u="none" strike="noStrike" cap="none" dirty="0" err="1">
                <a:solidFill>
                  <a:schemeClr val="bg1"/>
                </a:solidFill>
                <a:latin typeface="微軟正黑體" panose="020B0604030504040204" pitchFamily="34" charset="-120"/>
                <a:ea typeface="微軟正黑體" panose="020B0604030504040204" pitchFamily="34" charset="-120"/>
                <a:cs typeface="DFKai-SB"/>
                <a:sym typeface="DFKai-SB"/>
              </a:rPr>
              <a:t>專任教師能組成專業學習社群</a:t>
            </a:r>
            <a:endParaRPr sz="5000" b="1" i="0" u="none" strike="noStrike" cap="none" dirty="0">
              <a:solidFill>
                <a:schemeClr val="bg1"/>
              </a:solidFill>
              <a:latin typeface="微軟正黑體" panose="020B0604030504040204" pitchFamily="34" charset="-120"/>
              <a:ea typeface="微軟正黑體" panose="020B0604030504040204" pitchFamily="34" charset="-120"/>
              <a:cs typeface="DFKai-SB"/>
              <a:sym typeface="DFKai-SB"/>
            </a:endParaRPr>
          </a:p>
        </p:txBody>
      </p:sp>
      <p:sp>
        <p:nvSpPr>
          <p:cNvPr id="1132" name="Google Shape;1132;p58"/>
          <p:cNvSpPr txBox="1"/>
          <p:nvPr/>
        </p:nvSpPr>
        <p:spPr>
          <a:xfrm>
            <a:off x="7374467" y="2413566"/>
            <a:ext cx="14756980"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000" b="1" i="0" u="none" strike="noStrike" cap="none" dirty="0" smtClean="0">
                <a:solidFill>
                  <a:schemeClr val="tx1"/>
                </a:solidFill>
                <a:latin typeface="PMingLiu"/>
                <a:ea typeface="PMingLiu"/>
                <a:cs typeface="PMingLiu"/>
                <a:sym typeface="PMingLiu"/>
              </a:rPr>
              <a:t>本系教師執行之</a:t>
            </a:r>
            <a:r>
              <a:rPr lang="en-US" sz="4000" b="1" i="0" u="sng" strike="noStrike" cap="none" dirty="0" smtClean="0">
                <a:solidFill>
                  <a:schemeClr val="tx1"/>
                </a:solidFill>
                <a:latin typeface="PMingLiu"/>
                <a:ea typeface="PMingLiu"/>
                <a:cs typeface="PMingLiu"/>
                <a:sym typeface="PMingLiu"/>
              </a:rPr>
              <a:t>師資培育</a:t>
            </a:r>
            <a:r>
              <a:rPr lang="en-US" sz="4000" b="1" i="0" u="none" strike="noStrike" cap="none" dirty="0" smtClean="0">
                <a:solidFill>
                  <a:schemeClr val="tx1"/>
                </a:solidFill>
                <a:latin typeface="PMingLiu"/>
                <a:ea typeface="PMingLiu"/>
                <a:cs typeface="PMingLiu"/>
                <a:sym typeface="PMingLiu"/>
              </a:rPr>
              <a:t>相關專案計畫</a:t>
            </a:r>
            <a:r>
              <a:rPr lang="en-US" sz="4000" b="1" i="0" u="none" strike="noStrike" cap="none" dirty="0">
                <a:solidFill>
                  <a:schemeClr val="tx1"/>
                </a:solidFill>
                <a:latin typeface="PMingLiu"/>
                <a:ea typeface="PMingLiu"/>
                <a:cs typeface="PMingLiu"/>
                <a:sym typeface="PMingLiu"/>
              </a:rPr>
              <a:t>-1</a:t>
            </a:r>
            <a:endParaRPr sz="4000" b="1" i="0" u="none" strike="noStrike" cap="none" dirty="0">
              <a:solidFill>
                <a:schemeClr val="tx1"/>
              </a:solidFill>
              <a:sym typeface="Arial"/>
            </a:endParaRPr>
          </a:p>
        </p:txBody>
      </p:sp>
      <p:pic>
        <p:nvPicPr>
          <p:cNvPr id="1133" name="Google Shape;1133;p58" descr="影像"/>
          <p:cNvPicPr preferRelativeResize="0"/>
          <p:nvPr/>
        </p:nvPicPr>
        <p:blipFill rotWithShape="1">
          <a:blip r:embed="rId3">
            <a:alphaModFix/>
          </a:blip>
          <a:srcRect/>
          <a:stretch/>
        </p:blipFill>
        <p:spPr>
          <a:xfrm>
            <a:off x="4779682" y="3265121"/>
            <a:ext cx="14942193" cy="10330701"/>
          </a:xfrm>
          <a:prstGeom prst="rect">
            <a:avLst/>
          </a:prstGeom>
          <a:noFill/>
          <a:ln>
            <a:noFill/>
          </a:ln>
        </p:spPr>
      </p:pic>
      <p:pic>
        <p:nvPicPr>
          <p:cNvPr id="1134" name="Google Shape;1134;p58" descr="影像"/>
          <p:cNvPicPr preferRelativeResize="0"/>
          <p:nvPr/>
        </p:nvPicPr>
        <p:blipFill rotWithShape="1">
          <a:blip r:embed="rId4">
            <a:alphaModFix/>
          </a:blip>
          <a:srcRect/>
          <a:stretch/>
        </p:blipFill>
        <p:spPr>
          <a:xfrm>
            <a:off x="159003" y="10776657"/>
            <a:ext cx="4343897" cy="2819165"/>
          </a:xfrm>
          <a:prstGeom prst="rect">
            <a:avLst/>
          </a:prstGeom>
          <a:noFill/>
          <a:ln>
            <a:noFill/>
          </a:ln>
        </p:spPr>
      </p:pic>
      <p:sp>
        <p:nvSpPr>
          <p:cNvPr id="8"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40" name="Google Shape;1140;p59"/>
          <p:cNvSpPr txBox="1"/>
          <p:nvPr/>
        </p:nvSpPr>
        <p:spPr>
          <a:xfrm>
            <a:off x="3250800" y="10838524"/>
            <a:ext cx="2855479" cy="199092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4-2-2a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本系教師執行之師資培育相關專案計畫-2</a:t>
            </a:r>
            <a:endParaRPr sz="1400" b="0" i="0" u="none" strike="noStrike" cap="none">
              <a:solidFill>
                <a:srgbClr val="000000"/>
              </a:solidFill>
              <a:latin typeface="Arial"/>
              <a:ea typeface="Arial"/>
              <a:cs typeface="Arial"/>
              <a:sym typeface="Arial"/>
            </a:endParaRPr>
          </a:p>
        </p:txBody>
      </p:sp>
      <p:grpSp>
        <p:nvGrpSpPr>
          <p:cNvPr id="1141" name="Google Shape;1141;p59"/>
          <p:cNvGrpSpPr/>
          <p:nvPr/>
        </p:nvGrpSpPr>
        <p:grpSpPr>
          <a:xfrm>
            <a:off x="6556625" y="5430491"/>
            <a:ext cx="17588245" cy="7607648"/>
            <a:chOff x="0" y="0"/>
            <a:chExt cx="17588245" cy="7607647"/>
          </a:xfrm>
        </p:grpSpPr>
        <p:pic>
          <p:nvPicPr>
            <p:cNvPr id="1142" name="Google Shape;1142;p59" descr="影像"/>
            <p:cNvPicPr preferRelativeResize="0"/>
            <p:nvPr/>
          </p:nvPicPr>
          <p:blipFill rotWithShape="1">
            <a:blip r:embed="rId3">
              <a:alphaModFix/>
            </a:blip>
            <a:srcRect/>
            <a:stretch/>
          </p:blipFill>
          <p:spPr>
            <a:xfrm>
              <a:off x="0" y="0"/>
              <a:ext cx="17588245" cy="519272"/>
            </a:xfrm>
            <a:prstGeom prst="rect">
              <a:avLst/>
            </a:prstGeom>
            <a:noFill/>
            <a:ln>
              <a:noFill/>
            </a:ln>
          </p:spPr>
        </p:pic>
        <p:grpSp>
          <p:nvGrpSpPr>
            <p:cNvPr id="1143" name="Google Shape;1143;p59"/>
            <p:cNvGrpSpPr/>
            <p:nvPr/>
          </p:nvGrpSpPr>
          <p:grpSpPr>
            <a:xfrm>
              <a:off x="1844" y="448639"/>
              <a:ext cx="17584558" cy="7159008"/>
              <a:chOff x="0" y="0"/>
              <a:chExt cx="17584556" cy="7159006"/>
            </a:xfrm>
          </p:grpSpPr>
          <p:pic>
            <p:nvPicPr>
              <p:cNvPr id="1144" name="Google Shape;1144;p59" descr="影像"/>
              <p:cNvPicPr preferRelativeResize="0"/>
              <p:nvPr/>
            </p:nvPicPr>
            <p:blipFill rotWithShape="1">
              <a:blip r:embed="rId4">
                <a:alphaModFix/>
              </a:blip>
              <a:srcRect/>
              <a:stretch/>
            </p:blipFill>
            <p:spPr>
              <a:xfrm>
                <a:off x="0" y="0"/>
                <a:ext cx="17584556" cy="3520264"/>
              </a:xfrm>
              <a:prstGeom prst="rect">
                <a:avLst/>
              </a:prstGeom>
              <a:noFill/>
              <a:ln>
                <a:noFill/>
              </a:ln>
            </p:spPr>
          </p:pic>
          <p:pic>
            <p:nvPicPr>
              <p:cNvPr id="1145" name="Google Shape;1145;p59" descr="影像"/>
              <p:cNvPicPr preferRelativeResize="0"/>
              <p:nvPr/>
            </p:nvPicPr>
            <p:blipFill rotWithShape="1">
              <a:blip r:embed="rId5">
                <a:alphaModFix/>
              </a:blip>
              <a:srcRect/>
              <a:stretch/>
            </p:blipFill>
            <p:spPr>
              <a:xfrm>
                <a:off x="7716" y="3457598"/>
                <a:ext cx="17569122" cy="3701408"/>
              </a:xfrm>
              <a:prstGeom prst="rect">
                <a:avLst/>
              </a:prstGeom>
              <a:noFill/>
              <a:ln>
                <a:noFill/>
              </a:ln>
            </p:spPr>
          </p:pic>
          <p:sp>
            <p:nvSpPr>
              <p:cNvPr id="1146" name="Google Shape;1146;p59"/>
              <p:cNvSpPr/>
              <p:nvPr/>
            </p:nvSpPr>
            <p:spPr>
              <a:xfrm>
                <a:off x="67184" y="2451926"/>
                <a:ext cx="3100927" cy="1417679"/>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grpSp>
      </p:grpSp>
      <p:sp>
        <p:nvSpPr>
          <p:cNvPr id="1147" name="Google Shape;1147;p59"/>
          <p:cNvSpPr txBox="1"/>
          <p:nvPr/>
        </p:nvSpPr>
        <p:spPr>
          <a:xfrm>
            <a:off x="967086" y="3472248"/>
            <a:ext cx="992422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專任教師能組成專業學習社群</a:t>
            </a:r>
            <a:endParaRPr sz="5000" b="0" i="0" u="none" strike="noStrike" cap="none">
              <a:solidFill>
                <a:srgbClr val="000000"/>
              </a:solidFill>
              <a:latin typeface="DFKai-SB"/>
              <a:ea typeface="DFKai-SB"/>
              <a:cs typeface="DFKai-SB"/>
              <a:sym typeface="DFKai-SB"/>
            </a:endParaRPr>
          </a:p>
        </p:txBody>
      </p:sp>
      <p:pic>
        <p:nvPicPr>
          <p:cNvPr id="1148" name="Google Shape;1148;p59" descr="影像"/>
          <p:cNvPicPr preferRelativeResize="0"/>
          <p:nvPr/>
        </p:nvPicPr>
        <p:blipFill rotWithShape="1">
          <a:blip r:embed="rId6">
            <a:alphaModFix/>
          </a:blip>
          <a:srcRect/>
          <a:stretch/>
        </p:blipFill>
        <p:spPr>
          <a:xfrm>
            <a:off x="159004" y="11439928"/>
            <a:ext cx="2868179" cy="1861432"/>
          </a:xfrm>
          <a:prstGeom prst="rect">
            <a:avLst/>
          </a:prstGeom>
          <a:noFill/>
          <a:ln>
            <a:noFill/>
          </a:ln>
        </p:spPr>
      </p:pic>
      <p:sp>
        <p:nvSpPr>
          <p:cNvPr id="13" name="Google Shape;1059;p51"/>
          <p:cNvSpPr txBox="1">
            <a:spLocks noGrp="1"/>
          </p:cNvSpPr>
          <p:nvPr>
            <p:ph type="body" idx="14"/>
          </p:nvPr>
        </p:nvSpPr>
        <p:spPr>
          <a:xfrm>
            <a:off x="117558" y="26576"/>
            <a:ext cx="24266442" cy="2401140"/>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4" name="Google Shape;1154;p60"/>
          <p:cNvSpPr txBox="1"/>
          <p:nvPr/>
        </p:nvSpPr>
        <p:spPr>
          <a:xfrm>
            <a:off x="7109469" y="2504660"/>
            <a:ext cx="992422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專任教師能組成專業學習社群</a:t>
            </a:r>
            <a:endParaRPr sz="5000" b="0" i="0" u="none" strike="noStrike" cap="none" dirty="0">
              <a:solidFill>
                <a:srgbClr val="000000"/>
              </a:solidFill>
              <a:latin typeface="DFKai-SB"/>
              <a:ea typeface="DFKai-SB"/>
              <a:cs typeface="DFKai-SB"/>
              <a:sym typeface="DFKai-SB"/>
            </a:endParaRPr>
          </a:p>
        </p:txBody>
      </p:sp>
      <p:sp>
        <p:nvSpPr>
          <p:cNvPr id="1155" name="Google Shape;1155;p60"/>
          <p:cNvSpPr txBox="1"/>
          <p:nvPr/>
        </p:nvSpPr>
        <p:spPr>
          <a:xfrm>
            <a:off x="1128011" y="4097258"/>
            <a:ext cx="21474659"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000" b="1" i="0" u="none" strike="noStrike" cap="none" dirty="0">
                <a:solidFill>
                  <a:srgbClr val="000000"/>
                </a:solidFill>
                <a:latin typeface="PMingLiu"/>
                <a:ea typeface="PMingLiu"/>
                <a:cs typeface="PMingLiu"/>
                <a:sym typeface="PMingLiu"/>
              </a:rPr>
              <a:t>表 </a:t>
            </a:r>
            <a:r>
              <a:rPr lang="en-US" sz="4000" b="1" i="0" u="none" strike="noStrike" cap="none" dirty="0" smtClean="0">
                <a:solidFill>
                  <a:srgbClr val="000000"/>
                </a:solidFill>
                <a:latin typeface="PMingLiu"/>
                <a:ea typeface="PMingLiu"/>
                <a:cs typeface="PMingLiu"/>
                <a:sym typeface="PMingLiu"/>
              </a:rPr>
              <a:t>4-2-2b</a:t>
            </a:r>
            <a:r>
              <a:rPr lang="zh-TW" altLang="en-US" sz="4000" b="1" i="0" u="none" strike="noStrike" cap="none" dirty="0" smtClean="0">
                <a:solidFill>
                  <a:srgbClr val="000000"/>
                </a:solidFill>
                <a:latin typeface="PMingLiu"/>
                <a:ea typeface="PMingLiu"/>
                <a:cs typeface="PMingLiu"/>
                <a:sym typeface="PMingLiu"/>
              </a:rPr>
              <a:t>  特教系</a:t>
            </a:r>
            <a:r>
              <a:rPr lang="en-US" sz="4000" b="1" i="0" u="none" strike="noStrike" cap="none" dirty="0" err="1" smtClean="0">
                <a:solidFill>
                  <a:srgbClr val="000000"/>
                </a:solidFill>
                <a:latin typeface="PMingLiu"/>
                <a:ea typeface="PMingLiu"/>
                <a:cs typeface="PMingLiu"/>
                <a:sym typeface="PMingLiu"/>
              </a:rPr>
              <a:t>專任教師專業社群之研究專案</a:t>
            </a:r>
            <a:r>
              <a:rPr lang="en-US" sz="4000" b="1" i="0" u="none" strike="noStrike" cap="none" dirty="0" smtClean="0">
                <a:solidFill>
                  <a:srgbClr val="000000"/>
                </a:solidFill>
                <a:latin typeface="Helvetica Neue Light"/>
                <a:ea typeface="Helvetica Neue Light"/>
                <a:cs typeface="Helvetica Neue Light"/>
                <a:sym typeface="Helvetica Neue Light"/>
              </a:rPr>
              <a:t> </a:t>
            </a:r>
            <a:endParaRPr sz="4000" b="1" i="0" u="none" strike="noStrike" cap="none" dirty="0">
              <a:solidFill>
                <a:srgbClr val="000000"/>
              </a:solidFill>
              <a:sym typeface="Arial"/>
            </a:endParaRPr>
          </a:p>
        </p:txBody>
      </p:sp>
      <p:pic>
        <p:nvPicPr>
          <p:cNvPr id="1156" name="Google Shape;1156;p60" descr="影像"/>
          <p:cNvPicPr preferRelativeResize="0"/>
          <p:nvPr/>
        </p:nvPicPr>
        <p:blipFill rotWithShape="1">
          <a:blip r:embed="rId3">
            <a:alphaModFix/>
          </a:blip>
          <a:srcRect/>
          <a:stretch/>
        </p:blipFill>
        <p:spPr>
          <a:xfrm>
            <a:off x="952446" y="5010969"/>
            <a:ext cx="22205728" cy="6578057"/>
          </a:xfrm>
          <a:prstGeom prst="rect">
            <a:avLst/>
          </a:prstGeom>
          <a:noFill/>
          <a:ln>
            <a:noFill/>
          </a:ln>
        </p:spPr>
      </p:pic>
      <p:sp>
        <p:nvSpPr>
          <p:cNvPr id="7" name="Google Shape;1059;p51"/>
          <p:cNvSpPr txBox="1">
            <a:spLocks noGrp="1"/>
          </p:cNvSpPr>
          <p:nvPr>
            <p:ph type="body" idx="14"/>
          </p:nvPr>
        </p:nvSpPr>
        <p:spPr>
          <a:xfrm>
            <a:off x="117558" y="26575"/>
            <a:ext cx="24266442" cy="247808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2" name="Google Shape;1162;p61"/>
          <p:cNvSpPr txBox="1"/>
          <p:nvPr/>
        </p:nvSpPr>
        <p:spPr>
          <a:xfrm>
            <a:off x="124189" y="2391129"/>
            <a:ext cx="16302539"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dirty="0">
                <a:solidFill>
                  <a:srgbClr val="000000"/>
                </a:solidFill>
                <a:latin typeface="DFKai-SB"/>
                <a:ea typeface="DFKai-SB"/>
                <a:cs typeface="DFKai-SB"/>
                <a:sym typeface="DFKai-SB"/>
              </a:rPr>
              <a:t>（</a:t>
            </a:r>
            <a:r>
              <a:rPr lang="en-US" sz="6000" b="0" i="0" u="none" strike="noStrike" cap="none" dirty="0" err="1">
                <a:solidFill>
                  <a:srgbClr val="000000"/>
                </a:solidFill>
                <a:latin typeface="DFKai-SB"/>
                <a:ea typeface="DFKai-SB"/>
                <a:cs typeface="DFKai-SB"/>
                <a:sym typeface="DFKai-SB"/>
              </a:rPr>
              <a:t>三）教師確保師資培育優質化之相關研究成果</a:t>
            </a:r>
            <a:endParaRPr sz="6000" b="0" i="0" u="none" strike="noStrike" cap="none" dirty="0">
              <a:solidFill>
                <a:srgbClr val="000000"/>
              </a:solidFill>
              <a:latin typeface="DFKai-SB"/>
              <a:ea typeface="DFKai-SB"/>
              <a:cs typeface="DFKai-SB"/>
              <a:sym typeface="DFKai-SB"/>
            </a:endParaRPr>
          </a:p>
        </p:txBody>
      </p:sp>
      <p:sp>
        <p:nvSpPr>
          <p:cNvPr id="1163" name="Google Shape;1163;p61"/>
          <p:cNvSpPr txBox="1"/>
          <p:nvPr/>
        </p:nvSpPr>
        <p:spPr>
          <a:xfrm>
            <a:off x="1810807" y="3352741"/>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專任教師在師資培育優質化之學術或實務研究成果</a:t>
            </a:r>
            <a:endParaRPr sz="5000" b="0" i="0" u="none" strike="noStrike" cap="none" dirty="0">
              <a:solidFill>
                <a:srgbClr val="000000"/>
              </a:solidFill>
              <a:latin typeface="DFKai-SB"/>
              <a:ea typeface="DFKai-SB"/>
              <a:cs typeface="DFKai-SB"/>
              <a:sym typeface="DFKai-SB"/>
            </a:endParaRPr>
          </a:p>
        </p:txBody>
      </p:sp>
      <p:graphicFrame>
        <p:nvGraphicFramePr>
          <p:cNvPr id="1164" name="Google Shape;1164;p61"/>
          <p:cNvGraphicFramePr/>
          <p:nvPr/>
        </p:nvGraphicFramePr>
        <p:xfrm>
          <a:off x="1355305" y="5274119"/>
          <a:ext cx="21673400" cy="8371600"/>
        </p:xfrm>
        <a:graphic>
          <a:graphicData uri="http://schemas.openxmlformats.org/drawingml/2006/table">
            <a:tbl>
              <a:tblPr>
                <a:noFill/>
                <a:tableStyleId>{7559B35A-62B1-4EC8-91FF-C28C5DF3E706}</a:tableStyleId>
              </a:tblPr>
              <a:tblGrid>
                <a:gridCol w="3430525">
                  <a:extLst>
                    <a:ext uri="{9D8B030D-6E8A-4147-A177-3AD203B41FA5}">
                      <a16:colId xmlns:a16="http://schemas.microsoft.com/office/drawing/2014/main" val="20000"/>
                    </a:ext>
                  </a:extLst>
                </a:gridCol>
                <a:gridCol w="2356425">
                  <a:extLst>
                    <a:ext uri="{9D8B030D-6E8A-4147-A177-3AD203B41FA5}">
                      <a16:colId xmlns:a16="http://schemas.microsoft.com/office/drawing/2014/main" val="20001"/>
                    </a:ext>
                  </a:extLst>
                </a:gridCol>
                <a:gridCol w="15886450">
                  <a:extLst>
                    <a:ext uri="{9D8B030D-6E8A-4147-A177-3AD203B41FA5}">
                      <a16:colId xmlns:a16="http://schemas.microsoft.com/office/drawing/2014/main" val="20002"/>
                    </a:ext>
                  </a:extLst>
                </a:gridCol>
              </a:tblGrid>
              <a:tr h="6880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651400">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侯禎塘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「大專身心障礙學生創造性藝術表達體驗營」計畫案</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6514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a:latin typeface="DFKai-SB"/>
                          <a:ea typeface="DFKai-SB"/>
                          <a:cs typeface="DFKai-SB"/>
                          <a:sym typeface="DFKai-SB"/>
                        </a:rPr>
                        <a:t>109</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「大專學生適應性藝術表達體驗營」計畫案</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6514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特殊教育師資生創造性視覺藝術表達活動</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27325">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「行動化創意收集討論暨創造力評量系統」(107-109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精進師資素質計畫子計畫 R3-2「FPS 主題跨領域協同教學及實習輔導計畫」(107-108 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227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精進師資素質計畫子計畫 R3-2「FPS 主題跨領域協同教學及實習輔導計畫」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227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「行動化創意收集討論暨創造力評量系統」教學能量精進實踐研究計畫</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 資優教育跨領域主題教學教材研發及跨校合作推廣計畫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228825">
                <a:tc rowSpan="2">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孫世恒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建構以合作式諮詢模式提供學前特教融合教育之研究(臺中教育大學)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手手腳腳動一動(學前融合教育) 自行研發教材</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64887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109 </a:t>
                      </a:r>
                      <a:r>
                        <a:rPr lang="en-US" sz="3000" u="none" strike="noStrike" cap="none" dirty="0" err="1">
                          <a:latin typeface="DFKai-SB"/>
                          <a:ea typeface="DFKai-SB"/>
                          <a:cs typeface="DFKai-SB"/>
                          <a:sym typeface="DFKai-SB"/>
                        </a:rPr>
                        <a:t>年台中市發展遲緩兒童早期療育費用補助制度分析研究</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臺中市政府</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165" name="Google Shape;1165;p61"/>
          <p:cNvSpPr txBox="1"/>
          <p:nvPr/>
        </p:nvSpPr>
        <p:spPr>
          <a:xfrm>
            <a:off x="1540515" y="4466395"/>
            <a:ext cx="11817675"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1" i="0" u="none" strike="noStrike" cap="none" dirty="0">
                <a:solidFill>
                  <a:srgbClr val="000000"/>
                </a:solidFill>
                <a:latin typeface="PMingLiu"/>
                <a:ea typeface="PMingLiu"/>
                <a:cs typeface="PMingLiu"/>
                <a:sym typeface="PMingLiu"/>
              </a:rPr>
              <a:t>表 </a:t>
            </a:r>
            <a:r>
              <a:rPr lang="en-US" sz="3000" b="1" i="0" u="none" strike="noStrike" cap="none" dirty="0" smtClean="0">
                <a:solidFill>
                  <a:srgbClr val="000000"/>
                </a:solidFill>
                <a:latin typeface="PMingLiu"/>
                <a:ea typeface="PMingLiu"/>
                <a:cs typeface="PMingLiu"/>
                <a:sym typeface="PMingLiu"/>
              </a:rPr>
              <a:t>4-2-2b</a:t>
            </a:r>
            <a:r>
              <a:rPr lang="zh-TW" altLang="en-US" sz="3000" b="1" i="0" u="none" strike="noStrike" cap="none" dirty="0" smtClean="0">
                <a:solidFill>
                  <a:srgbClr val="000000"/>
                </a:solidFill>
                <a:latin typeface="PMingLiu"/>
                <a:ea typeface="PMingLiu"/>
                <a:cs typeface="PMingLiu"/>
                <a:sym typeface="PMingLiu"/>
              </a:rPr>
              <a:t>  </a:t>
            </a:r>
            <a:r>
              <a:rPr lang="en-US" sz="3000" b="1" i="0" u="none" strike="noStrike" cap="none" dirty="0" err="1" smtClean="0">
                <a:solidFill>
                  <a:srgbClr val="000000"/>
                </a:solidFill>
                <a:latin typeface="PMingLiu"/>
                <a:ea typeface="PMingLiu"/>
                <a:cs typeface="PMingLiu"/>
                <a:sym typeface="PMingLiu"/>
              </a:rPr>
              <a:t>特教系教師研究計畫一覽表</a:t>
            </a:r>
            <a:endParaRPr sz="5000" b="1" i="0" u="none" strike="noStrike" cap="none" dirty="0">
              <a:solidFill>
                <a:srgbClr val="000000"/>
              </a:solidFill>
              <a:latin typeface="PMingLiu"/>
              <a:ea typeface="PMingLiu"/>
              <a:cs typeface="PMingLiu"/>
              <a:sym typeface="PMingLiu"/>
            </a:endParaRPr>
          </a:p>
        </p:txBody>
      </p:sp>
      <p:sp>
        <p:nvSpPr>
          <p:cNvPr id="8" name="Google Shape;1059;p51"/>
          <p:cNvSpPr txBox="1">
            <a:spLocks noGrp="1"/>
          </p:cNvSpPr>
          <p:nvPr>
            <p:ph type="body" idx="14"/>
          </p:nvPr>
        </p:nvSpPr>
        <p:spPr>
          <a:xfrm>
            <a:off x="117558" y="26575"/>
            <a:ext cx="24266442" cy="2376677"/>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graphicFrame>
        <p:nvGraphicFramePr>
          <p:cNvPr id="1171" name="Google Shape;1171;p62"/>
          <p:cNvGraphicFramePr/>
          <p:nvPr/>
        </p:nvGraphicFramePr>
        <p:xfrm>
          <a:off x="927062" y="2578556"/>
          <a:ext cx="22529875" cy="10896550"/>
        </p:xfrm>
        <a:graphic>
          <a:graphicData uri="http://schemas.openxmlformats.org/drawingml/2006/table">
            <a:tbl>
              <a:tblPr>
                <a:noFill/>
                <a:tableStyleId>{7559B35A-62B1-4EC8-91FF-C28C5DF3E706}</a:tableStyleId>
              </a:tblPr>
              <a:tblGrid>
                <a:gridCol w="3566075">
                  <a:extLst>
                    <a:ext uri="{9D8B030D-6E8A-4147-A177-3AD203B41FA5}">
                      <a16:colId xmlns:a16="http://schemas.microsoft.com/office/drawing/2014/main" val="20000"/>
                    </a:ext>
                  </a:extLst>
                </a:gridCol>
                <a:gridCol w="2449550">
                  <a:extLst>
                    <a:ext uri="{9D8B030D-6E8A-4147-A177-3AD203B41FA5}">
                      <a16:colId xmlns:a16="http://schemas.microsoft.com/office/drawing/2014/main" val="20001"/>
                    </a:ext>
                  </a:extLst>
                </a:gridCol>
                <a:gridCol w="16514250">
                  <a:extLst>
                    <a:ext uri="{9D8B030D-6E8A-4147-A177-3AD203B41FA5}">
                      <a16:colId xmlns:a16="http://schemas.microsoft.com/office/drawing/2014/main" val="20002"/>
                    </a:ext>
                  </a:extLst>
                </a:gridCol>
              </a:tblGrid>
              <a:tr h="7054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2335000">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廖晨惠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21 世紀核心素養教師教學能力提升計畫(107-109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運算思維 X 數學教育-子計畫二：結合運算思維之國小特殊教育的數學問題解決課程開發與成效分析(106-110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全球競合力智慧家教系統之發展(106-110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342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21 世紀核心素養教師教學能力提升計畫</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運算思維 X 數學教育-子計畫二：結合運算思維之國小特殊教育的數學問題解決課程開發與成效分析</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全球競合力智慧家教系統之發展</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7241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創造性思維暨 21 世紀核心素養課程推動與教學能力題生計畫(三年期)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科技輔助數學自我調節學習的評量與平台開發-運用自我調節學習策略 提升國小學習障礙學生之數學問題解決能力之探究與成效分析(子計畫三)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845075">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臺中市資賦優異教育白皮書編訂實施計畫。(本校計畫號:107A062)(臺中市政府)</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南投縣十二年國民基本教育課程綱要之特殊類型教育課程推動之研究。 (本校計畫編號:107A035)(南投縣政府)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203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雙重特殊學生美術增能方案成效之研究(本校計畫編號:108AI025)(定揚科技公司)</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雙重特殊學生社會技巧教學成效之研究(本校計畫編號:108AI028)(廣臻管理顧問公司)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7409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國小自閉學生美術學習成效之分析(本校計畫編號:109AI003)(定揚科技公司)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5" name="Google Shape;1059;p51"/>
          <p:cNvSpPr txBox="1">
            <a:spLocks noGrp="1"/>
          </p:cNvSpPr>
          <p:nvPr>
            <p:ph type="body" idx="14"/>
          </p:nvPr>
        </p:nvSpPr>
        <p:spPr>
          <a:xfrm>
            <a:off x="117558" y="26576"/>
            <a:ext cx="24266442" cy="237869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graphicFrame>
        <p:nvGraphicFramePr>
          <p:cNvPr id="1176" name="Google Shape;1176;p63"/>
          <p:cNvGraphicFramePr/>
          <p:nvPr>
            <p:extLst>
              <p:ext uri="{D42A27DB-BD31-4B8C-83A1-F6EECF244321}">
                <p14:modId xmlns:p14="http://schemas.microsoft.com/office/powerpoint/2010/main" val="1409400649"/>
              </p:ext>
            </p:extLst>
          </p:nvPr>
        </p:nvGraphicFramePr>
        <p:xfrm>
          <a:off x="0" y="2460962"/>
          <a:ext cx="24383999" cy="11125630"/>
        </p:xfrm>
        <a:graphic>
          <a:graphicData uri="http://schemas.openxmlformats.org/drawingml/2006/table">
            <a:tbl>
              <a:tblPr>
                <a:noFill/>
                <a:tableStyleId>{7559B35A-62B1-4EC8-91FF-C28C5DF3E706}</a:tableStyleId>
              </a:tblPr>
              <a:tblGrid>
                <a:gridCol w="3859557">
                  <a:extLst>
                    <a:ext uri="{9D8B030D-6E8A-4147-A177-3AD203B41FA5}">
                      <a16:colId xmlns:a16="http://schemas.microsoft.com/office/drawing/2014/main" val="20000"/>
                    </a:ext>
                  </a:extLst>
                </a:gridCol>
                <a:gridCol w="2651135">
                  <a:extLst>
                    <a:ext uri="{9D8B030D-6E8A-4147-A177-3AD203B41FA5}">
                      <a16:colId xmlns:a16="http://schemas.microsoft.com/office/drawing/2014/main" val="20001"/>
                    </a:ext>
                  </a:extLst>
                </a:gridCol>
                <a:gridCol w="17873307">
                  <a:extLst>
                    <a:ext uri="{9D8B030D-6E8A-4147-A177-3AD203B41FA5}">
                      <a16:colId xmlns:a16="http://schemas.microsoft.com/office/drawing/2014/main" val="20002"/>
                    </a:ext>
                  </a:extLst>
                </a:gridCol>
              </a:tblGrid>
              <a:tr h="345938">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771067">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曹傑如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107 </a:t>
                      </a:r>
                      <a:r>
                        <a:rPr lang="en-US" sz="3000" u="none" strike="noStrike" cap="none" dirty="0" err="1">
                          <a:latin typeface="DFKai-SB"/>
                          <a:ea typeface="DFKai-SB"/>
                          <a:cs typeface="DFKai-SB"/>
                          <a:sym typeface="DFKai-SB"/>
                        </a:rPr>
                        <a:t>學年度全方位的典範教師:夢想師資培育計畫</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教育部精進師資素質及</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特色發展計畫</a:t>
                      </a:r>
                      <a:r>
                        <a:rPr lang="en-US" sz="3000" u="none" strike="noStrike" cap="none" dirty="0">
                          <a:latin typeface="DFKai-SB"/>
                          <a:ea typeface="DFKai-SB"/>
                          <a:cs typeface="DFKai-SB"/>
                          <a:sym typeface="DFKai-SB"/>
                        </a:rPr>
                        <a:t>) F3-5:特教師資生全方位融合教育增能計畫(107-108 </a:t>
                      </a:r>
                      <a:r>
                        <a:rPr lang="en-US" sz="3000" u="none" strike="noStrike" cap="none" dirty="0" err="1">
                          <a:latin typeface="DFKai-SB"/>
                          <a:ea typeface="DFKai-SB"/>
                          <a:cs typeface="DFKai-SB"/>
                          <a:sym typeface="DFKai-SB"/>
                        </a:rPr>
                        <a:t>年度</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521294">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國小資優生數學變通性檢測系統開發與縱貫研究108-2511-H-142 -003 –(108-109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對話式智慧團隊教學系統及數學實踐教學模組開發--子計畫五:促進數學 創造力之對話式智慧團隊教學系統建置與成效分析108-2511-H-142 -008 -MY3(108-110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146181">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err="1">
                          <a:latin typeface="DFKai-SB"/>
                          <a:ea typeface="DFKai-SB"/>
                          <a:cs typeface="DFKai-SB"/>
                          <a:sym typeface="DFKai-SB"/>
                        </a:rPr>
                        <a:t>國小資優生數學變通性檢測系統開發與縱貫研究</a:t>
                      </a:r>
                      <a:r>
                        <a:rPr lang="en-US" sz="3000" u="none" strike="noStrike" cap="none" dirty="0">
                          <a:latin typeface="DFKai-SB"/>
                          <a:ea typeface="DFKai-SB"/>
                          <a:cs typeface="DFKai-SB"/>
                          <a:sym typeface="DFKai-SB"/>
                        </a:rPr>
                        <a:t>(II,III) 109-2511-H-142 -003 -MY2(109-111 </a:t>
                      </a:r>
                      <a:r>
                        <a:rPr lang="en-US" sz="3000" u="none" strike="noStrike" cap="none" dirty="0" err="1">
                          <a:latin typeface="DFKai-SB"/>
                          <a:ea typeface="DFKai-SB"/>
                          <a:cs typeface="DFKai-SB"/>
                          <a:sym typeface="DFKai-SB"/>
                        </a:rPr>
                        <a:t>年度</a:t>
                      </a:r>
                      <a:r>
                        <a:rPr lang="en-US" sz="3000" u="none" strike="noStrike" cap="none" dirty="0">
                          <a:latin typeface="DFKai-SB"/>
                          <a:ea typeface="DFKai-SB"/>
                          <a:cs typeface="DFKai-SB"/>
                          <a:sym typeface="DFKai-SB"/>
                        </a:rPr>
                        <a:t>)</a:t>
                      </a:r>
                      <a:endParaRPr sz="1400" u="none" strike="noStrike" cap="none" dirty="0"/>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109 </a:t>
                      </a:r>
                      <a:r>
                        <a:rPr lang="en-US" sz="3000" u="none" strike="noStrike" cap="none" dirty="0" err="1">
                          <a:latin typeface="DFKai-SB"/>
                          <a:ea typeface="DFKai-SB"/>
                          <a:cs typeface="DFKai-SB"/>
                          <a:sym typeface="DFKai-SB"/>
                        </a:rPr>
                        <a:t>年教育部適性教學全國推動計畫</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因材網</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771067">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吳柱龍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771067">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771067">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646635">
                <a:tc rowSpan="4">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洪榮照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高級中等以下學校特殊教育班班級及專責單位設置與人員進用辦法第三條 資源班及巡迴輔導班學生人數(國教署)(105-108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「107-108 年大學院校辦理高中資優學生充實方案-青少年學者培育計畫」 (國教署)(107-108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國立學校附設國中部及國小部特殊教育評鑑工作(國教署)(107-108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12 年國民基本教育課程綱要身心障礙學生課程前導學校中區諮詢輔導計畫 (國教署)(107-108 年度) </a:t>
                      </a: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545999">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特殊教育法修訂專案計畫(108-110 年度) </a:t>
                      </a:r>
                      <a:r>
                        <a:rPr lang="en-US" sz="1200" u="none" strike="noStrike" cap="none">
                          <a:latin typeface="DFKai-SB"/>
                          <a:ea typeface="DFKai-SB"/>
                          <a:cs typeface="DFKai-SB"/>
                          <a:sym typeface="DFKai-SB"/>
                        </a:rPr>
                        <a:t/>
                      </a:r>
                      <a:br>
                        <a:rPr lang="en-US" sz="1200" u="none" strike="noStrike" cap="none">
                          <a:latin typeface="DFKai-SB"/>
                          <a:ea typeface="DFKai-SB"/>
                          <a:cs typeface="DFKai-SB"/>
                          <a:sym typeface="DFKai-SB"/>
                        </a:rPr>
                      </a:b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395953">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特殊教育法修訂專案計畫</a:t>
                      </a:r>
                      <a:endParaRPr sz="30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395953">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110</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中央對地方政府特殊教育績效評鑑計畫</a:t>
                      </a:r>
                      <a:r>
                        <a:rPr lang="en-US" sz="3000" u="none" strike="noStrike" cap="none" dirty="0">
                          <a:latin typeface="DFKai-SB"/>
                          <a:ea typeface="DFKai-SB"/>
                          <a:cs typeface="DFKai-SB"/>
                          <a:sym typeface="DFKai-SB"/>
                        </a:rPr>
                        <a:t>(110-111)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3" name="Google Shape;1059;p51"/>
          <p:cNvSpPr txBox="1">
            <a:spLocks noGrp="1"/>
          </p:cNvSpPr>
          <p:nvPr>
            <p:ph type="body" idx="14"/>
          </p:nvPr>
        </p:nvSpPr>
        <p:spPr>
          <a:xfrm>
            <a:off x="117558" y="95449"/>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graphicFrame>
        <p:nvGraphicFramePr>
          <p:cNvPr id="1191" name="Google Shape;1191;p65"/>
          <p:cNvGraphicFramePr/>
          <p:nvPr>
            <p:extLst>
              <p:ext uri="{D42A27DB-BD31-4B8C-83A1-F6EECF244321}">
                <p14:modId xmlns:p14="http://schemas.microsoft.com/office/powerpoint/2010/main" val="1667789515"/>
              </p:ext>
            </p:extLst>
          </p:nvPr>
        </p:nvGraphicFramePr>
        <p:xfrm>
          <a:off x="1" y="2266334"/>
          <a:ext cx="24384000" cy="11414846"/>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427207">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dirty="0">
                          <a:solidFill>
                            <a:srgbClr val="FFFFFF"/>
                          </a:solidFill>
                          <a:latin typeface="DFKai-SB"/>
                          <a:ea typeface="DFKai-SB"/>
                          <a:cs typeface="DFKai-SB"/>
                          <a:sym typeface="DFKai-SB"/>
                        </a:rPr>
                        <a:t>107 </a:t>
                      </a:r>
                      <a:r>
                        <a:rPr lang="en-US" sz="2000" u="none" strike="noStrike" cap="none" dirty="0" err="1">
                          <a:solidFill>
                            <a:srgbClr val="FFFFFF"/>
                          </a:solidFill>
                          <a:latin typeface="DFKai-SB"/>
                          <a:ea typeface="DFKai-SB"/>
                          <a:cs typeface="DFKai-SB"/>
                          <a:sym typeface="DFKai-SB"/>
                        </a:rPr>
                        <a:t>學年</a:t>
                      </a:r>
                      <a:endParaRPr sz="2000" u="none" strike="noStrike" cap="none" dirty="0">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427207">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教育專業服務內容</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6445632">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擔任校務會議委員-詹秀美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擔任中教大實小特推會委員-詹秀美 </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 107 年度高級中等以下學校特殊教育評鑑工作【身心障礙類】-廖晨惠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台中市兒童發展早期療育推動委員會委員-孫世恒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苗栗縣兒童發展早期療育推動委員會-孫世恒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台中市特殊教育鑑定與安置委員會委員-孫世恒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主管學校教務行政課程、教學、註冊、招生、教師專業發展工作教務長-洪榮照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校課程委員會主席-洪榮照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國立國中國小特殊教育評鑑工作主持人-洪榮照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國立特殊教育學校評鑑工作委員-洪榮照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國立高級中等學校特書教育評鑑工作-洪榮照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彰化縣特教評鑑委員-洪榮照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投縣特殊教育鑑定及就學輔導會-洪榮照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教育部特殊教育鑑定及就學輔導會身心障礙高中分組-洪榮照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教育部特殊教育鑑定及就學輔導會身心障礙大專分組-洪榮照</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十二年國教高中重新安置委員會-洪榮照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十二年國教特殊安置委員會(台中區、彰化區、南投區) -洪榮照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教育部特殊教育諮詢會-洪榮照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中華民國特殊教育學會-洪榮照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障礙理解學會-洪榮照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教育部/高等教育評鑑心大學校務鑑委員-侯禎塘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教育部/高等教育評鑑心師資培育鑑認定委員評鑑委員系所評鑑與系所品質保證鑑委員及小召集人-侯禎塘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教育部國教署特殊教育鑑輔會委員-侯禎塘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教育部國教署資優教育鑑輔小組委員及召集人-侯禎塘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台中市/彰化縣特殊教諮詢委員會員、特殊教學生鑑輔會員-侯禎塘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彰化縣資優教育及身心障礙教育評鑑委員-侯禎塘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南投縣特殊教育教材教具及教學活動設計比評審委員-侯禎塘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彰化縣、南投縣身心障礙學生美術比賽評審委員-侯禎塘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特殊教育中心(一行政單位)-王欣宜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特教中心、特教系學術研討會-王欣宜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高等教育評鑑中心師資培育評鑑-王欣宜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育部特殊教育諮詢委員會-王欣宜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任教育學院義務行政-曹傑如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82766">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《南投特教》半年刊審查委員-詹秀美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47、48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特殊教育學報(TSSCI)-洪榮照 </a:t>
                      </a:r>
                      <a:endParaRPr sz="1400" u="none" strike="noStrike" cap="none"/>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3"/>
                  </a:ext>
                </a:extLst>
              </a:tr>
              <a:tr h="182927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 講之項目與人次(含 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南投縣南投市南崗國中「素養導向的資優課程設計」-詹秀美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南投縣草屯鎮炎峰國小「在普通班啟發資優生的學習潛能」-詹秀美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教育部國民及學前教育署高中資優學生充實方案-「青少年學者培育計畫」第五期試 探活動-曹傑如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臺中教育大學特殊教育中心特殊教育教材教法研習~運算思維課程應用於國小資優教育-曹傑如</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台東縣政府教育局台東縣政府教育局-適性教學與學習扶助-臺東縣新生國中-曹傑如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澎湖縣政府教育局適性教學與學習扶助-澎湖縣政府教育局-澎湖縣文光國小-曹傑如</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屏東縣政府教育局屏東縣 107 學年度辦理精進國民中小學教師教學專業與課程品質整 體推動計畫-高國中小校長資訊教育研討會-曹傑如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024672">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教育部助理教授證書-曹傑如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豐東國中傑出校友-莊素貞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美國 AER COMS (Certification of Orientation &amp;Mobility Specialist 定向行動師-莊素貞 </a:t>
                      </a:r>
                      <a:endParaRPr sz="12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年度科技部補助大專校院研究獎勵案-廖晨惠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年度教育部大專校院特殊優秀人才談性薪資方案-廖晨惠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年度教育部大專校院特殊優秀人才彈性薪資獎勵-王欣宜</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 name="Google Shape;1182;p64"/>
          <p:cNvSpPr txBox="1"/>
          <p:nvPr/>
        </p:nvSpPr>
        <p:spPr>
          <a:xfrm>
            <a:off x="3652677" y="1352648"/>
            <a:ext cx="16245462"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107</a:t>
            </a:r>
            <a:r>
              <a:rPr lang="zh-TW" altLang="en-US"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
        <p:nvSpPr>
          <p:cNvPr id="4" name="Google Shape;1059;p51"/>
          <p:cNvSpPr txBox="1">
            <a:spLocks noGrp="1"/>
          </p:cNvSpPr>
          <p:nvPr>
            <p:ph type="body" idx="14"/>
          </p:nvPr>
        </p:nvSpPr>
        <p:spPr>
          <a:xfrm>
            <a:off x="117559" y="-215230"/>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95"/>
        <p:cNvGrpSpPr/>
        <p:nvPr/>
      </p:nvGrpSpPr>
      <p:grpSpPr>
        <a:xfrm>
          <a:off x="0" y="0"/>
          <a:ext cx="0" cy="0"/>
          <a:chOff x="0" y="0"/>
          <a:chExt cx="0" cy="0"/>
        </a:xfrm>
      </p:grpSpPr>
      <p:graphicFrame>
        <p:nvGraphicFramePr>
          <p:cNvPr id="1196" name="Google Shape;1196;p66"/>
          <p:cNvGraphicFramePr/>
          <p:nvPr>
            <p:extLst>
              <p:ext uri="{D42A27DB-BD31-4B8C-83A1-F6EECF244321}">
                <p14:modId xmlns:p14="http://schemas.microsoft.com/office/powerpoint/2010/main" val="1830668499"/>
              </p:ext>
            </p:extLst>
          </p:nvPr>
        </p:nvGraphicFramePr>
        <p:xfrm>
          <a:off x="0" y="2446699"/>
          <a:ext cx="24384000" cy="11269300"/>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483988">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a:solidFill>
                            <a:srgbClr val="FFFFFF"/>
                          </a:solidFill>
                          <a:latin typeface="DFKai-SB"/>
                          <a:ea typeface="DFKai-SB"/>
                          <a:cs typeface="DFKai-SB"/>
                          <a:sym typeface="DFKai-SB"/>
                        </a:rPr>
                        <a:t>108 學年</a:t>
                      </a:r>
                      <a:endParaRPr sz="2000" u="none" strike="noStrike" cap="none">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483988">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dirty="0" err="1">
                          <a:latin typeface="DFKai-SB"/>
                          <a:ea typeface="DFKai-SB"/>
                          <a:cs typeface="DFKai-SB"/>
                          <a:sym typeface="DFKai-SB"/>
                        </a:rPr>
                        <a:t>教育專業服務內容</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5561348">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擔擔任特殊教育系主任-詹秀美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主辦「2019 </a:t>
                      </a:r>
                      <a:r>
                        <a:rPr lang="en-US" sz="2000" u="none" strike="noStrike" cap="none" dirty="0" err="1">
                          <a:latin typeface="DFKai-SB"/>
                          <a:ea typeface="DFKai-SB"/>
                          <a:cs typeface="DFKai-SB"/>
                          <a:sym typeface="DFKai-SB"/>
                        </a:rPr>
                        <a:t>年發展遲緩兒童早期療育及特殊教育國際學術研討會</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年度教育學院院長遴選委員會委員-廖晨惠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GCEIA2019 </a:t>
                      </a:r>
                      <a:r>
                        <a:rPr lang="en-US" sz="2000" u="none" strike="noStrike" cap="none" dirty="0" err="1">
                          <a:latin typeface="DFKai-SB"/>
                          <a:ea typeface="DFKai-SB"/>
                          <a:cs typeface="DFKai-SB"/>
                          <a:sym typeface="DFKai-SB"/>
                        </a:rPr>
                        <a:t>研討會籌備委員-廖晨惠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嘉義縣特殊教育學生鑑定及就業輔導委員會</a:t>
                      </a:r>
                      <a:r>
                        <a:rPr lang="en-US" sz="2000" u="none" strike="noStrike" cap="none" dirty="0">
                          <a:latin typeface="DFKai-SB"/>
                          <a:ea typeface="DFKai-SB"/>
                          <a:cs typeface="DFKai-SB"/>
                          <a:sym typeface="DFKai-SB"/>
                        </a:rPr>
                        <a:t>(108/1/1-110/7/31)-</a:t>
                      </a:r>
                      <a:r>
                        <a:rPr lang="en-US" sz="2000" u="none" strike="noStrike" cap="none" dirty="0" err="1">
                          <a:latin typeface="DFKai-SB"/>
                          <a:ea typeface="DFKai-SB"/>
                          <a:cs typeface="DFKai-SB"/>
                          <a:sym typeface="DFKai-SB"/>
                        </a:rPr>
                        <a:t>廖晨惠</a:t>
                      </a:r>
                      <a:r>
                        <a:rPr lang="en-US" sz="2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台中市特殊教育鑑定與安置委員會委員-孫世恒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第七屆海峽兩岸特殊教育高端論壇籌備委員-孫世恒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擔任教務處義務行政-曹傑如</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擔任校務會議委員-吳柱龍</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彰化縣國中小學特殊教育評鑑委員-吳柱龍</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特殊教育學校防災訪視委員-吳柱龍</a:t>
                      </a:r>
                      <a:r>
                        <a:rPr lang="en-US" sz="2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擔任校內行政主管</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校教評會副校長</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主席-侯禎塘</a:t>
                      </a:r>
                      <a:r>
                        <a:rPr lang="en-US" sz="2000" u="none" strike="noStrike" cap="none" dirty="0">
                          <a:latin typeface="DFKai-SB"/>
                          <a:ea typeface="DFKai-SB"/>
                          <a:cs typeface="DFKai-SB"/>
                          <a:sym typeface="DFKai-SB"/>
                        </a:rPr>
                        <a:t> </a:t>
                      </a:r>
                      <a:endParaRPr sz="1400" u="none" strike="noStrike" cap="none" dirty="0"/>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高等教育評鑑中心師資培育評鑑認定委員及評鑑委員、系所評鑑與系所品質保</a:t>
                      </a:r>
                      <a:r>
                        <a:rPr lang="en-US" sz="2000" u="none" strike="noStrike" cap="none" dirty="0">
                          <a:latin typeface="DFKai-SB"/>
                          <a:ea typeface="DFKai-SB"/>
                          <a:cs typeface="DFKai-SB"/>
                          <a:sym typeface="DFKai-SB"/>
                        </a:rPr>
                        <a:t> </a:t>
                      </a:r>
                      <a:r>
                        <a:rPr lang="en-US" sz="2000" u="none" strike="noStrike" cap="none" dirty="0" err="1">
                          <a:latin typeface="DFKai-SB"/>
                          <a:ea typeface="DFKai-SB"/>
                          <a:cs typeface="DFKai-SB"/>
                          <a:sym typeface="DFKai-SB"/>
                        </a:rPr>
                        <a:t>證評鑑委員及小組召集人-侯禎塘</a:t>
                      </a:r>
                      <a:endParaRPr sz="2400" u="none" strike="noStrike" cap="none" dirty="0">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教育部國教署特殊教育鑑輔會委員-侯禎塘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教育部國教署資優教育鑑輔小組委員及召集人-侯禎塘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台中市/彰化縣特殊教育諮詢委員會委員、特殊教育學生鑑輔會委員-侯禎塘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彰化縣資優教育及身心障礙教育評鑑委員-侯禎塘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南投縣特殊教育教材教具及教學活動設計比賽評審委員-侯禎塘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彰化縣、南投縣身心障礙學生美術比賽評審委員-侯禎塘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擔任通識教育委員會委員-莊素貞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中華視覺障礙教學學會理事-莊素貞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特殊教育中心(一行政單位)-王欣宜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特教中心、特教系學術研討會-王欣宜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國立臺北教育大學師資培育自我指導委員會-王欣宜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高等教育評鑑中心師資培育評鑑-王欣宜 </a:t>
                      </a:r>
                      <a:endParaRPr sz="1400" u="none" strike="noStrike" cap="none"/>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62969">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彰化師大《特殊教育學報》審查委員-詹秀美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49、50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測驗學刊 (TSSCI) 論文審查委員-曹傑如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科技部研究計畫審查人員-莊素貞</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3"/>
                  </a:ext>
                </a:extLst>
              </a:tr>
              <a:tr h="2470179">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 講之項目與人次(含 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高雄市左營區左營國中「素養導向之資優課程設計及教學的實施方式」-詹秀美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南投縣特教資源中心「在普通班啟發資優生的學習潛能」-詹秀美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嘉義縣政府「108 年度中級心評人員培訓學習障礙學生鑑定綜合分析(第二梯次)實施計 畫」等 2 項計畫之課程講座-廖晨惠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彰化縣政府「108 年度區級心理評量人員專業鑑定知能系列研習」講師-廖晨惠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臺中市政府「108 學年度心評人員進階培訓(第二期)第一階段」研習講座「108 學年度 心評人員進階培訓(第二期)第一階段」研習講座-廖晨惠</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屏東縣 107 學年度辦理精進國民中小學教師教學專業與課程品質整體推動計畫-高國中 小校長資訊教育研討會-曹傑如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「8120~8122 期 106 年度第 153A 期國民小學主任儲訓 DEF 班回流專業研習(主題:科 技輔助與適性學習)」-曹傑如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國立高雄師範大學 109 學年度教育議題講座:基於人工智慧的課前、課中、課後之教學調整-曹傑如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806828">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年度科技部補助大專校院研究獎勵案-廖晨惠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年度教育部大專校院特殊優秀人才彈性薪資方案-廖晨惠</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5"/>
                  </a:ext>
                </a:extLst>
              </a:tr>
            </a:tbl>
          </a:graphicData>
        </a:graphic>
      </p:graphicFrame>
      <p:sp>
        <p:nvSpPr>
          <p:cNvPr id="3"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
        <p:nvSpPr>
          <p:cNvPr id="5" name="Google Shape;1182;p64"/>
          <p:cNvSpPr txBox="1"/>
          <p:nvPr/>
        </p:nvSpPr>
        <p:spPr>
          <a:xfrm>
            <a:off x="3543529" y="1706408"/>
            <a:ext cx="16195584"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108</a:t>
            </a:r>
            <a:r>
              <a:rPr lang="zh-TW" altLang="en-US"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graphicFrame>
        <p:nvGraphicFramePr>
          <p:cNvPr id="1201" name="Google Shape;1201;p67"/>
          <p:cNvGraphicFramePr/>
          <p:nvPr>
            <p:extLst>
              <p:ext uri="{D42A27DB-BD31-4B8C-83A1-F6EECF244321}">
                <p14:modId xmlns:p14="http://schemas.microsoft.com/office/powerpoint/2010/main" val="1455981657"/>
              </p:ext>
            </p:extLst>
          </p:nvPr>
        </p:nvGraphicFramePr>
        <p:xfrm>
          <a:off x="-1" y="2325756"/>
          <a:ext cx="24384000" cy="11472841"/>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353423">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a:solidFill>
                            <a:srgbClr val="FFFFFF"/>
                          </a:solidFill>
                          <a:latin typeface="DFKai-SB"/>
                          <a:ea typeface="DFKai-SB"/>
                          <a:cs typeface="DFKai-SB"/>
                          <a:sym typeface="DFKai-SB"/>
                        </a:rPr>
                        <a:t>109 學年</a:t>
                      </a:r>
                      <a:endParaRPr sz="2000" u="none" strike="noStrike" cap="none">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354759">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教育專業服務內容</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7969818">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擔任中教大實小特推會委員資優教育顧問-詹秀美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苗栗縣兒童發展早期療育推動委員會-孫世恒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雲林縣兒童發展早期療育推動委員會-孫世恒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台中市特殊教育鑑定與安置委員會委員-孫世恒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GCEIA2019 </a:t>
                      </a:r>
                      <a:r>
                        <a:rPr lang="en-US" sz="2000" u="none" strike="noStrike" cap="none" dirty="0" err="1">
                          <a:latin typeface="DFKai-SB"/>
                          <a:ea typeface="DFKai-SB"/>
                          <a:cs typeface="DFKai-SB"/>
                          <a:sym typeface="DFKai-SB"/>
                        </a:rPr>
                        <a:t>研討會籌備委員-廖晨惠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嘉義縣特殊教育學生鑑定及就業輔導委員會</a:t>
                      </a:r>
                      <a:r>
                        <a:rPr lang="en-US" sz="2000" u="none" strike="noStrike" cap="none" dirty="0">
                          <a:latin typeface="DFKai-SB"/>
                          <a:ea typeface="DFKai-SB"/>
                          <a:cs typeface="DFKai-SB"/>
                          <a:sym typeface="DFKai-SB"/>
                        </a:rPr>
                        <a:t> (108/1/1-110/7/31) -</a:t>
                      </a:r>
                      <a:r>
                        <a:rPr lang="en-US" sz="2000" u="none" strike="noStrike" cap="none" dirty="0" err="1">
                          <a:latin typeface="DFKai-SB"/>
                          <a:ea typeface="DFKai-SB"/>
                          <a:cs typeface="DFKai-SB"/>
                          <a:sym typeface="DFKai-SB"/>
                        </a:rPr>
                        <a:t>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臺中市</a:t>
                      </a:r>
                      <a:r>
                        <a:rPr lang="en-US" sz="2000" u="none" strike="noStrike" cap="none" dirty="0">
                          <a:latin typeface="DFKai-SB"/>
                          <a:ea typeface="DFKai-SB"/>
                          <a:cs typeface="DFKai-SB"/>
                          <a:sym typeface="DFKai-SB"/>
                        </a:rPr>
                        <a:t> 109 </a:t>
                      </a:r>
                      <a:r>
                        <a:rPr lang="en-US" sz="2000" u="none" strike="noStrike" cap="none" dirty="0" err="1">
                          <a:latin typeface="DFKai-SB"/>
                          <a:ea typeface="DFKai-SB"/>
                          <a:cs typeface="DFKai-SB"/>
                          <a:sym typeface="DFKai-SB"/>
                        </a:rPr>
                        <a:t>年國民教育階段特殊教育實地評鑑委員-廖晨惠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a:t>
                      </a:r>
                      <a:r>
                        <a:rPr lang="en-US" sz="2000" u="none" strike="noStrike" cap="none" dirty="0">
                          <a:latin typeface="DFKai-SB"/>
                          <a:ea typeface="DFKai-SB"/>
                          <a:cs typeface="DFKai-SB"/>
                          <a:sym typeface="DFKai-SB"/>
                        </a:rPr>
                        <a:t> 109 </a:t>
                      </a:r>
                      <a:r>
                        <a:rPr lang="en-US" sz="2000" u="none" strike="noStrike" cap="none" dirty="0" err="1">
                          <a:latin typeface="DFKai-SB"/>
                          <a:ea typeface="DFKai-SB"/>
                          <a:cs typeface="DFKai-SB"/>
                          <a:sym typeface="DFKai-SB"/>
                        </a:rPr>
                        <a:t>年度高級中等以下學校特殊教育評鑑工作【身心障礙類</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主管學校教務行政課程、教學、註冊、招生、教師專業發展工作教務長-洪榮照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校課程委員會主席-洪榮照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彰化縣特教評鑑委員-洪榮照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苗栗縣特教評鑑委員-洪榮照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南投縣特殊教育鑑定及就學輔導會委員-洪榮照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南投縣特殊教育諮詢會委員-洪榮照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20.教育部特殊教育鑑定及就學輔導會委員-洪榮照</a:t>
                      </a:r>
                      <a:endParaRPr sz="1400" u="none" strike="noStrike" cap="none" dirty="0"/>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教育部特殊教育鑑定及就學輔導會身心障礙高中分組委員兼召集人-洪榮照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教育部特殊教育鑑定及就學輔導會身心障礙大專分組委員-洪榮照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十二年國教高中重新安置委員會-洪榮照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十二年國教特殊安置委員會</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台中區、彰化區、南投區</a:t>
                      </a:r>
                      <a:r>
                        <a:rPr lang="en-US" sz="2000" u="none" strike="noStrike" cap="none" dirty="0">
                          <a:latin typeface="DFKai-SB"/>
                          <a:ea typeface="DFKai-SB"/>
                          <a:cs typeface="DFKai-SB"/>
                          <a:sym typeface="DFKai-SB"/>
                        </a:rPr>
                        <a:t>) </a:t>
                      </a:r>
                      <a:r>
                        <a:rPr lang="en-US" sz="2000" u="none" strike="noStrike" cap="none" dirty="0" err="1">
                          <a:latin typeface="DFKai-SB"/>
                          <a:ea typeface="DFKai-SB"/>
                          <a:cs typeface="DFKai-SB"/>
                          <a:sym typeface="DFKai-SB"/>
                        </a:rPr>
                        <a:t>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中華民國特殊教育學會理事-洪榮照</a:t>
                      </a:r>
                      <a:endParaRPr sz="2400" u="none" strike="noStrike" cap="none" dirty="0">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障礙理解學會理-洪榮照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特殊教育學報(TSSCI) -洪榮照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高雄市政府教育局高雄市政府教育局國民教育階段特殊教育(身心障礙類)學生鑑定安 置會議 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彰化縣國中小學特殊教育評鑑委員-吳柱龍</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特殊教育學校防災訪視委員-吳柱龍</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教育部/高等教育評鑑中心師資培育評鑑認定委員及評鑑委員、系所評鑑與系所品質保證 評鑑委員及小組召集人 -侯禎塘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教育部國教署特殊教育鑑輔會委員-侯禎塘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教育部國教署資優教育鑑輔小組委員及召集人-侯禎塘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台中市/彰化縣特殊教育諮詢委員會委員、特殊教育學生鑑輔會委員-侯禎塘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彰化縣資優教育及身心障礙教育評鑑委員。-侯禎塘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南投縣特殊教育教材教具及教學活動設計比賽評審委員-侯禎塘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彰化縣、南投縣身心障礙學生美術比賽評審委員-侯禎塘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校教評會委員-莊素貞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通識教育委員-莊素貞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院教評會議委員-莊素貞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諮商與應用心理學系系教評會議委員-莊素貞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英語學系系教評會議委員-莊素貞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中華視覺障礙教學學會-莊素貞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教師資格檢定考試考試入闈委員-王欣宜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國立臺北教育大學師資培育自我指導委員會-王欣宜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高等教育評鑑中心師資培育評鑑</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特殊教育中心(一行政單位)中心主任-王欣宜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特教中心、特教系學術研討會大會主席、總幹事-王欣宜 </a:t>
                      </a:r>
                      <a:endParaRPr sz="1400" u="none" strike="noStrike" cap="none"/>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54821">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《南投特教》半年刊審查委員-詹秀美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51、52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(TSSCI) 審查委員-曹傑如</a:t>
                      </a:r>
                      <a:endParaRPr sz="1400" u="none" strike="noStrike" cap="none"/>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測驗學刊(TSSCI) 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資優教育季刊、特殊教育與復健學報、國立臺中教育大學體育系學刊審查委員-曹傑如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科技部研究計畫審查人員-莊素貞 </a:t>
                      </a:r>
                      <a:endParaRPr sz="1400" u="none" strike="noStrike" cap="none"/>
                    </a:p>
                  </a:txBody>
                  <a:tcPr marL="50800" marR="50800" marT="50800" marB="50800" anchor="ctr">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91297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校內外教育相關演講之項目與人次(含到校輔導)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屏東縣政府教育局 108 年度推動科技輔助自主學習計畫之階段三「科技輔助期末座談會」 -曹傑如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中國醫藥大學我看的世界與你不一樣-莊素貞</a:t>
                      </a:r>
                      <a:endParaRPr sz="1400" u="none" strike="noStrike" cap="none"/>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台中啟明學校視障生學習媒介評量-莊素貞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台南大學視多障家長協會視障生學習媒介評量-莊素貞</a:t>
                      </a:r>
                      <a:endParaRPr sz="24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63835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教109 年度科技部補助大專校院研究獎勵案-廖晨惠</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109 年度教育部大專校院特殊優秀人才彈性薪資方案 </a:t>
                      </a:r>
                      <a:endParaRPr sz="12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dirty="0" err="1">
                          <a:latin typeface="DFKai-SB"/>
                          <a:ea typeface="DFKai-SB"/>
                          <a:cs typeface="DFKai-SB"/>
                          <a:sym typeface="DFKai-SB"/>
                        </a:rPr>
                        <a:t>台灣師範大學教育學院百大亮點校友</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學術類</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侯禎塘</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 name="Google Shape;1182;p64"/>
          <p:cNvSpPr txBox="1"/>
          <p:nvPr/>
        </p:nvSpPr>
        <p:spPr>
          <a:xfrm>
            <a:off x="3702555" y="1587138"/>
            <a:ext cx="16175706"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109</a:t>
            </a:r>
            <a:r>
              <a:rPr lang="zh-TW" altLang="en-US" sz="5000" b="1" i="0" u="none" strike="noStrike" cap="none"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
        <p:nvSpPr>
          <p:cNvPr id="4" name="Google Shape;1059;p51"/>
          <p:cNvSpPr txBox="1">
            <a:spLocks noGrp="1"/>
          </p:cNvSpPr>
          <p:nvPr>
            <p:ph type="body" idx="14"/>
          </p:nvPr>
        </p:nvSpPr>
        <p:spPr>
          <a:xfrm>
            <a:off x="117558" y="-235321"/>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7" name="Google Shape;1207;p68"/>
          <p:cNvSpPr txBox="1"/>
          <p:nvPr/>
        </p:nvSpPr>
        <p:spPr>
          <a:xfrm>
            <a:off x="2389467" y="2657100"/>
            <a:ext cx="21994533" cy="913711"/>
          </a:xfrm>
          <a:prstGeom prst="rect">
            <a:avLst/>
          </a:prstGeom>
          <a:noFill/>
          <a:ln>
            <a:noFill/>
          </a:ln>
        </p:spPr>
        <p:txBody>
          <a:bodyPr spcFirstLastPara="1" wrap="square" lIns="71425" tIns="71425" rIns="71425" bIns="71425" anchor="ctr" anchorCtr="0">
            <a:spAutoFit/>
          </a:bodyPr>
          <a:lstStyle/>
          <a:p>
            <a:pPr marR="0" lvl="0" algn="l" rtl="0">
              <a:lnSpc>
                <a:spcPct val="100000"/>
              </a:lnSpc>
              <a:spcBef>
                <a:spcPts val="0"/>
              </a:spcBef>
              <a:spcAft>
                <a:spcPts val="0"/>
              </a:spcAft>
              <a:buClr>
                <a:srgbClr val="000000"/>
              </a:buClr>
              <a:buSzPts val="3750"/>
            </a:pPr>
            <a:r>
              <a:rPr lang="en-US" sz="5000" b="0" i="0" u="none" strike="noStrike" cap="none" dirty="0" err="1">
                <a:solidFill>
                  <a:srgbClr val="000000"/>
                </a:solidFill>
                <a:latin typeface="DFKai-SB"/>
                <a:ea typeface="DFKai-SB"/>
                <a:cs typeface="DFKai-SB"/>
                <a:sym typeface="DFKai-SB"/>
              </a:rPr>
              <a:t>專任教師將師資培育優質化相關研究成果融入自行研發教材教法之成果</a:t>
            </a:r>
            <a:endParaRPr sz="5000" b="0" i="0" u="none" strike="noStrike" cap="none" dirty="0">
              <a:solidFill>
                <a:srgbClr val="000000"/>
              </a:solidFill>
              <a:latin typeface="DFKai-SB"/>
              <a:ea typeface="DFKai-SB"/>
              <a:cs typeface="DFKai-SB"/>
              <a:sym typeface="DFKai-SB"/>
            </a:endParaRPr>
          </a:p>
        </p:txBody>
      </p:sp>
      <p:pic>
        <p:nvPicPr>
          <p:cNvPr id="1208" name="Google Shape;1208;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09" name="Google Shape;1209;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10" name="Google Shape;1210;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11" name="Google Shape;1211;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12" name="Google Shape;1212;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13" name="Google Shape;1213;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14" name="Google Shape;1214;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15" name="Google Shape;1215;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16" name="Google Shape;1216;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17" name="Google Shape;1217;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18" name="Google Shape;1218;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19" name="Google Shape;1219;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20" name="Google Shape;1220;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21" name="Google Shape;1221;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22" name="Google Shape;1222;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23" name="Google Shape;1223;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24" name="Google Shape;1224;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25" name="Google Shape;1225;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26" name="Google Shape;1226;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27" name="Google Shape;1227;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28" name="Google Shape;1228;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29" name="Google Shape;1229;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30" name="Google Shape;1230;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31" name="Google Shape;1231;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graphicFrame>
        <p:nvGraphicFramePr>
          <p:cNvPr id="1232" name="Google Shape;1232;p68"/>
          <p:cNvGraphicFramePr/>
          <p:nvPr>
            <p:extLst>
              <p:ext uri="{D42A27DB-BD31-4B8C-83A1-F6EECF244321}">
                <p14:modId xmlns:p14="http://schemas.microsoft.com/office/powerpoint/2010/main" val="2438005302"/>
              </p:ext>
            </p:extLst>
          </p:nvPr>
        </p:nvGraphicFramePr>
        <p:xfrm>
          <a:off x="1886055" y="3617471"/>
          <a:ext cx="21015775" cy="9410950"/>
        </p:xfrm>
        <a:graphic>
          <a:graphicData uri="http://schemas.openxmlformats.org/drawingml/2006/table">
            <a:tbl>
              <a:tblPr>
                <a:noFill/>
                <a:tableStyleId>{7559B35A-62B1-4EC8-91FF-C28C5DF3E706}</a:tableStyleId>
              </a:tblPr>
              <a:tblGrid>
                <a:gridCol w="2392475">
                  <a:extLst>
                    <a:ext uri="{9D8B030D-6E8A-4147-A177-3AD203B41FA5}">
                      <a16:colId xmlns:a16="http://schemas.microsoft.com/office/drawing/2014/main" val="20000"/>
                    </a:ext>
                  </a:extLst>
                </a:gridCol>
                <a:gridCol w="3413825">
                  <a:extLst>
                    <a:ext uri="{9D8B030D-6E8A-4147-A177-3AD203B41FA5}">
                      <a16:colId xmlns:a16="http://schemas.microsoft.com/office/drawing/2014/main" val="20001"/>
                    </a:ext>
                  </a:extLst>
                </a:gridCol>
                <a:gridCol w="15209475">
                  <a:extLst>
                    <a:ext uri="{9D8B030D-6E8A-4147-A177-3AD203B41FA5}">
                      <a16:colId xmlns:a16="http://schemas.microsoft.com/office/drawing/2014/main" val="20002"/>
                    </a:ext>
                  </a:extLst>
                </a:gridCol>
              </a:tblGrid>
              <a:tr h="71905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專任教師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自行研發之教材教法</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9162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FPS(未來問題解決)跨領域主題教學教材</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外食族的危機-健康米其林 (中教大實小)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十面霾伏 (臺中市北區太平國小)</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水淨化停看聽 (臺中市東區臺中國小)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影片示範策略運用在國中中度智能障礙學生查生字技能學習成效之研究(研究生:賴瑞千)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影片提示策略提升國小學習功能嚴重缺損學生使用家用電器進行烹飪技能學習之成效(研究生:蔡依璇)</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孫世恒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建構以合作式諮詢模式提供學前特教融合教育之研究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侯禎塘</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藝術治療理念與實務(2019.6 修訂 2 版)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資優教育跨領域主題教學教材 Save food , save the world (臺中國小資優資源班教師張淑芬共同指導)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影像示範教學對智能障礙成人職業技能學習之成效(研究生:張映虹)</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dirty="0" err="1">
                          <a:latin typeface="DFKai-SB"/>
                          <a:ea typeface="DFKai-SB"/>
                          <a:cs typeface="DFKai-SB"/>
                          <a:sym typeface="DFKai-SB"/>
                        </a:rPr>
                        <a:t>行動化創意收集討論暨創造力評量系統</a:t>
                      </a:r>
                      <a:r>
                        <a:rPr lang="en-US" sz="2500" u="none" strike="noStrike" cap="none" dirty="0">
                          <a:latin typeface="DFKai-SB"/>
                          <a:ea typeface="DFKai-SB"/>
                          <a:cs typeface="DFKai-SB"/>
                          <a:sym typeface="DFKai-SB"/>
                        </a:rPr>
                        <a:t>(</a:t>
                      </a:r>
                      <a:r>
                        <a:rPr lang="en-US" sz="2500" u="none" strike="noStrike" cap="none" dirty="0" err="1">
                          <a:latin typeface="DFKai-SB"/>
                          <a:ea typeface="DFKai-SB"/>
                          <a:cs typeface="DFKai-SB"/>
                          <a:sym typeface="DFKai-SB"/>
                        </a:rPr>
                        <a:t>科技部專題研究計畫主持人</a:t>
                      </a:r>
                      <a:r>
                        <a:rPr lang="en-US" sz="2500" u="none" strike="noStrike" cap="none" dirty="0">
                          <a:latin typeface="DFKai-SB"/>
                          <a:ea typeface="DFKai-SB"/>
                          <a:cs typeface="DFKai-SB"/>
                          <a:sym typeface="DFKai-SB"/>
                        </a:rPr>
                        <a:t>: </a:t>
                      </a:r>
                      <a:r>
                        <a:rPr lang="en-US" sz="2500" u="none" strike="noStrike" cap="none" dirty="0" err="1">
                          <a:latin typeface="DFKai-SB"/>
                          <a:ea typeface="DFKai-SB"/>
                          <a:cs typeface="DFKai-SB"/>
                          <a:sym typeface="DFKai-SB"/>
                        </a:rPr>
                        <a:t>孔崇旭，共同主持人</a:t>
                      </a:r>
                      <a:r>
                        <a:rPr lang="en-US" sz="2500" u="none" strike="noStrike" cap="none" dirty="0">
                          <a:latin typeface="DFKai-SB"/>
                          <a:ea typeface="DFKai-SB"/>
                          <a:cs typeface="DFKai-SB"/>
                          <a:sym typeface="DFKai-SB"/>
                        </a:rPr>
                        <a:t>: </a:t>
                      </a:r>
                      <a:r>
                        <a:rPr lang="en-US" sz="2500" u="none" strike="noStrike" cap="none" dirty="0" err="1">
                          <a:latin typeface="DFKai-SB"/>
                          <a:ea typeface="DFKai-SB"/>
                          <a:cs typeface="DFKai-SB"/>
                          <a:sym typeface="DFKai-SB"/>
                        </a:rPr>
                        <a:t>詹秀美</a:t>
                      </a:r>
                      <a:r>
                        <a:rPr lang="en-US" sz="25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30" name="Google Shape;1059;p51"/>
          <p:cNvSpPr txBox="1">
            <a:spLocks noGrp="1"/>
          </p:cNvSpPr>
          <p:nvPr>
            <p:ph type="body" idx="14"/>
          </p:nvPr>
        </p:nvSpPr>
        <p:spPr>
          <a:xfrm>
            <a:off x="0" y="26575"/>
            <a:ext cx="24384000" cy="2630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69"/>
          <p:cNvSpPr txBox="1"/>
          <p:nvPr/>
        </p:nvSpPr>
        <p:spPr>
          <a:xfrm>
            <a:off x="8408624" y="3521354"/>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latin typeface="Microsoft JhengHei"/>
                <a:ea typeface="Microsoft JhengHei"/>
                <a:cs typeface="Microsoft JhengHei"/>
                <a:sym typeface="Microsoft JhengHei"/>
              </a:rPr>
              <a:t>項目五</a:t>
            </a:r>
            <a:endParaRPr sz="9600" b="1" i="0" u="none" strike="noStrike" cap="none" dirty="0">
              <a:solidFill>
                <a:srgbClr val="F6F6F6"/>
              </a:solidFill>
              <a:latin typeface="Microsoft JhengHei"/>
              <a:ea typeface="Microsoft JhengHei"/>
              <a:cs typeface="Microsoft JhengHei"/>
              <a:sym typeface="Microsoft JhengHei"/>
            </a:endParaRPr>
          </a:p>
        </p:txBody>
      </p:sp>
      <p:sp>
        <p:nvSpPr>
          <p:cNvPr id="1238" name="Google Shape;1238;p69"/>
          <p:cNvSpPr txBox="1"/>
          <p:nvPr/>
        </p:nvSpPr>
        <p:spPr>
          <a:xfrm>
            <a:off x="8141937" y="5729237"/>
            <a:ext cx="8608125"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latin typeface="Microsoft JhengHei"/>
                <a:ea typeface="Microsoft JhengHei"/>
                <a:cs typeface="Microsoft JhengHei"/>
                <a:sym typeface="Microsoft JhengHei"/>
              </a:rPr>
              <a:t>學生學習成效</a:t>
            </a:r>
            <a:endParaRPr sz="11000" b="1" i="0" u="none" strike="noStrike" cap="none" dirty="0">
              <a:solidFill>
                <a:srgbClr val="F6F6F6"/>
              </a:solidFill>
              <a:latin typeface="Microsoft JhengHei"/>
              <a:ea typeface="Microsoft JhengHei"/>
              <a:cs typeface="Microsoft JhengHei"/>
              <a:sym typeface="Microsoft JhengHei"/>
            </a:endParaRPr>
          </a:p>
        </p:txBody>
      </p:sp>
      <p:pic>
        <p:nvPicPr>
          <p:cNvPr id="1240" name="Google Shape;1240;p69"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71"/>
          <p:cNvSpPr/>
          <p:nvPr/>
        </p:nvSpPr>
        <p:spPr>
          <a:xfrm>
            <a:off x="22912066" y="2400361"/>
            <a:ext cx="1128018" cy="1324767"/>
          </a:xfrm>
          <a:custGeom>
            <a:avLst/>
            <a:gdLst/>
            <a:ahLst/>
            <a:cxnLst/>
            <a:rect l="l" t="t" r="r" b="b"/>
            <a:pathLst>
              <a:path w="21600" h="21600" extrusionOk="0">
                <a:moveTo>
                  <a:pt x="0" y="0"/>
                </a:moveTo>
                <a:lnTo>
                  <a:pt x="8829" y="11271"/>
                </a:lnTo>
                <a:lnTo>
                  <a:pt x="12787" y="11271"/>
                </a:lnTo>
                <a:lnTo>
                  <a:pt x="5892" y="0"/>
                </a:lnTo>
                <a:lnTo>
                  <a:pt x="0" y="0"/>
                </a:lnTo>
                <a:close/>
                <a:moveTo>
                  <a:pt x="15706" y="0"/>
                </a:moveTo>
                <a:lnTo>
                  <a:pt x="10979" y="7729"/>
                </a:lnTo>
                <a:lnTo>
                  <a:pt x="12464" y="10154"/>
                </a:lnTo>
                <a:lnTo>
                  <a:pt x="12922" y="10154"/>
                </a:lnTo>
                <a:cubicBezTo>
                  <a:pt x="13146" y="10154"/>
                  <a:pt x="13358" y="10200"/>
                  <a:pt x="13546" y="10280"/>
                </a:cubicBezTo>
                <a:lnTo>
                  <a:pt x="21600" y="0"/>
                </a:lnTo>
                <a:lnTo>
                  <a:pt x="15706" y="0"/>
                </a:lnTo>
                <a:close/>
                <a:moveTo>
                  <a:pt x="12630" y="10425"/>
                </a:moveTo>
                <a:lnTo>
                  <a:pt x="13038" y="11094"/>
                </a:lnTo>
                <a:cubicBezTo>
                  <a:pt x="13153" y="11133"/>
                  <a:pt x="13233" y="11227"/>
                  <a:pt x="13233" y="11338"/>
                </a:cubicBezTo>
                <a:lnTo>
                  <a:pt x="13233" y="11937"/>
                </a:lnTo>
                <a:cubicBezTo>
                  <a:pt x="13497" y="12038"/>
                  <a:pt x="13753" y="12155"/>
                  <a:pt x="13996" y="12285"/>
                </a:cubicBezTo>
                <a:lnTo>
                  <a:pt x="13996" y="11338"/>
                </a:lnTo>
                <a:cubicBezTo>
                  <a:pt x="13996" y="10835"/>
                  <a:pt x="13513" y="10425"/>
                  <a:pt x="12922" y="10425"/>
                </a:cubicBezTo>
                <a:lnTo>
                  <a:pt x="12630" y="10425"/>
                </a:lnTo>
                <a:close/>
                <a:moveTo>
                  <a:pt x="7894" y="10567"/>
                </a:moveTo>
                <a:cubicBezTo>
                  <a:pt x="7593" y="10729"/>
                  <a:pt x="7392" y="11015"/>
                  <a:pt x="7392" y="11340"/>
                </a:cubicBezTo>
                <a:lnTo>
                  <a:pt x="7392" y="12368"/>
                </a:lnTo>
                <a:cubicBezTo>
                  <a:pt x="7634" y="12229"/>
                  <a:pt x="7888" y="12105"/>
                  <a:pt x="8153" y="11996"/>
                </a:cubicBezTo>
                <a:lnTo>
                  <a:pt x="8153" y="11338"/>
                </a:lnTo>
                <a:cubicBezTo>
                  <a:pt x="8153" y="11238"/>
                  <a:pt x="8221" y="11152"/>
                  <a:pt x="8318" y="11107"/>
                </a:cubicBezTo>
                <a:lnTo>
                  <a:pt x="7894" y="10567"/>
                </a:lnTo>
                <a:close/>
                <a:moveTo>
                  <a:pt x="10767" y="11720"/>
                </a:moveTo>
                <a:cubicBezTo>
                  <a:pt x="7563" y="11720"/>
                  <a:pt x="4964" y="13930"/>
                  <a:pt x="4964" y="16659"/>
                </a:cubicBezTo>
                <a:cubicBezTo>
                  <a:pt x="4964" y="19388"/>
                  <a:pt x="7563" y="21600"/>
                  <a:pt x="10767" y="21600"/>
                </a:cubicBezTo>
                <a:cubicBezTo>
                  <a:pt x="13972" y="21600"/>
                  <a:pt x="16570" y="19388"/>
                  <a:pt x="16570" y="16659"/>
                </a:cubicBezTo>
                <a:cubicBezTo>
                  <a:pt x="16570" y="13930"/>
                  <a:pt x="13972" y="11720"/>
                  <a:pt x="10767" y="11720"/>
                </a:cubicBezTo>
                <a:close/>
                <a:moveTo>
                  <a:pt x="10767" y="12800"/>
                </a:moveTo>
                <a:cubicBezTo>
                  <a:pt x="13267" y="12800"/>
                  <a:pt x="15302" y="14530"/>
                  <a:pt x="15302" y="16659"/>
                </a:cubicBezTo>
                <a:cubicBezTo>
                  <a:pt x="15302" y="18788"/>
                  <a:pt x="13268" y="20520"/>
                  <a:pt x="10767" y="20520"/>
                </a:cubicBezTo>
                <a:cubicBezTo>
                  <a:pt x="8267" y="20520"/>
                  <a:pt x="6233" y="18788"/>
                  <a:pt x="6233" y="16659"/>
                </a:cubicBezTo>
                <a:cubicBezTo>
                  <a:pt x="6233" y="14530"/>
                  <a:pt x="8267" y="12800"/>
                  <a:pt x="10767" y="12800"/>
                </a:cubicBezTo>
                <a:close/>
                <a:moveTo>
                  <a:pt x="10767" y="13071"/>
                </a:moveTo>
                <a:cubicBezTo>
                  <a:pt x="8439" y="13071"/>
                  <a:pt x="6552" y="14677"/>
                  <a:pt x="6552" y="16659"/>
                </a:cubicBezTo>
                <a:cubicBezTo>
                  <a:pt x="6552" y="18641"/>
                  <a:pt x="8439" y="20248"/>
                  <a:pt x="10767" y="20248"/>
                </a:cubicBezTo>
                <a:cubicBezTo>
                  <a:pt x="13095" y="20248"/>
                  <a:pt x="14983" y="18641"/>
                  <a:pt x="14983" y="16659"/>
                </a:cubicBezTo>
                <a:cubicBezTo>
                  <a:pt x="14983" y="14677"/>
                  <a:pt x="13095" y="13071"/>
                  <a:pt x="10767" y="13071"/>
                </a:cubicBez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pic>
        <p:nvPicPr>
          <p:cNvPr id="1254" name="Google Shape;1254;p71" descr="影像"/>
          <p:cNvPicPr preferRelativeResize="0"/>
          <p:nvPr/>
        </p:nvPicPr>
        <p:blipFill rotWithShape="1">
          <a:blip r:embed="rId3">
            <a:alphaModFix/>
          </a:blip>
          <a:srcRect/>
          <a:stretch/>
        </p:blipFill>
        <p:spPr>
          <a:xfrm>
            <a:off x="0" y="4828077"/>
            <a:ext cx="24384000" cy="6467771"/>
          </a:xfrm>
          <a:prstGeom prst="rect">
            <a:avLst/>
          </a:prstGeom>
          <a:noFill/>
          <a:ln>
            <a:noFill/>
          </a:ln>
        </p:spPr>
      </p:pic>
      <p:sp>
        <p:nvSpPr>
          <p:cNvPr id="1256" name="Google Shape;1256;p71"/>
          <p:cNvSpPr txBox="1"/>
          <p:nvPr/>
        </p:nvSpPr>
        <p:spPr>
          <a:xfrm>
            <a:off x="2045551" y="3362891"/>
            <a:ext cx="21994533"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 107~109 學年度應屆畢業生教師資格考試通過情形一覽表</a:t>
            </a:r>
            <a:endParaRPr sz="5000" b="0" i="0" u="none" strike="noStrike" cap="none">
              <a:solidFill>
                <a:srgbClr val="000000"/>
              </a:solidFill>
              <a:latin typeface="DFKai-SB"/>
              <a:ea typeface="DFKai-SB"/>
              <a:cs typeface="DFKai-SB"/>
              <a:sym typeface="DFKai-SB"/>
            </a:endParaRPr>
          </a:p>
        </p:txBody>
      </p:sp>
      <p:sp>
        <p:nvSpPr>
          <p:cNvPr id="7" name="Google Shape;1245;p70"/>
          <p:cNvSpPr txBox="1">
            <a:spLocks noGrp="1"/>
          </p:cNvSpPr>
          <p:nvPr>
            <p:ph type="body" idx="14"/>
          </p:nvPr>
        </p:nvSpPr>
        <p:spPr>
          <a:xfrm>
            <a:off x="1" y="0"/>
            <a:ext cx="24384000" cy="242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項目五「學生學習成效</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pic>
        <p:nvPicPr>
          <p:cNvPr id="1263" name="Google Shape;1263;p72" descr="影像"/>
          <p:cNvPicPr preferRelativeResize="0"/>
          <p:nvPr/>
        </p:nvPicPr>
        <p:blipFill rotWithShape="1">
          <a:blip r:embed="rId3">
            <a:alphaModFix/>
          </a:blip>
          <a:srcRect/>
          <a:stretch/>
        </p:blipFill>
        <p:spPr>
          <a:xfrm>
            <a:off x="1748219" y="4432852"/>
            <a:ext cx="20295705" cy="8189844"/>
          </a:xfrm>
          <a:prstGeom prst="rect">
            <a:avLst/>
          </a:prstGeom>
          <a:noFill/>
          <a:ln>
            <a:noFill/>
          </a:ln>
        </p:spPr>
      </p:pic>
      <p:sp>
        <p:nvSpPr>
          <p:cNvPr id="1264" name="Google Shape;1264;p72"/>
          <p:cNvSpPr txBox="1"/>
          <p:nvPr/>
        </p:nvSpPr>
        <p:spPr>
          <a:xfrm>
            <a:off x="4728892" y="3031044"/>
            <a:ext cx="14334360" cy="115990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6600" b="0" i="0" u="none" strike="noStrike" cap="none" dirty="0" err="1" smtClean="0">
                <a:solidFill>
                  <a:srgbClr val="000000"/>
                </a:solidFill>
                <a:latin typeface="微軟正黑體" panose="020B0604030504040204" pitchFamily="34" charset="-120"/>
                <a:ea typeface="微軟正黑體" panose="020B0604030504040204" pitchFamily="34" charset="-120"/>
                <a:cs typeface="PMingLiu"/>
                <a:sym typeface="PMingLiu"/>
              </a:rPr>
              <a:t>本系</a:t>
            </a:r>
            <a:r>
              <a:rPr lang="en-US" sz="6600" b="0" i="0" u="none" strike="noStrike" cap="none" dirty="0" smtClean="0">
                <a:solidFill>
                  <a:srgbClr val="000000"/>
                </a:solidFill>
                <a:latin typeface="微軟正黑體" panose="020B0604030504040204" pitchFamily="34" charset="-120"/>
                <a:ea typeface="微軟正黑體" panose="020B0604030504040204" pitchFamily="34" charset="-120"/>
                <a:cs typeface="PMingLiu"/>
                <a:sym typeface="PMingLiu"/>
              </a:rPr>
              <a:t> </a:t>
            </a:r>
            <a:r>
              <a:rPr lang="en-US" sz="66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rPr>
              <a:t>107~109 </a:t>
            </a:r>
            <a:r>
              <a:rPr lang="en-US" sz="6600" b="0" i="0" u="none" strike="noStrike" cap="none" dirty="0" err="1" smtClean="0">
                <a:solidFill>
                  <a:srgbClr val="000000"/>
                </a:solidFill>
                <a:latin typeface="微軟正黑體" panose="020B0604030504040204" pitchFamily="34" charset="-120"/>
                <a:ea typeface="微軟正黑體" panose="020B0604030504040204" pitchFamily="34" charset="-120"/>
                <a:cs typeface="PMingLiu"/>
                <a:sym typeface="PMingLiu"/>
              </a:rPr>
              <a:t>年度教師甄選錄取</a:t>
            </a:r>
            <a:endParaRPr sz="66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endParaRPr>
          </a:p>
        </p:txBody>
      </p:sp>
      <p:sp>
        <p:nvSpPr>
          <p:cNvPr id="7" name="Google Shape;1245;p70"/>
          <p:cNvSpPr txBox="1">
            <a:spLocks noGrp="1"/>
          </p:cNvSpPr>
          <p:nvPr>
            <p:ph type="body" idx="14"/>
          </p:nvPr>
        </p:nvSpPr>
        <p:spPr>
          <a:xfrm>
            <a:off x="1" y="0"/>
            <a:ext cx="24384000" cy="242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項目五「學生學習成效</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73"/>
          <p:cNvSpPr txBox="1"/>
          <p:nvPr/>
        </p:nvSpPr>
        <p:spPr>
          <a:xfrm>
            <a:off x="8229720" y="3650422"/>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1270" name="Google Shape;1270;p73"/>
          <p:cNvSpPr txBox="1"/>
          <p:nvPr/>
        </p:nvSpPr>
        <p:spPr>
          <a:xfrm>
            <a:off x="6085609" y="5937817"/>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實習及夥伴學校關係</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1272" name="Google Shape;1272;p73"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sp>
        <p:nvSpPr>
          <p:cNvPr id="1277"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
        <p:nvSpPr>
          <p:cNvPr id="1278" name="Google Shape;1278;p74"/>
          <p:cNvSpPr txBox="1"/>
          <p:nvPr/>
        </p:nvSpPr>
        <p:spPr>
          <a:xfrm>
            <a:off x="117558" y="2784951"/>
            <a:ext cx="2168863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（一）與夥伴學校在師資職前培育之實習與夥伴關係建立與執行</a:t>
            </a:r>
            <a:endParaRPr sz="6000" b="0" i="0" u="none" strike="noStrike" cap="none">
              <a:solidFill>
                <a:srgbClr val="000000"/>
              </a:solidFill>
              <a:latin typeface="DFKai-SB"/>
              <a:ea typeface="DFKai-SB"/>
              <a:cs typeface="DFKai-SB"/>
              <a:sym typeface="DFKai-SB"/>
            </a:endParaRPr>
          </a:p>
        </p:txBody>
      </p:sp>
      <p:sp>
        <p:nvSpPr>
          <p:cNvPr id="1279" name="Google Shape;1279;p74"/>
          <p:cNvSpPr txBox="1"/>
          <p:nvPr/>
        </p:nvSpPr>
        <p:spPr>
          <a:xfrm>
            <a:off x="2160632" y="4268869"/>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師資培育機構與夥伴學校在師資生</a:t>
            </a:r>
            <a:r>
              <a:rPr lang="en-US" sz="5000" b="0" i="0" u="none" strike="noStrike" cap="none">
                <a:solidFill>
                  <a:schemeClr val="accent5"/>
                </a:solidFill>
                <a:latin typeface="DFKai-SB"/>
                <a:ea typeface="DFKai-SB"/>
                <a:cs typeface="DFKai-SB"/>
                <a:sym typeface="DFKai-SB"/>
              </a:rPr>
              <a:t>參訪見習</a:t>
            </a:r>
            <a:r>
              <a:rPr lang="en-US" sz="5000" b="0" i="0" u="none" strike="noStrike" cap="none">
                <a:solidFill>
                  <a:srgbClr val="000000"/>
                </a:solidFill>
                <a:latin typeface="DFKai-SB"/>
                <a:ea typeface="DFKai-SB"/>
                <a:cs typeface="DFKai-SB"/>
                <a:sym typeface="DFKai-SB"/>
              </a:rPr>
              <a:t>之合作關係與運作</a:t>
            </a:r>
            <a:endParaRPr sz="5000" b="0" i="0" u="none" strike="noStrike" cap="none">
              <a:solidFill>
                <a:srgbClr val="000000"/>
              </a:solidFill>
              <a:latin typeface="DFKai-SB"/>
              <a:ea typeface="DFKai-SB"/>
              <a:cs typeface="DFKai-SB"/>
              <a:sym typeface="DFKai-SB"/>
            </a:endParaRPr>
          </a:p>
        </p:txBody>
      </p:sp>
      <p:graphicFrame>
        <p:nvGraphicFramePr>
          <p:cNvPr id="1280" name="Google Shape;1280;p74"/>
          <p:cNvGraphicFramePr/>
          <p:nvPr/>
        </p:nvGraphicFramePr>
        <p:xfrm>
          <a:off x="1032593" y="7017384"/>
          <a:ext cx="22318825" cy="6042600"/>
        </p:xfrm>
        <a:graphic>
          <a:graphicData uri="http://schemas.openxmlformats.org/drawingml/2006/table">
            <a:tbl>
              <a:tblPr>
                <a:noFill/>
                <a:tableStyleId>{7559B35A-62B1-4EC8-91FF-C28C5DF3E706}</a:tableStyleId>
              </a:tblPr>
              <a:tblGrid>
                <a:gridCol w="2192750">
                  <a:extLst>
                    <a:ext uri="{9D8B030D-6E8A-4147-A177-3AD203B41FA5}">
                      <a16:colId xmlns:a16="http://schemas.microsoft.com/office/drawing/2014/main" val="20000"/>
                    </a:ext>
                  </a:extLst>
                </a:gridCol>
                <a:gridCol w="6145725">
                  <a:extLst>
                    <a:ext uri="{9D8B030D-6E8A-4147-A177-3AD203B41FA5}">
                      <a16:colId xmlns:a16="http://schemas.microsoft.com/office/drawing/2014/main" val="20001"/>
                    </a:ext>
                  </a:extLst>
                </a:gridCol>
                <a:gridCol w="6844475">
                  <a:extLst>
                    <a:ext uri="{9D8B030D-6E8A-4147-A177-3AD203B41FA5}">
                      <a16:colId xmlns:a16="http://schemas.microsoft.com/office/drawing/2014/main" val="20002"/>
                    </a:ext>
                  </a:extLst>
                </a:gridCol>
                <a:gridCol w="3829325">
                  <a:extLst>
                    <a:ext uri="{9D8B030D-6E8A-4147-A177-3AD203B41FA5}">
                      <a16:colId xmlns:a16="http://schemas.microsoft.com/office/drawing/2014/main" val="20003"/>
                    </a:ext>
                  </a:extLst>
                </a:gridCol>
                <a:gridCol w="3306550">
                  <a:extLst>
                    <a:ext uri="{9D8B030D-6E8A-4147-A177-3AD203B41FA5}">
                      <a16:colId xmlns:a16="http://schemas.microsoft.com/office/drawing/2014/main" val="20004"/>
                    </a:ext>
                  </a:extLst>
                </a:gridCol>
              </a:tblGrid>
              <a:tr h="70600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授課科目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參訪地點</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參訪之師生人數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授課教師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016650">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適應體育</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國立彰化特殊教育學校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35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016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特殊教育行政與法規</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臺中市中區特教資源中心</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47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李如鵬</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651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腦性麻痺與肢體障礙教育</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臺中市中區光復國小</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20</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楊茜如</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651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特殊教育教學實習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臺中市豐原區豐原國小</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臺中市中區特教資源中心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48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洪榮照</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王淑娟</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81" name="Google Shape;1281;p74"/>
          <p:cNvSpPr txBox="1"/>
          <p:nvPr/>
        </p:nvSpPr>
        <p:spPr>
          <a:xfrm>
            <a:off x="7649166" y="5595723"/>
            <a:ext cx="9085668" cy="106759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6-1-1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師資培育機構與夥伴學校在師資生參訪見習一覽表</a:t>
            </a:r>
            <a:endParaRPr sz="5000" b="0" i="0" u="none" strike="noStrike" cap="none">
              <a:solidFill>
                <a:srgbClr val="000000"/>
              </a:solidFill>
              <a:latin typeface="PMingLiu"/>
              <a:ea typeface="PMingLiu"/>
              <a:cs typeface="PMingLiu"/>
              <a:sym typeface="PMingLiu"/>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285"/>
        <p:cNvGrpSpPr/>
        <p:nvPr/>
      </p:nvGrpSpPr>
      <p:grpSpPr>
        <a:xfrm>
          <a:off x="0" y="0"/>
          <a:ext cx="0" cy="0"/>
          <a:chOff x="0" y="0"/>
          <a:chExt cx="0" cy="0"/>
        </a:xfrm>
      </p:grpSpPr>
      <p:graphicFrame>
        <p:nvGraphicFramePr>
          <p:cNvPr id="1287" name="Google Shape;1287;p75"/>
          <p:cNvGraphicFramePr/>
          <p:nvPr>
            <p:extLst>
              <p:ext uri="{D42A27DB-BD31-4B8C-83A1-F6EECF244321}">
                <p14:modId xmlns:p14="http://schemas.microsoft.com/office/powerpoint/2010/main" val="1178931462"/>
              </p:ext>
            </p:extLst>
          </p:nvPr>
        </p:nvGraphicFramePr>
        <p:xfrm>
          <a:off x="2" y="2484790"/>
          <a:ext cx="24383999" cy="11231220"/>
        </p:xfrm>
        <a:graphic>
          <a:graphicData uri="http://schemas.openxmlformats.org/drawingml/2006/table">
            <a:tbl>
              <a:tblPr>
                <a:noFill/>
                <a:tableStyleId>{7559B35A-62B1-4EC8-91FF-C28C5DF3E706}</a:tableStyleId>
              </a:tblPr>
              <a:tblGrid>
                <a:gridCol w="2395647">
                  <a:extLst>
                    <a:ext uri="{9D8B030D-6E8A-4147-A177-3AD203B41FA5}">
                      <a16:colId xmlns:a16="http://schemas.microsoft.com/office/drawing/2014/main" val="20000"/>
                    </a:ext>
                  </a:extLst>
                </a:gridCol>
                <a:gridCol w="6714392">
                  <a:extLst>
                    <a:ext uri="{9D8B030D-6E8A-4147-A177-3AD203B41FA5}">
                      <a16:colId xmlns:a16="http://schemas.microsoft.com/office/drawing/2014/main" val="20001"/>
                    </a:ext>
                  </a:extLst>
                </a:gridCol>
                <a:gridCol w="7477798">
                  <a:extLst>
                    <a:ext uri="{9D8B030D-6E8A-4147-A177-3AD203B41FA5}">
                      <a16:colId xmlns:a16="http://schemas.microsoft.com/office/drawing/2014/main" val="20002"/>
                    </a:ext>
                  </a:extLst>
                </a:gridCol>
                <a:gridCol w="4183655">
                  <a:extLst>
                    <a:ext uri="{9D8B030D-6E8A-4147-A177-3AD203B41FA5}">
                      <a16:colId xmlns:a16="http://schemas.microsoft.com/office/drawing/2014/main" val="20003"/>
                    </a:ext>
                  </a:extLst>
                </a:gridCol>
                <a:gridCol w="3612507">
                  <a:extLst>
                    <a:ext uri="{9D8B030D-6E8A-4147-A177-3AD203B41FA5}">
                      <a16:colId xmlns:a16="http://schemas.microsoft.com/office/drawing/2014/main" val="20004"/>
                    </a:ext>
                  </a:extLst>
                </a:gridCol>
              </a:tblGrid>
              <a:tr h="534820">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授課科目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參訪地點</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參訪之師生人數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授課教師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534820">
                <a:tc rowSpan="20">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108</a:t>
                      </a:r>
                      <a:br>
                        <a:rPr lang="en-US" sz="2500" u="none" strike="noStrike" cap="none">
                          <a:latin typeface="DFKai-SB"/>
                          <a:ea typeface="DFKai-SB"/>
                          <a:cs typeface="DFKai-SB"/>
                          <a:sym typeface="DFKai-SB"/>
                        </a:rPr>
                      </a:b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特殊教育班級經營</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臺中市北區太平國小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16</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臺中市西區忠孝國小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3</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2"/>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臺中市東區樂業國小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3"/>
                  </a:ext>
                </a:extLst>
              </a:tr>
              <a:tr h="53482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功能性動作訓練</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臺中市台中特殊教育學校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36</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吳柱龍、楊茜如</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53482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早期介入概論</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瑪利亞基金會早期療育中心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52</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孫世恒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534820">
                <a:tc vMerge="1">
                  <a:txBody>
                    <a:bodyPr/>
                    <a:lstStyle/>
                    <a:p>
                      <a:endParaRPr lang="zh-TW"/>
                    </a:p>
                  </a:txBody>
                  <a:tcPr/>
                </a:tc>
                <a:tc rowSpan="15">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dirty="0" err="1">
                          <a:latin typeface="DFKai-SB"/>
                          <a:ea typeface="DFKai-SB"/>
                          <a:cs typeface="DFKai-SB"/>
                          <a:sym typeface="DFKai-SB"/>
                        </a:rPr>
                        <a:t>資源教室方案與經營</a:t>
                      </a:r>
                      <a:endParaRPr sz="25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彰化縣福興鄉西勢國小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15">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廖晨惠</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彰化縣和美鎮新庄國小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7"/>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彰化縣花壇鄉花壇國小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8"/>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彰化縣彰化市南興國小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9"/>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臺中市南區和平國小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0"/>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臺中市太平區新平國小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1"/>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臺中市西區大勇國小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2"/>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臺中市西區忠孝國小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3"/>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國立臺中教育大學附設實驗小學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4</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4"/>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臺中市北區篤行國小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5"/>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臺中市北區健行國小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6"/>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臺中市北區賴厝國小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7"/>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臺中市北屯區松竹國小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8"/>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臺中市北屯區仁美國小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9"/>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臺中市北屯區文昌國小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dirty="0">
                          <a:latin typeface="DFKai-SB"/>
                          <a:ea typeface="DFKai-SB"/>
                          <a:cs typeface="DFKai-SB"/>
                          <a:sym typeface="DFKai-SB"/>
                        </a:rPr>
                        <a:t>5</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20"/>
                  </a:ext>
                </a:extLst>
              </a:tr>
            </a:tbl>
          </a:graphicData>
        </a:graphic>
      </p:graphicFrame>
      <p:sp>
        <p:nvSpPr>
          <p:cNvPr id="4"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3" name="Google Shape;1293;p76"/>
          <p:cNvSpPr txBox="1"/>
          <p:nvPr/>
        </p:nvSpPr>
        <p:spPr>
          <a:xfrm>
            <a:off x="706253" y="2913652"/>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師資培育機構與夥伴學校在師資生</a:t>
            </a:r>
            <a:r>
              <a:rPr lang="en-US" sz="5000" b="0" i="0" u="none" strike="noStrike" cap="none" dirty="0" err="1">
                <a:solidFill>
                  <a:schemeClr val="accent5"/>
                </a:solidFill>
                <a:latin typeface="DFKai-SB"/>
                <a:ea typeface="DFKai-SB"/>
                <a:cs typeface="DFKai-SB"/>
                <a:sym typeface="DFKai-SB"/>
              </a:rPr>
              <a:t>教學實習</a:t>
            </a:r>
            <a:r>
              <a:rPr lang="en-US" sz="5000" b="0" i="0" u="none" strike="noStrike" cap="none" dirty="0" err="1">
                <a:solidFill>
                  <a:srgbClr val="000000"/>
                </a:solidFill>
                <a:latin typeface="DFKai-SB"/>
                <a:ea typeface="DFKai-SB"/>
                <a:cs typeface="DFKai-SB"/>
                <a:sym typeface="DFKai-SB"/>
              </a:rPr>
              <a:t>之合作關係與運作</a:t>
            </a:r>
            <a:endParaRPr sz="5000" b="0" i="0" u="none" strike="noStrike" cap="none" dirty="0">
              <a:solidFill>
                <a:srgbClr val="000000"/>
              </a:solidFill>
              <a:latin typeface="DFKai-SB"/>
              <a:ea typeface="DFKai-SB"/>
              <a:cs typeface="DFKai-SB"/>
              <a:sym typeface="DFKai-SB"/>
            </a:endParaRPr>
          </a:p>
        </p:txBody>
      </p:sp>
      <p:graphicFrame>
        <p:nvGraphicFramePr>
          <p:cNvPr id="1294" name="Google Shape;1294;p76"/>
          <p:cNvGraphicFramePr/>
          <p:nvPr>
            <p:extLst>
              <p:ext uri="{D42A27DB-BD31-4B8C-83A1-F6EECF244321}">
                <p14:modId xmlns:p14="http://schemas.microsoft.com/office/powerpoint/2010/main" val="894555391"/>
              </p:ext>
            </p:extLst>
          </p:nvPr>
        </p:nvGraphicFramePr>
        <p:xfrm>
          <a:off x="936521" y="5716812"/>
          <a:ext cx="22318800" cy="6797775"/>
        </p:xfrm>
        <a:graphic>
          <a:graphicData uri="http://schemas.openxmlformats.org/drawingml/2006/table">
            <a:tbl>
              <a:tblPr>
                <a:noFill/>
                <a:tableStyleId>{7559B35A-62B1-4EC8-91FF-C28C5DF3E706}</a:tableStyleId>
              </a:tblPr>
              <a:tblGrid>
                <a:gridCol w="4835400">
                  <a:extLst>
                    <a:ext uri="{9D8B030D-6E8A-4147-A177-3AD203B41FA5}">
                      <a16:colId xmlns:a16="http://schemas.microsoft.com/office/drawing/2014/main" val="20000"/>
                    </a:ext>
                  </a:extLst>
                </a:gridCol>
                <a:gridCol w="17483400">
                  <a:extLst>
                    <a:ext uri="{9D8B030D-6E8A-4147-A177-3AD203B41FA5}">
                      <a16:colId xmlns:a16="http://schemas.microsoft.com/office/drawing/2014/main" val="20001"/>
                    </a:ext>
                  </a:extLst>
                </a:gridCol>
              </a:tblGrid>
              <a:tr h="724925">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學年度別</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zh-TW" altLang="en-US" sz="3000" u="none" strike="noStrike" cap="none" dirty="0" smtClean="0">
                          <a:latin typeface="DFKai-SB"/>
                          <a:ea typeface="DFKai-SB"/>
                          <a:cs typeface="DFKai-SB"/>
                          <a:sym typeface="DFKai-SB"/>
                        </a:rPr>
                        <a:t>特殊</a:t>
                      </a:r>
                      <a:r>
                        <a:rPr lang="en-US" sz="3000" u="none" strike="noStrike" cap="none" dirty="0" err="1" smtClean="0">
                          <a:latin typeface="DFKai-SB"/>
                          <a:ea typeface="DFKai-SB"/>
                          <a:cs typeface="DFKai-SB"/>
                          <a:sym typeface="DFKai-SB"/>
                        </a:rPr>
                        <a:t>教育實習合作學校</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913500">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600"/>
                        <a:buFont typeface="DFKai-SB"/>
                        <a:buNone/>
                      </a:pPr>
                      <a:r>
                        <a:rPr lang="en-US" sz="3600" u="none" strike="noStrike" cap="none">
                          <a:solidFill>
                            <a:schemeClr val="accent1"/>
                          </a:solidFill>
                          <a:latin typeface="DFKai-SB"/>
                          <a:ea typeface="DFKai-SB"/>
                          <a:cs typeface="DFKai-SB"/>
                          <a:sym typeface="DFKai-SB"/>
                        </a:rPr>
                        <a:t>資優教育教學實習：</a:t>
                      </a:r>
                      <a:r>
                        <a:rPr lang="en-US" sz="3600" u="none" strike="noStrike" cap="none">
                          <a:latin typeface="DFKai-SB"/>
                          <a:ea typeface="DFKai-SB"/>
                          <a:cs typeface="DFKai-SB"/>
                          <a:sym typeface="DFKai-SB"/>
                        </a:rPr>
                        <a:t>中教大實小、臺中市東區臺中國小、臺中市北區太平國小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9135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600"/>
                        <a:buFont typeface="DFKai-SB"/>
                        <a:buNone/>
                      </a:pPr>
                      <a:r>
                        <a:rPr lang="en-US" sz="3600" u="none" strike="noStrike" cap="none">
                          <a:solidFill>
                            <a:schemeClr val="accent2"/>
                          </a:solidFill>
                          <a:latin typeface="DFKai-SB"/>
                          <a:ea typeface="DFKai-SB"/>
                          <a:cs typeface="DFKai-SB"/>
                          <a:sym typeface="DFKai-SB"/>
                        </a:rPr>
                        <a:t>特殊教育教學實習（上）：</a:t>
                      </a:r>
                      <a:r>
                        <a:rPr lang="en-US" sz="3600" u="none" strike="noStrike" cap="none">
                          <a:latin typeface="DFKai-SB"/>
                          <a:ea typeface="DFKai-SB"/>
                          <a:cs typeface="DFKai-SB"/>
                          <a:sym typeface="DFKai-SB"/>
                        </a:rPr>
                        <a:t>北屯國小、和平國小、健行國小、太平國小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0012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600"/>
                        <a:buFont typeface="DFKai-SB"/>
                        <a:buNone/>
                      </a:pPr>
                      <a:r>
                        <a:rPr lang="en-US" sz="3600" u="none" strike="noStrike" cap="none">
                          <a:solidFill>
                            <a:schemeClr val="accent2"/>
                          </a:solidFill>
                          <a:latin typeface="DFKai-SB"/>
                          <a:ea typeface="DFKai-SB"/>
                          <a:cs typeface="DFKai-SB"/>
                          <a:sym typeface="DFKai-SB"/>
                        </a:rPr>
                        <a:t>特殊教育教學實習（下）：</a:t>
                      </a:r>
                      <a:r>
                        <a:rPr lang="en-US" sz="3600" u="none" strike="noStrike" cap="none">
                          <a:latin typeface="DFKai-SB"/>
                          <a:ea typeface="DFKai-SB"/>
                          <a:cs typeface="DFKai-SB"/>
                          <a:sym typeface="DFKai-SB"/>
                        </a:rPr>
                        <a:t>四張犁國小、臺中教育大學附小、大同國小、北屯國小、賴厝國小、 健行國小、國光國小、大勇國小、西屯國小、立人國小、忠孝國小、彰化市民生國小、台中國小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04572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600"/>
                        <a:buFont typeface="DFKai-SB"/>
                        <a:buNone/>
                      </a:pPr>
                      <a:r>
                        <a:rPr lang="en-US" sz="3600" u="none" strike="noStrike" cap="none" dirty="0">
                          <a:solidFill>
                            <a:schemeClr val="accent4"/>
                          </a:solidFill>
                          <a:latin typeface="DFKai-SB"/>
                          <a:ea typeface="DFKai-SB"/>
                          <a:cs typeface="DFKai-SB"/>
                          <a:sym typeface="DFKai-SB"/>
                        </a:rPr>
                        <a:t>幼兒園特殊教育教學實習：</a:t>
                      </a:r>
                      <a:r>
                        <a:rPr lang="en-US" sz="3600" u="none" strike="noStrike" cap="none" dirty="0">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 </a:t>
                      </a:r>
                      <a:endParaRPr sz="12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95" name="Google Shape;1295;p76"/>
          <p:cNvSpPr txBox="1"/>
          <p:nvPr/>
        </p:nvSpPr>
        <p:spPr>
          <a:xfrm>
            <a:off x="4479183" y="4367509"/>
            <a:ext cx="15182840" cy="1067575"/>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altLang="zh-TW" sz="6000" b="0" i="0" u="none" strike="noStrike" cap="none" dirty="0" smtClean="0">
                <a:solidFill>
                  <a:srgbClr val="000000"/>
                </a:solidFill>
                <a:latin typeface="微軟正黑體" panose="020B0604030504040204" pitchFamily="34" charset="-120"/>
                <a:ea typeface="微軟正黑體" panose="020B0604030504040204" pitchFamily="34" charset="-120"/>
                <a:cs typeface="PMingLiu"/>
                <a:sym typeface="PMingLiu"/>
              </a:rPr>
              <a:t>107</a:t>
            </a:r>
            <a:r>
              <a:rPr lang="zh-TW" altLang="en-US" sz="6000" b="0" i="0" u="none" strike="noStrike" cap="none" dirty="0" smtClean="0">
                <a:solidFill>
                  <a:srgbClr val="000000"/>
                </a:solidFill>
                <a:latin typeface="微軟正黑體" panose="020B0604030504040204" pitchFamily="34" charset="-120"/>
                <a:ea typeface="微軟正黑體" panose="020B0604030504040204" pitchFamily="34" charset="-120"/>
                <a:cs typeface="PMingLiu"/>
                <a:sym typeface="PMingLiu"/>
              </a:rPr>
              <a:t>學年度</a:t>
            </a:r>
            <a:r>
              <a:rPr lang="en-US" sz="6000" b="0" i="0" u="none" strike="noStrike" cap="none" dirty="0" err="1" smtClean="0">
                <a:solidFill>
                  <a:srgbClr val="000000"/>
                </a:solidFill>
                <a:latin typeface="微軟正黑體" panose="020B0604030504040204" pitchFamily="34" charset="-120"/>
                <a:ea typeface="微軟正黑體" panose="020B0604030504040204" pitchFamily="34" charset="-120"/>
                <a:cs typeface="PMingLiu"/>
                <a:sym typeface="PMingLiu"/>
              </a:rPr>
              <a:t>特殊教育教學實習合作學校</a:t>
            </a:r>
            <a:endParaRPr sz="60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endParaRPr>
          </a:p>
        </p:txBody>
      </p:sp>
      <p:sp>
        <p:nvSpPr>
          <p:cNvPr id="6" name="Google Shape;1277;p74"/>
          <p:cNvSpPr txBox="1"/>
          <p:nvPr/>
        </p:nvSpPr>
        <p:spPr>
          <a:xfrm>
            <a:off x="0" y="0"/>
            <a:ext cx="24191843" cy="2343977"/>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graphicFrame>
        <p:nvGraphicFramePr>
          <p:cNvPr id="1301" name="Google Shape;1301;p77"/>
          <p:cNvGraphicFramePr/>
          <p:nvPr>
            <p:extLst>
              <p:ext uri="{D42A27DB-BD31-4B8C-83A1-F6EECF244321}">
                <p14:modId xmlns:p14="http://schemas.microsoft.com/office/powerpoint/2010/main" val="348331718"/>
              </p:ext>
            </p:extLst>
          </p:nvPr>
        </p:nvGraphicFramePr>
        <p:xfrm>
          <a:off x="0" y="2383470"/>
          <a:ext cx="24384000" cy="11332530"/>
        </p:xfrm>
        <a:graphic>
          <a:graphicData uri="http://schemas.openxmlformats.org/drawingml/2006/table">
            <a:tbl>
              <a:tblPr>
                <a:noFill/>
                <a:tableStyleId>{7559B35A-62B1-4EC8-91FF-C28C5DF3E706}</a:tableStyleId>
              </a:tblPr>
              <a:tblGrid>
                <a:gridCol w="5282829">
                  <a:extLst>
                    <a:ext uri="{9D8B030D-6E8A-4147-A177-3AD203B41FA5}">
                      <a16:colId xmlns:a16="http://schemas.microsoft.com/office/drawing/2014/main" val="20000"/>
                    </a:ext>
                  </a:extLst>
                </a:gridCol>
                <a:gridCol w="19101171">
                  <a:extLst>
                    <a:ext uri="{9D8B030D-6E8A-4147-A177-3AD203B41FA5}">
                      <a16:colId xmlns:a16="http://schemas.microsoft.com/office/drawing/2014/main" val="20001"/>
                    </a:ext>
                  </a:extLst>
                </a:gridCol>
              </a:tblGrid>
              <a:tr h="745998">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學年度別</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zh-TW" altLang="en-US" sz="3000" u="none" strike="noStrike" cap="none" dirty="0" smtClean="0">
                          <a:latin typeface="DFKai-SB"/>
                          <a:ea typeface="DFKai-SB"/>
                          <a:cs typeface="DFKai-SB"/>
                          <a:sym typeface="DFKai-SB"/>
                        </a:rPr>
                        <a:t>特殊</a:t>
                      </a:r>
                      <a:r>
                        <a:rPr lang="en-US" sz="3000" u="none" strike="noStrike" cap="none" dirty="0" err="1" smtClean="0">
                          <a:latin typeface="DFKai-SB"/>
                          <a:ea typeface="DFKai-SB"/>
                          <a:cs typeface="DFKai-SB"/>
                          <a:sym typeface="DFKai-SB"/>
                        </a:rPr>
                        <a:t>教育實習合作學校</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827912">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000"/>
                        <a:buFont typeface="DFKai-SB"/>
                        <a:buNone/>
                      </a:pPr>
                      <a:r>
                        <a:rPr lang="en-US" sz="3000" u="none" strike="noStrike" cap="none">
                          <a:solidFill>
                            <a:schemeClr val="accent1"/>
                          </a:solidFill>
                          <a:latin typeface="DFKai-SB"/>
                          <a:ea typeface="DFKai-SB"/>
                          <a:cs typeface="DFKai-SB"/>
                          <a:sym typeface="DFKai-SB"/>
                        </a:rPr>
                        <a:t>資優教育教學實習：</a:t>
                      </a:r>
                      <a:r>
                        <a:rPr lang="en-US" sz="3000" u="none" strike="noStrike" cap="none">
                          <a:latin typeface="DFKai-SB"/>
                          <a:ea typeface="DFKai-SB"/>
                          <a:cs typeface="DFKai-SB"/>
                          <a:sym typeface="DFKai-SB"/>
                        </a:rPr>
                        <a:t>中教大實小、臺中市東區臺中國小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829334">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特殊教育教學實習（上）：</a:t>
                      </a:r>
                      <a:r>
                        <a:rPr lang="en-US" sz="3000" u="none" strike="noStrike" cap="none">
                          <a:latin typeface="DFKai-SB"/>
                          <a:ea typeface="DFKai-SB"/>
                          <a:cs typeface="DFKai-SB"/>
                          <a:sym typeface="DFKai-SB"/>
                        </a:rPr>
                        <a:t>北屯國小、和平國小、健行國小、太平國小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51640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特殊教育教學實習（下）：</a:t>
                      </a:r>
                      <a:r>
                        <a:rPr lang="en-US" sz="3000" u="none" strike="noStrike" cap="none">
                          <a:latin typeface="DFKai-SB"/>
                          <a:ea typeface="DFKai-SB"/>
                          <a:cs typeface="DFKai-SB"/>
                          <a:sym typeface="DFKai-SB"/>
                        </a:rPr>
                        <a:t>四張犁國小、臺中教育大學附小、大同國小、北屯國小、賴厝國小、 健行國小、國光國小、大勇國小、西屯國小、立人國小、泰安國小、南屯國小</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120380">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000"/>
                        <a:buFont typeface="DFKai-SB"/>
                        <a:buNone/>
                      </a:pPr>
                      <a:r>
                        <a:rPr lang="en-US" sz="3000" u="none" strike="noStrike" cap="none">
                          <a:solidFill>
                            <a:schemeClr val="accent4"/>
                          </a:solidFill>
                          <a:latin typeface="DFKai-SB"/>
                          <a:ea typeface="DFKai-SB"/>
                          <a:cs typeface="DFKai-SB"/>
                          <a:sym typeface="DFKai-SB"/>
                        </a:rPr>
                        <a:t>幼兒園特殊教育教學實習：</a:t>
                      </a:r>
                      <a:r>
                        <a:rPr lang="en-US" sz="30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 </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829628">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000"/>
                        <a:buFont typeface="DFKai-SB"/>
                        <a:buNone/>
                      </a:pPr>
                      <a:r>
                        <a:rPr lang="en-US" sz="3000" u="none" strike="noStrike" cap="none">
                          <a:solidFill>
                            <a:schemeClr val="accent1"/>
                          </a:solidFill>
                          <a:latin typeface="DFKai-SB"/>
                          <a:ea typeface="DFKai-SB"/>
                          <a:cs typeface="DFKai-SB"/>
                          <a:sym typeface="DFKai-SB"/>
                        </a:rPr>
                        <a:t>資優教育教學實習：</a:t>
                      </a:r>
                      <a:r>
                        <a:rPr lang="en-US" sz="3000" u="none" strike="noStrike" cap="none">
                          <a:latin typeface="DFKai-SB"/>
                          <a:ea typeface="DFKai-SB"/>
                          <a:cs typeface="DFKai-SB"/>
                          <a:sym typeface="DFKai-SB"/>
                        </a:rPr>
                        <a:t>中教大實小、臺中市東區臺中國小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831667">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特殊教育教學實習（上）：</a:t>
                      </a:r>
                      <a:r>
                        <a:rPr lang="en-US" sz="3000" u="none" strike="noStrike" cap="none">
                          <a:latin typeface="DFKai-SB"/>
                          <a:ea typeface="DFKai-SB"/>
                          <a:cs typeface="DFKai-SB"/>
                          <a:sym typeface="DFKai-SB"/>
                        </a:rPr>
                        <a:t>西屯國小、和平國小、樂業國小、健行國小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512864">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特殊教育教學實習（下）：</a:t>
                      </a:r>
                      <a:r>
                        <a:rPr lang="en-US" sz="3000" u="none" strike="noStrike" cap="none">
                          <a:latin typeface="DFKai-SB"/>
                          <a:ea typeface="DFKai-SB"/>
                          <a:cs typeface="DFKai-SB"/>
                          <a:sym typeface="DFKai-SB"/>
                        </a:rPr>
                        <a:t>臺中教育大學附小、大同國小、北屯國小、賴厝國小、健行國小、國 光國小、大勇國小、西屯國小、立人國小、泰安國小、南屯國小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118342">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000"/>
                        <a:buFont typeface="DFKai-SB"/>
                        <a:buNone/>
                      </a:pPr>
                      <a:r>
                        <a:rPr lang="en-US" sz="3000" u="none" strike="noStrike" cap="none" dirty="0" err="1">
                          <a:solidFill>
                            <a:schemeClr val="accent4"/>
                          </a:solidFill>
                          <a:latin typeface="DFKai-SB"/>
                          <a:ea typeface="DFKai-SB"/>
                          <a:cs typeface="DFKai-SB"/>
                          <a:sym typeface="DFKai-SB"/>
                        </a:rPr>
                        <a:t>幼兒園特殊教育教學實習：</a:t>
                      </a:r>
                      <a:r>
                        <a:rPr lang="en-US" sz="3000" u="none" strike="noStrike" cap="none" dirty="0" err="1">
                          <a:latin typeface="DFKai-SB"/>
                          <a:ea typeface="DFKai-SB"/>
                          <a:cs typeface="DFKai-SB"/>
                          <a:sym typeface="DFKai-SB"/>
                        </a:rPr>
                        <a:t>篤行國小附設幼兒園、太平國小附設幼兒園、忠信國小附設幼兒園</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大同國小附設幼兒園、大勇國小附設幼兒園、臺中特殊學校幼兒園、東區樂業國小幼兒園、忠孝</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國小幼兒園、瑪利亞基金會早期療育中心</a:t>
                      </a:r>
                      <a:r>
                        <a:rPr lang="en-US" sz="3000" u="none" strike="noStrike" cap="none" dirty="0">
                          <a:latin typeface="DFKai-SB"/>
                          <a:ea typeface="DFKai-SB"/>
                          <a:cs typeface="DFKai-SB"/>
                          <a:sym typeface="DFKai-SB"/>
                        </a:rPr>
                        <a:t> </a:t>
                      </a:r>
                      <a:endParaRPr sz="1200" u="none" strike="noStrike" cap="none" dirty="0">
                        <a:latin typeface="DFKai-SB"/>
                        <a:ea typeface="DFKai-SB"/>
                        <a:cs typeface="DFKai-SB"/>
                        <a:sym typeface="DFKai-SB"/>
                      </a:endParaRPr>
                    </a:p>
                    <a:p>
                      <a:pPr marL="0" marR="0" lvl="0" indent="0" algn="l" rtl="0">
                        <a:lnSpc>
                          <a:spcPct val="100000"/>
                        </a:lnSpc>
                        <a:spcBef>
                          <a:spcPts val="0"/>
                        </a:spcBef>
                        <a:spcAft>
                          <a:spcPts val="0"/>
                        </a:spcAft>
                        <a:buClr>
                          <a:schemeClr val="dk1"/>
                        </a:buClr>
                        <a:buSzPts val="3000"/>
                        <a:buFont typeface="DFKai-SB"/>
                        <a:buNone/>
                      </a:pPr>
                      <a:r>
                        <a:rPr lang="en-US" sz="3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4"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7" name="Google Shape;1307;p78"/>
          <p:cNvSpPr txBox="1"/>
          <p:nvPr/>
        </p:nvSpPr>
        <p:spPr>
          <a:xfrm>
            <a:off x="3111522" y="2972519"/>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本系</a:t>
            </a:r>
            <a:r>
              <a:rPr lang="en-US" sz="5000" b="0" i="0" u="none" strike="noStrike" cap="none" dirty="0" err="1">
                <a:solidFill>
                  <a:schemeClr val="accent5"/>
                </a:solidFill>
                <a:latin typeface="DFKai-SB"/>
                <a:ea typeface="DFKai-SB"/>
                <a:cs typeface="DFKai-SB"/>
                <a:sym typeface="DFKai-SB"/>
              </a:rPr>
              <a:t>義工隊</a:t>
            </a:r>
            <a:r>
              <a:rPr lang="en-US" sz="5000" b="0" i="0" u="none" strike="noStrike" cap="none" dirty="0" err="1">
                <a:solidFill>
                  <a:srgbClr val="000000"/>
                </a:solidFill>
                <a:latin typeface="DFKai-SB"/>
                <a:ea typeface="DFKai-SB"/>
                <a:cs typeface="DFKai-SB"/>
                <a:sym typeface="DFKai-SB"/>
              </a:rPr>
              <a:t>參與關懷輔導身心障礙弱勢學生活動統計</a:t>
            </a:r>
            <a:endParaRPr sz="5000" b="0" i="0" u="none" strike="noStrike" cap="none" dirty="0">
              <a:solidFill>
                <a:srgbClr val="000000"/>
              </a:solidFill>
              <a:latin typeface="DFKai-SB"/>
              <a:ea typeface="DFKai-SB"/>
              <a:cs typeface="DFKai-SB"/>
              <a:sym typeface="DFKai-SB"/>
            </a:endParaRPr>
          </a:p>
        </p:txBody>
      </p:sp>
      <p:graphicFrame>
        <p:nvGraphicFramePr>
          <p:cNvPr id="1308" name="Google Shape;1308;p78"/>
          <p:cNvGraphicFramePr/>
          <p:nvPr>
            <p:extLst>
              <p:ext uri="{D42A27DB-BD31-4B8C-83A1-F6EECF244321}">
                <p14:modId xmlns:p14="http://schemas.microsoft.com/office/powerpoint/2010/main" val="2463032295"/>
              </p:ext>
            </p:extLst>
          </p:nvPr>
        </p:nvGraphicFramePr>
        <p:xfrm>
          <a:off x="267817" y="4328285"/>
          <a:ext cx="23795356" cy="7624383"/>
        </p:xfrm>
        <a:graphic>
          <a:graphicData uri="http://schemas.openxmlformats.org/drawingml/2006/table">
            <a:tbl>
              <a:tblPr>
                <a:noFill/>
                <a:tableStyleId>{7559B35A-62B1-4EC8-91FF-C28C5DF3E706}</a:tableStyleId>
              </a:tblPr>
              <a:tblGrid>
                <a:gridCol w="3030256">
                  <a:extLst>
                    <a:ext uri="{9D8B030D-6E8A-4147-A177-3AD203B41FA5}">
                      <a16:colId xmlns:a16="http://schemas.microsoft.com/office/drawing/2014/main" val="20000"/>
                    </a:ext>
                  </a:extLst>
                </a:gridCol>
                <a:gridCol w="8225076">
                  <a:extLst>
                    <a:ext uri="{9D8B030D-6E8A-4147-A177-3AD203B41FA5}">
                      <a16:colId xmlns:a16="http://schemas.microsoft.com/office/drawing/2014/main" val="20001"/>
                    </a:ext>
                  </a:extLst>
                </a:gridCol>
                <a:gridCol w="3135006">
                  <a:extLst>
                    <a:ext uri="{9D8B030D-6E8A-4147-A177-3AD203B41FA5}">
                      <a16:colId xmlns:a16="http://schemas.microsoft.com/office/drawing/2014/main" val="20002"/>
                    </a:ext>
                  </a:extLst>
                </a:gridCol>
                <a:gridCol w="3135006">
                  <a:extLst>
                    <a:ext uri="{9D8B030D-6E8A-4147-A177-3AD203B41FA5}">
                      <a16:colId xmlns:a16="http://schemas.microsoft.com/office/drawing/2014/main" val="20003"/>
                    </a:ext>
                  </a:extLst>
                </a:gridCol>
                <a:gridCol w="3135006">
                  <a:extLst>
                    <a:ext uri="{9D8B030D-6E8A-4147-A177-3AD203B41FA5}">
                      <a16:colId xmlns:a16="http://schemas.microsoft.com/office/drawing/2014/main" val="20004"/>
                    </a:ext>
                  </a:extLst>
                </a:gridCol>
                <a:gridCol w="3135006">
                  <a:extLst>
                    <a:ext uri="{9D8B030D-6E8A-4147-A177-3AD203B41FA5}">
                      <a16:colId xmlns:a16="http://schemas.microsoft.com/office/drawing/2014/main" val="20005"/>
                    </a:ext>
                  </a:extLst>
                </a:gridCol>
              </a:tblGrid>
              <a:tr h="1647471">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活動名稱</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義工隊</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隊員人數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義工隊</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工人人數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師資生參與</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人數（志工）</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參與服務學生</a:t>
                      </a:r>
                      <a:r>
                        <a:rPr lang="en-US" sz="3000" u="none" strike="noStrike" cap="none" dirty="0">
                          <a:latin typeface="DFKai-SB"/>
                          <a:ea typeface="DFKai-SB"/>
                          <a:cs typeface="DFKai-SB"/>
                          <a:sym typeface="DFKai-SB"/>
                        </a:rPr>
                        <a:t/>
                      </a:r>
                      <a:br>
                        <a:rPr lang="en-US" sz="3000" u="none" strike="noStrike" cap="none" dirty="0">
                          <a:latin typeface="DFKai-SB"/>
                          <a:ea typeface="DFKai-SB"/>
                          <a:cs typeface="DFKai-SB"/>
                          <a:sym typeface="DFKai-SB"/>
                        </a:rPr>
                      </a:br>
                      <a:r>
                        <a:rPr lang="en-US" sz="3000" u="none" strike="noStrike" cap="none" dirty="0" err="1">
                          <a:latin typeface="DFKai-SB"/>
                          <a:ea typeface="DFKai-SB"/>
                          <a:cs typeface="DFKai-SB"/>
                          <a:sym typeface="DFKai-SB"/>
                        </a:rPr>
                        <a:t>的總人數</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err="1">
                          <a:latin typeface="DFKai-SB"/>
                          <a:ea typeface="DFKai-SB"/>
                          <a:cs typeface="DFKai-SB"/>
                          <a:sym typeface="DFKai-SB"/>
                        </a:rPr>
                        <a:t>赤子心兒童EQ</a:t>
                      </a:r>
                      <a:r>
                        <a:rPr lang="en-US" sz="3600" u="none" strike="noStrike" cap="none" dirty="0">
                          <a:latin typeface="DFKai-SB"/>
                          <a:ea typeface="DFKai-SB"/>
                          <a:cs typeface="DFKai-SB"/>
                          <a:sym typeface="DFKai-SB"/>
                        </a:rPr>
                        <a:t> 營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10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讓爸媽休息一天（11月）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13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讓爸媽休息一天（5 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14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15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err="1">
                          <a:latin typeface="DFKai-SB"/>
                          <a:ea typeface="DFKai-SB"/>
                          <a:cs typeface="DFKai-SB"/>
                          <a:sym typeface="DFKai-SB"/>
                        </a:rPr>
                        <a:t>讓爸媽休息一天</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13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9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309" name="Google Shape;1309;p78"/>
          <p:cNvSpPr/>
          <p:nvPr/>
        </p:nvSpPr>
        <p:spPr>
          <a:xfrm>
            <a:off x="21742100" y="3002890"/>
            <a:ext cx="2042778" cy="1198758"/>
          </a:xfrm>
          <a:custGeom>
            <a:avLst/>
            <a:gdLst/>
            <a:ahLst/>
            <a:cxnLst/>
            <a:rect l="l" t="t" r="r" b="b"/>
            <a:pathLst>
              <a:path w="21600" h="21600" extrusionOk="0">
                <a:moveTo>
                  <a:pt x="5981" y="0"/>
                </a:moveTo>
                <a:cubicBezTo>
                  <a:pt x="5318" y="0"/>
                  <a:pt x="5251" y="421"/>
                  <a:pt x="5251" y="703"/>
                </a:cubicBezTo>
                <a:cubicBezTo>
                  <a:pt x="5251" y="1625"/>
                  <a:pt x="5818" y="2076"/>
                  <a:pt x="6373" y="2076"/>
                </a:cubicBezTo>
                <a:cubicBezTo>
                  <a:pt x="6629" y="2076"/>
                  <a:pt x="6830" y="1948"/>
                  <a:pt x="7020" y="1800"/>
                </a:cubicBezTo>
                <a:lnTo>
                  <a:pt x="7662" y="5321"/>
                </a:lnTo>
                <a:lnTo>
                  <a:pt x="6272" y="8626"/>
                </a:lnTo>
                <a:cubicBezTo>
                  <a:pt x="5644" y="7964"/>
                  <a:pt x="4905" y="7581"/>
                  <a:pt x="4114" y="7581"/>
                </a:cubicBezTo>
                <a:cubicBezTo>
                  <a:pt x="1846" y="7581"/>
                  <a:pt x="0" y="10723"/>
                  <a:pt x="0" y="14589"/>
                </a:cubicBezTo>
                <a:cubicBezTo>
                  <a:pt x="0" y="18455"/>
                  <a:pt x="1846" y="21600"/>
                  <a:pt x="4114" y="21600"/>
                </a:cubicBezTo>
                <a:cubicBezTo>
                  <a:pt x="5794" y="21600"/>
                  <a:pt x="7240" y="19876"/>
                  <a:pt x="7879" y="17411"/>
                </a:cubicBezTo>
                <a:cubicBezTo>
                  <a:pt x="8424" y="17540"/>
                  <a:pt x="8902" y="17653"/>
                  <a:pt x="9213" y="17727"/>
                </a:cubicBezTo>
                <a:lnTo>
                  <a:pt x="9066" y="18608"/>
                </a:lnTo>
                <a:lnTo>
                  <a:pt x="8636" y="18608"/>
                </a:lnTo>
                <a:lnTo>
                  <a:pt x="8636" y="19403"/>
                </a:lnTo>
                <a:lnTo>
                  <a:pt x="9935" y="19403"/>
                </a:lnTo>
                <a:lnTo>
                  <a:pt x="9935" y="18608"/>
                </a:lnTo>
                <a:lnTo>
                  <a:pt x="9518" y="18608"/>
                </a:lnTo>
                <a:lnTo>
                  <a:pt x="9653" y="17802"/>
                </a:lnTo>
                <a:cubicBezTo>
                  <a:pt x="9727" y="17820"/>
                  <a:pt x="9803" y="17828"/>
                  <a:pt x="9881" y="17828"/>
                </a:cubicBezTo>
                <a:cubicBezTo>
                  <a:pt x="10814" y="17828"/>
                  <a:pt x="11572" y="16536"/>
                  <a:pt x="11572" y="14946"/>
                </a:cubicBezTo>
                <a:cubicBezTo>
                  <a:pt x="11572" y="14521"/>
                  <a:pt x="11518" y="14115"/>
                  <a:pt x="11420" y="13751"/>
                </a:cubicBezTo>
                <a:lnTo>
                  <a:pt x="15558" y="6835"/>
                </a:lnTo>
                <a:lnTo>
                  <a:pt x="15786" y="8209"/>
                </a:lnTo>
                <a:cubicBezTo>
                  <a:pt x="14363" y="9313"/>
                  <a:pt x="13372" y="11755"/>
                  <a:pt x="13372" y="14589"/>
                </a:cubicBezTo>
                <a:cubicBezTo>
                  <a:pt x="13372" y="18455"/>
                  <a:pt x="15217" y="21600"/>
                  <a:pt x="17486" y="21600"/>
                </a:cubicBezTo>
                <a:cubicBezTo>
                  <a:pt x="19754" y="21600"/>
                  <a:pt x="21600" y="18455"/>
                  <a:pt x="21600" y="14589"/>
                </a:cubicBezTo>
                <a:cubicBezTo>
                  <a:pt x="21600" y="10723"/>
                  <a:pt x="19754" y="7581"/>
                  <a:pt x="17486" y="7581"/>
                </a:cubicBezTo>
                <a:cubicBezTo>
                  <a:pt x="17110" y="7581"/>
                  <a:pt x="16746" y="7667"/>
                  <a:pt x="16399" y="7829"/>
                </a:cubicBezTo>
                <a:lnTo>
                  <a:pt x="15517" y="2545"/>
                </a:lnTo>
                <a:lnTo>
                  <a:pt x="16732" y="2545"/>
                </a:lnTo>
                <a:cubicBezTo>
                  <a:pt x="17076" y="2545"/>
                  <a:pt x="17388" y="2942"/>
                  <a:pt x="17457" y="3516"/>
                </a:cubicBezTo>
                <a:cubicBezTo>
                  <a:pt x="17535" y="4166"/>
                  <a:pt x="17308" y="4752"/>
                  <a:pt x="16976" y="4938"/>
                </a:cubicBezTo>
                <a:cubicBezTo>
                  <a:pt x="16842" y="5012"/>
                  <a:pt x="16753" y="5223"/>
                  <a:pt x="16753" y="5462"/>
                </a:cubicBezTo>
                <a:cubicBezTo>
                  <a:pt x="16753" y="5839"/>
                  <a:pt x="16970" y="6107"/>
                  <a:pt x="17180" y="5989"/>
                </a:cubicBezTo>
                <a:cubicBezTo>
                  <a:pt x="17780" y="5652"/>
                  <a:pt x="18199" y="4626"/>
                  <a:pt x="18111" y="3464"/>
                </a:cubicBezTo>
                <a:cubicBezTo>
                  <a:pt x="18022" y="2287"/>
                  <a:pt x="17401" y="1437"/>
                  <a:pt x="16921" y="1437"/>
                </a:cubicBezTo>
                <a:lnTo>
                  <a:pt x="14368" y="1437"/>
                </a:lnTo>
                <a:lnTo>
                  <a:pt x="14380" y="2545"/>
                </a:lnTo>
                <a:lnTo>
                  <a:pt x="14842" y="2545"/>
                </a:lnTo>
                <a:lnTo>
                  <a:pt x="15239" y="4926"/>
                </a:lnTo>
                <a:lnTo>
                  <a:pt x="8272" y="4926"/>
                </a:lnTo>
                <a:lnTo>
                  <a:pt x="7617" y="1333"/>
                </a:lnTo>
                <a:cubicBezTo>
                  <a:pt x="7769" y="1234"/>
                  <a:pt x="7932" y="1160"/>
                  <a:pt x="8127" y="1160"/>
                </a:cubicBezTo>
                <a:lnTo>
                  <a:pt x="9190" y="1160"/>
                </a:lnTo>
                <a:cubicBezTo>
                  <a:pt x="9319" y="1160"/>
                  <a:pt x="9381" y="936"/>
                  <a:pt x="9330" y="734"/>
                </a:cubicBezTo>
                <a:cubicBezTo>
                  <a:pt x="9146" y="1"/>
                  <a:pt x="8468" y="0"/>
                  <a:pt x="8468" y="0"/>
                </a:cubicBezTo>
                <a:cubicBezTo>
                  <a:pt x="8468" y="0"/>
                  <a:pt x="6644" y="0"/>
                  <a:pt x="5981" y="0"/>
                </a:cubicBezTo>
                <a:close/>
                <a:moveTo>
                  <a:pt x="8473" y="6035"/>
                </a:moveTo>
                <a:lnTo>
                  <a:pt x="15109" y="6035"/>
                </a:lnTo>
                <a:lnTo>
                  <a:pt x="11037" y="12844"/>
                </a:lnTo>
                <a:cubicBezTo>
                  <a:pt x="10907" y="12638"/>
                  <a:pt x="10758" y="12465"/>
                  <a:pt x="10596" y="12335"/>
                </a:cubicBezTo>
                <a:lnTo>
                  <a:pt x="10780" y="11241"/>
                </a:lnTo>
                <a:lnTo>
                  <a:pt x="11271" y="11241"/>
                </a:lnTo>
                <a:lnTo>
                  <a:pt x="11271" y="10446"/>
                </a:lnTo>
                <a:lnTo>
                  <a:pt x="9972" y="10446"/>
                </a:lnTo>
                <a:lnTo>
                  <a:pt x="9972" y="11241"/>
                </a:lnTo>
                <a:lnTo>
                  <a:pt x="10329" y="11241"/>
                </a:lnTo>
                <a:lnTo>
                  <a:pt x="10183" y="12110"/>
                </a:lnTo>
                <a:cubicBezTo>
                  <a:pt x="10085" y="12080"/>
                  <a:pt x="9984" y="12061"/>
                  <a:pt x="9881" y="12061"/>
                </a:cubicBezTo>
                <a:cubicBezTo>
                  <a:pt x="9859" y="12061"/>
                  <a:pt x="9751" y="12072"/>
                  <a:pt x="9578" y="12090"/>
                </a:cubicBezTo>
                <a:lnTo>
                  <a:pt x="8473" y="6035"/>
                </a:lnTo>
                <a:close/>
                <a:moveTo>
                  <a:pt x="7904" y="6645"/>
                </a:moveTo>
                <a:lnTo>
                  <a:pt x="8911" y="12159"/>
                </a:lnTo>
                <a:cubicBezTo>
                  <a:pt x="8639" y="12188"/>
                  <a:pt x="8326" y="12221"/>
                  <a:pt x="7994" y="12257"/>
                </a:cubicBezTo>
                <a:cubicBezTo>
                  <a:pt x="7752" y="11093"/>
                  <a:pt x="7334" y="10070"/>
                  <a:pt x="6796" y="9280"/>
                </a:cubicBezTo>
                <a:lnTo>
                  <a:pt x="7904" y="6645"/>
                </a:lnTo>
                <a:close/>
                <a:moveTo>
                  <a:pt x="4114" y="8687"/>
                </a:moveTo>
                <a:cubicBezTo>
                  <a:pt x="4764" y="8687"/>
                  <a:pt x="5373" y="8995"/>
                  <a:pt x="5893" y="9527"/>
                </a:cubicBezTo>
                <a:lnTo>
                  <a:pt x="4584" y="12634"/>
                </a:lnTo>
                <a:cubicBezTo>
                  <a:pt x="4288" y="12667"/>
                  <a:pt x="4109" y="12686"/>
                  <a:pt x="4109" y="12686"/>
                </a:cubicBezTo>
                <a:cubicBezTo>
                  <a:pt x="3496" y="12691"/>
                  <a:pt x="2997" y="13543"/>
                  <a:pt x="2997" y="14589"/>
                </a:cubicBezTo>
                <a:cubicBezTo>
                  <a:pt x="2997" y="15507"/>
                  <a:pt x="3381" y="16277"/>
                  <a:pt x="3889" y="16455"/>
                </a:cubicBezTo>
                <a:cubicBezTo>
                  <a:pt x="3930" y="16469"/>
                  <a:pt x="5660" y="16882"/>
                  <a:pt x="7205" y="17249"/>
                </a:cubicBezTo>
                <a:cubicBezTo>
                  <a:pt x="6633" y="19172"/>
                  <a:pt x="5463" y="20494"/>
                  <a:pt x="4114" y="20494"/>
                </a:cubicBezTo>
                <a:cubicBezTo>
                  <a:pt x="2204" y="20494"/>
                  <a:pt x="649" y="17844"/>
                  <a:pt x="649" y="14589"/>
                </a:cubicBezTo>
                <a:cubicBezTo>
                  <a:pt x="649" y="11334"/>
                  <a:pt x="2204" y="8687"/>
                  <a:pt x="4114" y="8687"/>
                </a:cubicBezTo>
                <a:close/>
                <a:moveTo>
                  <a:pt x="17486" y="8687"/>
                </a:moveTo>
                <a:cubicBezTo>
                  <a:pt x="19396" y="8687"/>
                  <a:pt x="20950" y="11334"/>
                  <a:pt x="20949" y="14589"/>
                </a:cubicBezTo>
                <a:cubicBezTo>
                  <a:pt x="20949" y="17844"/>
                  <a:pt x="19396" y="20494"/>
                  <a:pt x="17486" y="20494"/>
                </a:cubicBezTo>
                <a:cubicBezTo>
                  <a:pt x="15575" y="20494"/>
                  <a:pt x="14020" y="17844"/>
                  <a:pt x="14020" y="14589"/>
                </a:cubicBezTo>
                <a:cubicBezTo>
                  <a:pt x="14020" y="12262"/>
                  <a:pt x="14816" y="10246"/>
                  <a:pt x="15967" y="9286"/>
                </a:cubicBezTo>
                <a:lnTo>
                  <a:pt x="16406" y="11920"/>
                </a:lnTo>
                <a:cubicBezTo>
                  <a:pt x="16436" y="12122"/>
                  <a:pt x="16790" y="14404"/>
                  <a:pt x="17692" y="15438"/>
                </a:cubicBezTo>
                <a:lnTo>
                  <a:pt x="18055" y="14520"/>
                </a:lnTo>
                <a:cubicBezTo>
                  <a:pt x="17342" y="13701"/>
                  <a:pt x="17039" y="11666"/>
                  <a:pt x="17036" y="11646"/>
                </a:cubicBezTo>
                <a:lnTo>
                  <a:pt x="16577" y="8894"/>
                </a:lnTo>
                <a:cubicBezTo>
                  <a:pt x="16867" y="8760"/>
                  <a:pt x="17171" y="8687"/>
                  <a:pt x="17486" y="8687"/>
                </a:cubicBezTo>
                <a:close/>
                <a:moveTo>
                  <a:pt x="6415" y="10184"/>
                </a:moveTo>
                <a:cubicBezTo>
                  <a:pt x="6803" y="10772"/>
                  <a:pt x="7112" y="11504"/>
                  <a:pt x="7314" y="12332"/>
                </a:cubicBezTo>
                <a:cubicBezTo>
                  <a:pt x="6660" y="12403"/>
                  <a:pt x="5985" y="12480"/>
                  <a:pt x="5424" y="12542"/>
                </a:cubicBezTo>
                <a:lnTo>
                  <a:pt x="6415" y="10184"/>
                </a:lnTo>
                <a:close/>
                <a:moveTo>
                  <a:pt x="8776" y="12764"/>
                </a:moveTo>
                <a:cubicBezTo>
                  <a:pt x="8525" y="13134"/>
                  <a:pt x="8338" y="13628"/>
                  <a:pt x="8249" y="14189"/>
                </a:cubicBezTo>
                <a:lnTo>
                  <a:pt x="8222" y="14189"/>
                </a:lnTo>
                <a:cubicBezTo>
                  <a:pt x="8206" y="13725"/>
                  <a:pt x="8164" y="13271"/>
                  <a:pt x="8098" y="12836"/>
                </a:cubicBezTo>
                <a:lnTo>
                  <a:pt x="8776" y="12764"/>
                </a:lnTo>
                <a:close/>
                <a:moveTo>
                  <a:pt x="9881" y="12767"/>
                </a:moveTo>
                <a:cubicBezTo>
                  <a:pt x="10586" y="12767"/>
                  <a:pt x="11160" y="13745"/>
                  <a:pt x="11160" y="14946"/>
                </a:cubicBezTo>
                <a:cubicBezTo>
                  <a:pt x="11160" y="16148"/>
                  <a:pt x="10586" y="17123"/>
                  <a:pt x="9881" y="17123"/>
                </a:cubicBezTo>
                <a:cubicBezTo>
                  <a:pt x="9843" y="17123"/>
                  <a:pt x="9805" y="17120"/>
                  <a:pt x="9768" y="17114"/>
                </a:cubicBezTo>
                <a:lnTo>
                  <a:pt x="10134" y="14932"/>
                </a:lnTo>
                <a:cubicBezTo>
                  <a:pt x="10167" y="14736"/>
                  <a:pt x="10101" y="14530"/>
                  <a:pt x="9986" y="14474"/>
                </a:cubicBezTo>
                <a:cubicBezTo>
                  <a:pt x="9871" y="14418"/>
                  <a:pt x="9750" y="14531"/>
                  <a:pt x="9717" y="14727"/>
                </a:cubicBezTo>
                <a:lnTo>
                  <a:pt x="9349" y="16927"/>
                </a:lnTo>
                <a:cubicBezTo>
                  <a:pt x="8908" y="16582"/>
                  <a:pt x="8602" y="15824"/>
                  <a:pt x="8602" y="14946"/>
                </a:cubicBezTo>
                <a:cubicBezTo>
                  <a:pt x="8602" y="13745"/>
                  <a:pt x="9176" y="12767"/>
                  <a:pt x="9881" y="12767"/>
                </a:cubicBezTo>
                <a:close/>
                <a:moveTo>
                  <a:pt x="7434" y="12905"/>
                </a:moveTo>
                <a:cubicBezTo>
                  <a:pt x="7505" y="13308"/>
                  <a:pt x="7549" y="13729"/>
                  <a:pt x="7568" y="14163"/>
                </a:cubicBezTo>
                <a:lnTo>
                  <a:pt x="4783" y="14059"/>
                </a:lnTo>
                <a:lnTo>
                  <a:pt x="5169" y="13144"/>
                </a:lnTo>
                <a:lnTo>
                  <a:pt x="7434" y="12905"/>
                </a:lnTo>
                <a:close/>
                <a:moveTo>
                  <a:pt x="4332" y="13233"/>
                </a:moveTo>
                <a:lnTo>
                  <a:pt x="3538" y="15122"/>
                </a:lnTo>
                <a:lnTo>
                  <a:pt x="4819" y="15168"/>
                </a:lnTo>
                <a:cubicBezTo>
                  <a:pt x="4692" y="15614"/>
                  <a:pt x="4424" y="15925"/>
                  <a:pt x="4114" y="15925"/>
                </a:cubicBezTo>
                <a:cubicBezTo>
                  <a:pt x="3682" y="15925"/>
                  <a:pt x="3330" y="15325"/>
                  <a:pt x="3330" y="14589"/>
                </a:cubicBezTo>
                <a:cubicBezTo>
                  <a:pt x="3330" y="13853"/>
                  <a:pt x="3683" y="13256"/>
                  <a:pt x="4114" y="13256"/>
                </a:cubicBezTo>
                <a:lnTo>
                  <a:pt x="4332" y="13233"/>
                </a:lnTo>
                <a:close/>
                <a:moveTo>
                  <a:pt x="5175" y="15182"/>
                </a:moveTo>
                <a:lnTo>
                  <a:pt x="7554" y="15271"/>
                </a:lnTo>
                <a:cubicBezTo>
                  <a:pt x="7520" y="15772"/>
                  <a:pt x="7451" y="16251"/>
                  <a:pt x="7348" y="16705"/>
                </a:cubicBezTo>
                <a:lnTo>
                  <a:pt x="4795" y="16095"/>
                </a:lnTo>
                <a:cubicBezTo>
                  <a:pt x="4970" y="15864"/>
                  <a:pt x="5105" y="15548"/>
                  <a:pt x="5175" y="15182"/>
                </a:cubicBezTo>
                <a:close/>
                <a:moveTo>
                  <a:pt x="8205" y="15335"/>
                </a:moveTo>
                <a:cubicBezTo>
                  <a:pt x="8258" y="15999"/>
                  <a:pt x="8444" y="16593"/>
                  <a:pt x="8717" y="17034"/>
                </a:cubicBezTo>
                <a:lnTo>
                  <a:pt x="8005" y="16864"/>
                </a:lnTo>
                <a:cubicBezTo>
                  <a:pt x="8104" y="16376"/>
                  <a:pt x="8172" y="15864"/>
                  <a:pt x="8205" y="15335"/>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 name="Google Shape;1277;p74"/>
          <p:cNvSpPr txBox="1"/>
          <p:nvPr/>
        </p:nvSpPr>
        <p:spPr>
          <a:xfrm>
            <a:off x="0" y="0"/>
            <a:ext cx="24330991"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5061296" y="2566029"/>
            <a:ext cx="13684989" cy="2070701"/>
          </a:xfrm>
        </p:spPr>
        <p:txBody>
          <a:bodyPr/>
          <a:lstStyle/>
          <a:p>
            <a:pPr>
              <a:spcBef>
                <a:spcPts val="1200"/>
              </a:spcBef>
              <a:spcAft>
                <a:spcPts val="1200"/>
              </a:spcAft>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師資培育在學校組織中之定位</a:t>
            </a:r>
            <a:r>
              <a:rPr lang="en-US" altLang="zh-TW" sz="5400"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7" name="文字版面配置區 6"/>
          <p:cNvSpPr>
            <a:spLocks noGrp="1"/>
          </p:cNvSpPr>
          <p:nvPr>
            <p:ph type="body" idx="6"/>
          </p:nvPr>
        </p:nvSpPr>
        <p:spPr>
          <a:xfrm>
            <a:off x="589180" y="4203897"/>
            <a:ext cx="21933431" cy="865665"/>
          </a:xfrm>
        </p:spPr>
        <p:txBody>
          <a:bodyPr/>
          <a:lstStyle/>
          <a:p>
            <a:pPr marL="457200" lvl="1" indent="0">
              <a:spcBef>
                <a:spcPts val="1200"/>
              </a:spcBef>
              <a:buNone/>
            </a:pPr>
            <a:r>
              <a:rPr lang="en-US" altLang="zh-TW" sz="5400" b="1" kern="100" dirty="0" smtClean="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5400" b="1" kern="1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zh-TW" sz="5400" b="1" kern="100" dirty="0" smtClean="0">
                <a:latin typeface="Times New Roman" panose="02020603050405020304" pitchFamily="18" charset="0"/>
                <a:ea typeface="標楷體" panose="03000509000000000000" pitchFamily="65" charset="-120"/>
                <a:cs typeface="Times New Roman" panose="02020603050405020304" pitchFamily="18" charset="0"/>
              </a:rPr>
              <a:t>須</a:t>
            </a:r>
            <a:r>
              <a:rPr lang="zh-TW" altLang="zh-TW" sz="5400" b="1" kern="100" dirty="0">
                <a:latin typeface="Times New Roman" panose="02020603050405020304" pitchFamily="18" charset="0"/>
                <a:ea typeface="標楷體" panose="03000509000000000000" pitchFamily="65" charset="-120"/>
                <a:cs typeface="Times New Roman" panose="02020603050405020304" pitchFamily="18" charset="0"/>
              </a:rPr>
              <a:t>正式明列於學校組織規程中，並訂有設置辦法</a:t>
            </a:r>
            <a:r>
              <a:rPr lang="en-US" altLang="zh-TW" sz="5400" b="1"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48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8" name="文字版面配置區 7"/>
          <p:cNvSpPr>
            <a:spLocks noGrp="1"/>
          </p:cNvSpPr>
          <p:nvPr>
            <p:ph type="body" idx="7"/>
          </p:nvPr>
        </p:nvSpPr>
        <p:spPr>
          <a:xfrm>
            <a:off x="1172819" y="5371416"/>
            <a:ext cx="21070955" cy="6615175"/>
          </a:xfrm>
        </p:spPr>
        <p:txBody>
          <a:bodyPr/>
          <a:lstStyle/>
          <a:p>
            <a:pPr algn="l"/>
            <a:r>
              <a:rPr lang="zh-TW" altLang="zh-TW" sz="5400" dirty="0">
                <a:latin typeface="微軟正黑體" panose="020B0604030504040204" pitchFamily="34" charset="-120"/>
                <a:ea typeface="微軟正黑體" panose="020B0604030504040204" pitchFamily="34" charset="-120"/>
              </a:rPr>
              <a:t>本校於組織規程第十三條中明訂師資培育暨就業輔導處為正式單位，負責培育國民小學、幼兒園及特殊教育之優良師資，並規劃教育學程、實習輔導、地方教育輔導、就業輔導等相關事宜。置處長一人，得視需要置專任教師若干人。下設課程與教學組、教育實習與輔導組、就業輔導組、教師教育研究中心，各組置組長一人、職員若干人。（佐證資料基</a:t>
            </a:r>
            <a:r>
              <a:rPr lang="en-US" altLang="zh-TW" sz="5400" dirty="0">
                <a:latin typeface="微軟正黑體" panose="020B0604030504040204" pitchFamily="34" charset="-120"/>
                <a:ea typeface="微軟正黑體" panose="020B0604030504040204" pitchFamily="34" charset="-120"/>
              </a:rPr>
              <a:t>1-1-2</a:t>
            </a:r>
            <a:r>
              <a:rPr lang="zh-TW" altLang="zh-TW" sz="5400" dirty="0">
                <a:latin typeface="微軟正黑體" panose="020B0604030504040204" pitchFamily="34" charset="-120"/>
                <a:ea typeface="微軟正黑體" panose="020B0604030504040204" pitchFamily="34" charset="-120"/>
              </a:rPr>
              <a:t>： 本校組織規程）</a:t>
            </a:r>
          </a:p>
          <a:p>
            <a:pPr algn="l"/>
            <a:endParaRPr lang="zh-TW" altLang="en-US" sz="5400" dirty="0">
              <a:latin typeface="微軟正黑體" panose="020B0604030504040204" pitchFamily="34" charset="-120"/>
              <a:ea typeface="微軟正黑體" panose="020B0604030504040204" pitchFamily="34" charset="-120"/>
            </a:endParaRPr>
          </a:p>
        </p:txBody>
      </p:sp>
      <p:sp>
        <p:nvSpPr>
          <p:cNvPr id="13" name="文字版面配置區 12"/>
          <p:cNvSpPr>
            <a:spLocks noGrp="1"/>
          </p:cNvSpPr>
          <p:nvPr>
            <p:ph type="body" idx="15"/>
          </p:nvPr>
        </p:nvSpPr>
        <p:spPr>
          <a:xfrm>
            <a:off x="0" y="1"/>
            <a:ext cx="24384000" cy="2464904"/>
          </a:xfrm>
        </p:spPr>
        <p:txBody>
          <a:bodyPr/>
          <a:lstStyle/>
          <a:p>
            <a:r>
              <a:rPr lang="zh-TW" altLang="en-US" sz="88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endPar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302405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593034" y="2342210"/>
            <a:ext cx="23197931" cy="1275633"/>
          </a:xfrm>
        </p:spPr>
        <p:txBody>
          <a:bodyPr/>
          <a:lstStyle/>
          <a:p>
            <a:pPr marL="359410" indent="-359410">
              <a:spcBef>
                <a:spcPts val="1200"/>
              </a:spcBef>
              <a:spcAft>
                <a:spcPts val="1200"/>
              </a:spcAft>
            </a:pPr>
            <a:r>
              <a:rPr lang="en-US" altLang="zh-TW" sz="3600" kern="100" dirty="0">
                <a:latin typeface="Times New Roman" panose="02020603050405020304" pitchFamily="18" charset="0"/>
                <a:ea typeface="標楷體" panose="03000509000000000000" pitchFamily="65" charset="-120"/>
                <a:cs typeface="Times New Roman" panose="02020603050405020304" pitchFamily="18" charset="0"/>
              </a:rPr>
              <a:t>2-1.</a:t>
            </a:r>
            <a:r>
              <a:rPr lang="zh-TW" altLang="zh-TW" sz="3600" kern="100" dirty="0">
                <a:latin typeface="Times New Roman" panose="02020603050405020304" pitchFamily="18" charset="0"/>
                <a:ea typeface="標楷體" panose="03000509000000000000" pitchFamily="65" charset="-120"/>
                <a:cs typeface="Times New Roman" panose="02020603050405020304" pitchFamily="18" charset="0"/>
              </a:rPr>
              <a:t>空間符合「專科以上學校總量發展規模與資源條件標準」之規定</a:t>
            </a:r>
            <a:r>
              <a:rPr lang="en-US" altLang="zh-TW" sz="3600"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36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sz="3600" dirty="0"/>
          </a:p>
        </p:txBody>
      </p:sp>
      <p:sp>
        <p:nvSpPr>
          <p:cNvPr id="8" name="文字版面配置區 7"/>
          <p:cNvSpPr>
            <a:spLocks noGrp="1"/>
          </p:cNvSpPr>
          <p:nvPr>
            <p:ph type="body" idx="7"/>
          </p:nvPr>
        </p:nvSpPr>
        <p:spPr>
          <a:xfrm>
            <a:off x="5481487" y="2868027"/>
            <a:ext cx="12249919" cy="865665"/>
          </a:xfrm>
        </p:spPr>
        <p:txBody>
          <a:bodyPr/>
          <a:lstStyle/>
          <a:p>
            <a:pPr>
              <a:lnSpc>
                <a:spcPct val="150000"/>
              </a:lnSpc>
              <a:spcBef>
                <a:spcPts val="1200"/>
              </a:spcBef>
            </a:pP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表基</a:t>
            </a: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2-1-3 </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特教系之空間與設施一覽表</a:t>
            </a:r>
            <a:endParaRPr lang="zh-TW" altLang="zh-TW" sz="32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15" name="文字版面配置區 12"/>
          <p:cNvSpPr>
            <a:spLocks noGrp="1"/>
          </p:cNvSpPr>
          <p:nvPr>
            <p:ph type="body" idx="15"/>
          </p:nvPr>
        </p:nvSpPr>
        <p:spPr>
          <a:xfrm>
            <a:off x="0" y="1"/>
            <a:ext cx="24384000" cy="2464904"/>
          </a:xfrm>
        </p:spPr>
        <p:txBody>
          <a:bodyPr/>
          <a:lstStyle/>
          <a:p>
            <a:r>
              <a:rPr lang="zh-TW" altLang="en-US" sz="88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endPar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aphicFrame>
        <p:nvGraphicFramePr>
          <p:cNvPr id="18" name="表格 17"/>
          <p:cNvGraphicFramePr>
            <a:graphicFrameLocks noGrp="1"/>
          </p:cNvGraphicFramePr>
          <p:nvPr>
            <p:extLst>
              <p:ext uri="{D42A27DB-BD31-4B8C-83A1-F6EECF244321}">
                <p14:modId xmlns:p14="http://schemas.microsoft.com/office/powerpoint/2010/main" val="2732755548"/>
              </p:ext>
            </p:extLst>
          </p:nvPr>
        </p:nvGraphicFramePr>
        <p:xfrm>
          <a:off x="8194275" y="3617843"/>
          <a:ext cx="8304681" cy="10123077"/>
        </p:xfrm>
        <a:graphic>
          <a:graphicData uri="http://schemas.openxmlformats.org/drawingml/2006/table">
            <a:tbl>
              <a:tblPr>
                <a:tableStyleId>{C9AE6033-6D39-4CC2-90DF-808DB374BDA0}</a:tableStyleId>
              </a:tblPr>
              <a:tblGrid>
                <a:gridCol w="2171881">
                  <a:extLst>
                    <a:ext uri="{9D8B030D-6E8A-4147-A177-3AD203B41FA5}">
                      <a16:colId xmlns:a16="http://schemas.microsoft.com/office/drawing/2014/main" val="2302058448"/>
                    </a:ext>
                  </a:extLst>
                </a:gridCol>
                <a:gridCol w="3181527">
                  <a:extLst>
                    <a:ext uri="{9D8B030D-6E8A-4147-A177-3AD203B41FA5}">
                      <a16:colId xmlns:a16="http://schemas.microsoft.com/office/drawing/2014/main" val="118073784"/>
                    </a:ext>
                  </a:extLst>
                </a:gridCol>
                <a:gridCol w="2951273">
                  <a:extLst>
                    <a:ext uri="{9D8B030D-6E8A-4147-A177-3AD203B41FA5}">
                      <a16:colId xmlns:a16="http://schemas.microsoft.com/office/drawing/2014/main" val="1913454763"/>
                    </a:ext>
                  </a:extLst>
                </a:gridCol>
              </a:tblGrid>
              <a:tr h="431211">
                <a:tc>
                  <a:txBody>
                    <a:bodyPr/>
                    <a:lstStyle/>
                    <a:p>
                      <a:pPr algn="ctr">
                        <a:lnSpc>
                          <a:spcPts val="1200"/>
                        </a:lnSpc>
                        <a:spcAft>
                          <a:spcPts val="0"/>
                        </a:spcAft>
                      </a:pPr>
                      <a:r>
                        <a:rPr lang="zh-TW" sz="1000" kern="100">
                          <a:effectLst/>
                        </a:rPr>
                        <a:t>專業教室名稱</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200"/>
                        </a:lnSpc>
                        <a:spcAft>
                          <a:spcPts val="0"/>
                        </a:spcAft>
                      </a:pPr>
                      <a:r>
                        <a:rPr lang="zh-TW" sz="1000" kern="100">
                          <a:effectLst/>
                        </a:rPr>
                        <a:t>用</a:t>
                      </a:r>
                      <a:r>
                        <a:rPr lang="en-US" sz="1000" kern="100">
                          <a:effectLst/>
                        </a:rPr>
                        <a:t>      </a:t>
                      </a:r>
                      <a:r>
                        <a:rPr lang="zh-TW" sz="1000" kern="100">
                          <a:effectLst/>
                        </a:rPr>
                        <a:t>途</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200"/>
                        </a:lnSpc>
                        <a:spcAft>
                          <a:spcPts val="0"/>
                        </a:spcAft>
                      </a:pPr>
                      <a:r>
                        <a:rPr lang="zh-TW" sz="1000" kern="100">
                          <a:effectLst/>
                        </a:rPr>
                        <a:t>設　　　施</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363921286"/>
                  </a:ext>
                </a:extLst>
              </a:tr>
              <a:tr h="1119294">
                <a:tc>
                  <a:txBody>
                    <a:bodyPr/>
                    <a:lstStyle/>
                    <a:p>
                      <a:pPr algn="ctr">
                        <a:lnSpc>
                          <a:spcPts val="1200"/>
                        </a:lnSpc>
                        <a:spcAft>
                          <a:spcPts val="0"/>
                        </a:spcAft>
                      </a:pPr>
                      <a:r>
                        <a:rPr lang="zh-TW" sz="1000" kern="100">
                          <a:effectLst/>
                        </a:rPr>
                        <a:t>忠毅樓</a:t>
                      </a:r>
                      <a:r>
                        <a:rPr lang="en-US" sz="1000" kern="100">
                          <a:effectLst/>
                        </a:rPr>
                        <a:t>M103</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1849151402"/>
                  </a:ext>
                </a:extLst>
              </a:tr>
              <a:tr h="1094371">
                <a:tc>
                  <a:txBody>
                    <a:bodyPr/>
                    <a:lstStyle/>
                    <a:p>
                      <a:pPr algn="ctr">
                        <a:lnSpc>
                          <a:spcPts val="1200"/>
                        </a:lnSpc>
                        <a:spcAft>
                          <a:spcPts val="0"/>
                        </a:spcAft>
                      </a:pPr>
                      <a:r>
                        <a:rPr lang="zh-TW" sz="1000" kern="100">
                          <a:effectLst/>
                        </a:rPr>
                        <a:t>忠毅樓</a:t>
                      </a:r>
                      <a:r>
                        <a:rPr lang="en-US" sz="1000" kern="100">
                          <a:effectLst/>
                        </a:rPr>
                        <a:t>M104</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604512204"/>
                  </a:ext>
                </a:extLst>
              </a:tr>
              <a:tr h="1094371">
                <a:tc>
                  <a:txBody>
                    <a:bodyPr/>
                    <a:lstStyle/>
                    <a:p>
                      <a:pPr algn="ctr">
                        <a:lnSpc>
                          <a:spcPts val="1200"/>
                        </a:lnSpc>
                        <a:spcAft>
                          <a:spcPts val="0"/>
                        </a:spcAft>
                      </a:pPr>
                      <a:r>
                        <a:rPr lang="zh-TW" sz="1000" kern="100">
                          <a:effectLst/>
                        </a:rPr>
                        <a:t>忠毅樓</a:t>
                      </a:r>
                      <a:r>
                        <a:rPr lang="en-US" sz="1000" kern="100">
                          <a:effectLst/>
                        </a:rPr>
                        <a:t>M105</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377773850"/>
                  </a:ext>
                </a:extLst>
              </a:tr>
              <a:tr h="1094371">
                <a:tc>
                  <a:txBody>
                    <a:bodyPr/>
                    <a:lstStyle/>
                    <a:p>
                      <a:pPr algn="ctr">
                        <a:lnSpc>
                          <a:spcPts val="1200"/>
                        </a:lnSpc>
                        <a:spcAft>
                          <a:spcPts val="0"/>
                        </a:spcAft>
                      </a:pPr>
                      <a:r>
                        <a:rPr lang="zh-TW" sz="1000" kern="100">
                          <a:effectLst/>
                        </a:rPr>
                        <a:t>忠毅樓</a:t>
                      </a:r>
                      <a:r>
                        <a:rPr lang="en-US" sz="1000" kern="100">
                          <a:effectLst/>
                        </a:rPr>
                        <a:t>M201</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研究所之研究室，平時為研究生上課使用，並提供本校師生辦理活動使用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566611285"/>
                  </a:ext>
                </a:extLst>
              </a:tr>
              <a:tr h="1094371">
                <a:tc>
                  <a:txBody>
                    <a:bodyPr/>
                    <a:lstStyle/>
                    <a:p>
                      <a:pPr algn="ctr">
                        <a:lnSpc>
                          <a:spcPts val="1200"/>
                        </a:lnSpc>
                        <a:spcAft>
                          <a:spcPts val="0"/>
                        </a:spcAft>
                      </a:pPr>
                      <a:r>
                        <a:rPr lang="zh-TW" sz="1000" kern="100">
                          <a:effectLst/>
                        </a:rPr>
                        <a:t>忠毅樓</a:t>
                      </a:r>
                      <a:r>
                        <a:rPr lang="en-US" sz="1000" kern="100">
                          <a:effectLst/>
                        </a:rPr>
                        <a:t>M203</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研究所之研究室，平時為研究生上課使用，並提供本校師生辦理活動使用</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3421495129"/>
                  </a:ext>
                </a:extLst>
              </a:tr>
              <a:tr h="1094371">
                <a:tc>
                  <a:txBody>
                    <a:bodyPr/>
                    <a:lstStyle/>
                    <a:p>
                      <a:pPr algn="ctr">
                        <a:lnSpc>
                          <a:spcPts val="1200"/>
                        </a:lnSpc>
                        <a:spcAft>
                          <a:spcPts val="0"/>
                        </a:spcAft>
                      </a:pPr>
                      <a:r>
                        <a:rPr lang="zh-TW" sz="1000" kern="100">
                          <a:effectLst/>
                        </a:rPr>
                        <a:t>忠毅樓</a:t>
                      </a:r>
                      <a:r>
                        <a:rPr lang="en-US" sz="1000" kern="100">
                          <a:effectLst/>
                        </a:rPr>
                        <a:t>M206</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研究所之研究室，平時為研究生上課使用，並提供本校師生辦理活動使用</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2549589132"/>
                  </a:ext>
                </a:extLst>
              </a:tr>
              <a:tr h="364790">
                <a:tc>
                  <a:txBody>
                    <a:bodyPr/>
                    <a:lstStyle/>
                    <a:p>
                      <a:pPr algn="ctr">
                        <a:lnSpc>
                          <a:spcPts val="1200"/>
                        </a:lnSpc>
                        <a:spcAft>
                          <a:spcPts val="0"/>
                        </a:spcAft>
                      </a:pPr>
                      <a:r>
                        <a:rPr lang="zh-TW" sz="1000" kern="100">
                          <a:effectLst/>
                        </a:rPr>
                        <a:t>忠毅樓</a:t>
                      </a:r>
                      <a:r>
                        <a:rPr lang="en-US" sz="1000" kern="100">
                          <a:effectLst/>
                        </a:rPr>
                        <a:t>M207</a:t>
                      </a:r>
                      <a:endParaRPr lang="zh-TW" sz="1200" kern="100">
                        <a:effectLst/>
                      </a:endParaRPr>
                    </a:p>
                    <a:p>
                      <a:pPr algn="ctr">
                        <a:lnSpc>
                          <a:spcPts val="1200"/>
                        </a:lnSpc>
                        <a:spcAft>
                          <a:spcPts val="0"/>
                        </a:spcAft>
                      </a:pPr>
                      <a:r>
                        <a:rPr lang="zh-TW" sz="1000" kern="100">
                          <a:effectLst/>
                        </a:rPr>
                        <a:t>輔助科技實驗室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供本系學生研究使用，研究輔助科技相關研究</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en-US" sz="1000" kern="100" dirty="0">
                          <a:effectLst/>
                        </a:rPr>
                        <a:t> </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2079754214"/>
                  </a:ext>
                </a:extLst>
              </a:tr>
              <a:tr h="729580">
                <a:tc>
                  <a:txBody>
                    <a:bodyPr/>
                    <a:lstStyle/>
                    <a:p>
                      <a:pPr algn="ctr">
                        <a:lnSpc>
                          <a:spcPts val="1200"/>
                        </a:lnSpc>
                        <a:spcAft>
                          <a:spcPts val="0"/>
                        </a:spcAft>
                      </a:pPr>
                      <a:r>
                        <a:rPr lang="zh-TW" sz="1000" kern="100">
                          <a:effectLst/>
                        </a:rPr>
                        <a:t>忠毅樓</a:t>
                      </a:r>
                      <a:r>
                        <a:rPr lang="en-US" sz="1000" kern="100">
                          <a:effectLst/>
                        </a:rPr>
                        <a:t>M213</a:t>
                      </a:r>
                      <a:r>
                        <a:rPr lang="zh-TW" sz="1000" kern="100">
                          <a:effectLst/>
                        </a:rPr>
                        <a:t>演講廳</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供全校師生作為普通教室使用，並配合本校研習講座、工作坊辦理相關活動</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白板、白板筆、長椅、</a:t>
                      </a:r>
                      <a:r>
                        <a:rPr lang="en-US" sz="1000" kern="100">
                          <a:effectLst/>
                        </a:rPr>
                        <a:t>VGA</a:t>
                      </a:r>
                      <a:r>
                        <a:rPr lang="zh-TW" sz="1000" kern="100">
                          <a:effectLst/>
                        </a:rPr>
                        <a:t>、電動佈幕、個人電腦、教室組合無線電擴音器組合、單槍投影機、分離式冷氣機、資料櫃、書櫃、塑膠地板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620114117"/>
                  </a:ext>
                </a:extLst>
              </a:tr>
              <a:tr h="911976">
                <a:tc>
                  <a:txBody>
                    <a:bodyPr/>
                    <a:lstStyle/>
                    <a:p>
                      <a:pPr algn="ctr">
                        <a:lnSpc>
                          <a:spcPts val="1200"/>
                        </a:lnSpc>
                        <a:spcAft>
                          <a:spcPts val="0"/>
                        </a:spcAft>
                      </a:pPr>
                      <a:r>
                        <a:rPr lang="zh-TW" sz="1000" kern="100">
                          <a:effectLst/>
                        </a:rPr>
                        <a:t>忠毅樓</a:t>
                      </a:r>
                      <a:r>
                        <a:rPr lang="en-US" sz="1000" kern="100">
                          <a:effectLst/>
                        </a:rPr>
                        <a:t>M208</a:t>
                      </a:r>
                      <a:r>
                        <a:rPr lang="zh-TW" sz="1000" kern="100">
                          <a:effectLst/>
                        </a:rPr>
                        <a:t>會議室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just">
                        <a:lnSpc>
                          <a:spcPts val="1200"/>
                        </a:lnSpc>
                        <a:spcAft>
                          <a:spcPts val="0"/>
                        </a:spcAft>
                      </a:pPr>
                      <a:r>
                        <a:rPr lang="zh-TW" sz="1000" kern="100">
                          <a:effectLst/>
                        </a:rPr>
                        <a:t>作為系務相關會議、系學會召開、導師輔導學、研究指導使用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造型桌椅、黑白多功能複合機、</a:t>
                      </a:r>
                      <a:r>
                        <a:rPr lang="en-US" sz="1000" kern="100">
                          <a:effectLst/>
                        </a:rPr>
                        <a:t>VGA</a:t>
                      </a:r>
                      <a:r>
                        <a:rPr lang="zh-TW" sz="1000" kern="100">
                          <a:effectLst/>
                        </a:rPr>
                        <a:t>分配器、電動佈幕、會議桌、辦公椅、個人電腦、教室組合無線電擴音器組合、液晶投影機、分離式冷氣</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813853937"/>
                  </a:ext>
                </a:extLst>
              </a:tr>
              <a:tr h="1094371">
                <a:tc>
                  <a:txBody>
                    <a:bodyPr/>
                    <a:lstStyle/>
                    <a:p>
                      <a:pPr algn="ctr">
                        <a:lnSpc>
                          <a:spcPts val="1200"/>
                        </a:lnSpc>
                        <a:spcAft>
                          <a:spcPts val="0"/>
                        </a:spcAft>
                      </a:pPr>
                      <a:r>
                        <a:rPr lang="zh-TW" sz="1000" kern="100">
                          <a:effectLst/>
                        </a:rPr>
                        <a:t>忠毅樓</a:t>
                      </a:r>
                      <a:r>
                        <a:rPr lang="en-US" sz="1000" kern="100">
                          <a:effectLst/>
                        </a:rPr>
                        <a:t>M211</a:t>
                      </a:r>
                      <a:r>
                        <a:rPr lang="zh-TW" sz="1000" kern="100">
                          <a:effectLst/>
                        </a:rPr>
                        <a:t>會議室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作為系務相關會議召開、系學會召開、資料審查使用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白板、造型桌椅、黑白多功能複合機、護貝機、</a:t>
                      </a:r>
                      <a:r>
                        <a:rPr lang="en-US" sz="1000" kern="100" dirty="0">
                          <a:effectLst/>
                        </a:rPr>
                        <a:t>VGA</a:t>
                      </a:r>
                      <a:r>
                        <a:rPr lang="zh-TW" sz="1000" kern="100" dirty="0">
                          <a:effectLst/>
                        </a:rPr>
                        <a:t>分配器、電動佈幕、洗手臺、會議桌、辦公椅、個人電腦、教室組合無 線電擴音器組合、液晶投影機、分離式冷氣、碎紙機、系統櫃</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582155814"/>
                  </a:ext>
                </a:extLst>
              </a:tr>
            </a:tbl>
          </a:graphicData>
        </a:graphic>
      </p:graphicFrame>
    </p:spTree>
    <p:extLst>
      <p:ext uri="{BB962C8B-B14F-4D97-AF65-F5344CB8AC3E}">
        <p14:creationId xmlns:p14="http://schemas.microsoft.com/office/powerpoint/2010/main" val="172823222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2214100" y="3123442"/>
            <a:ext cx="19955520" cy="699503"/>
          </a:xfrm>
        </p:spPr>
        <p:txBody>
          <a:bodyPr/>
          <a:lstStyle/>
          <a:p>
            <a:pPr>
              <a:spcAft>
                <a:spcPts val="1200"/>
              </a:spcAft>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2-2  </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圖書設備符合「大學設立師資培育中心辦法」之規定</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pic>
        <p:nvPicPr>
          <p:cNvPr id="17" name="圖片 16"/>
          <p:cNvPicPr>
            <a:picLocks noChangeAspect="1"/>
          </p:cNvPicPr>
          <p:nvPr/>
        </p:nvPicPr>
        <p:blipFill>
          <a:blip r:embed="rId2"/>
          <a:stretch>
            <a:fillRect/>
          </a:stretch>
        </p:blipFill>
        <p:spPr>
          <a:xfrm>
            <a:off x="2214100" y="3502542"/>
            <a:ext cx="19340377" cy="10213458"/>
          </a:xfrm>
          <a:prstGeom prst="rect">
            <a:avLst/>
          </a:prstGeom>
        </p:spPr>
      </p:pic>
      <p:sp>
        <p:nvSpPr>
          <p:cNvPr id="18" name="文字版面配置區 17"/>
          <p:cNvSpPr>
            <a:spLocks noGrp="1"/>
          </p:cNvSpPr>
          <p:nvPr>
            <p:ph type="body" idx="6"/>
          </p:nvPr>
        </p:nvSpPr>
        <p:spPr/>
        <p:txBody>
          <a:bodyPr/>
          <a:lstStyle/>
          <a:p>
            <a:endParaRPr lang="zh-TW" altLang="en-US"/>
          </a:p>
        </p:txBody>
      </p:sp>
      <p:sp>
        <p:nvSpPr>
          <p:cNvPr id="20" name="文字版面配置區 12"/>
          <p:cNvSpPr>
            <a:spLocks noGrp="1"/>
          </p:cNvSpPr>
          <p:nvPr>
            <p:ph type="body" idx="15"/>
          </p:nvPr>
        </p:nvSpPr>
        <p:spPr>
          <a:xfrm>
            <a:off x="0" y="1"/>
            <a:ext cx="24384000" cy="2464904"/>
          </a:xfrm>
        </p:spPr>
        <p:txBody>
          <a:bodyPr/>
          <a:lstStyle/>
          <a:p>
            <a:r>
              <a:rPr lang="zh-TW" altLang="en-US" sz="88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endPar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5198250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3818879" y="2575191"/>
            <a:ext cx="15999746" cy="2070701"/>
          </a:xfrm>
        </p:spPr>
        <p:txBody>
          <a:bodyPr/>
          <a:lstStyle/>
          <a:p>
            <a:pPr algn="just">
              <a:lnSpc>
                <a:spcPct val="183000"/>
              </a:lnSpc>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5400" kern="100" dirty="0">
                <a:latin typeface="Calibri" panose="020F0502020204030204" pitchFamily="34" charset="0"/>
                <a:ea typeface="Times New Roman" panose="02020603050405020304" pitchFamily="18" charset="0"/>
                <a:cs typeface="Times New Roman" panose="02020603050405020304" pitchFamily="18" charset="0"/>
              </a:rPr>
              <a:t> </a:t>
            </a:r>
            <a:r>
              <a:rPr lang="en-US" altLang="zh-TW" kern="100" dirty="0" err="1">
                <a:latin typeface="標楷體" panose="03000509000000000000" pitchFamily="65" charset="-120"/>
                <a:ea typeface="Times New Roman" panose="02020603050405020304" pitchFamily="18" charset="0"/>
                <a:cs typeface="Times New Roman" panose="02020603050405020304" pitchFamily="18" charset="0"/>
              </a:rPr>
              <a:t>編列穩定且充裕的圖儀設備經費來源</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6" name="文字版面配置區 5"/>
          <p:cNvSpPr>
            <a:spLocks noGrp="1"/>
          </p:cNvSpPr>
          <p:nvPr>
            <p:ph type="body" idx="5"/>
          </p:nvPr>
        </p:nvSpPr>
        <p:spPr>
          <a:xfrm>
            <a:off x="747245" y="2911781"/>
            <a:ext cx="23285572" cy="9646648"/>
          </a:xfrm>
        </p:spPr>
        <p:txBody>
          <a:bodyPr/>
          <a:lstStyle/>
          <a:p>
            <a:pPr algn="l"/>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本校師資培育暨就業輔導處107至109學年度圖書預算經費分別為592,800元、592,800元及570,000元，圖書經費相當充裕</a:t>
            </a:r>
            <a:r>
              <a:rPr lang="en-US" altLang="zh-TW" sz="4000" kern="100" dirty="0" smtClean="0">
                <a:latin typeface="標楷體" panose="03000509000000000000" pitchFamily="65" charset="-120"/>
                <a:ea typeface="標楷體" panose="03000509000000000000" pitchFamily="65" charset="-120"/>
                <a:cs typeface="Times New Roman" panose="02020603050405020304" pitchFamily="18" charset="0"/>
              </a:rPr>
              <a:t>。</a:t>
            </a:r>
          </a:p>
          <a:p>
            <a:pPr algn="l"/>
            <a:r>
              <a:rPr lang="en-US" altLang="zh-TW" sz="4000" kern="100" dirty="0" err="1" smtClean="0">
                <a:latin typeface="標楷體" panose="03000509000000000000" pitchFamily="65" charset="-120"/>
                <a:ea typeface="標楷體" panose="03000509000000000000" pitchFamily="65" charset="-120"/>
                <a:cs typeface="Times New Roman" panose="02020603050405020304" pitchFamily="18" charset="0"/>
              </a:rPr>
              <a:t>本校師資培育暨就業輔導處教學儀器設備費之經費來源</a:t>
            </a:r>
            <a:r>
              <a:rPr lang="en-US" altLang="zh-TW" sz="4000" kern="100" dirty="0" err="1">
                <a:latin typeface="標楷體" panose="03000509000000000000" pitchFamily="65" charset="-120"/>
                <a:ea typeface="標楷體" panose="03000509000000000000" pitchFamily="65" charset="-120"/>
                <a:cs typeface="Times New Roman" panose="02020603050405020304" pitchFamily="18" charset="0"/>
              </a:rPr>
              <a:t>，主要為學校經費預算及教育部專案研究計畫經費核定</a:t>
            </a:r>
            <a:r>
              <a:rPr lang="en-US" altLang="zh-TW" sz="4000" kern="100" dirty="0" smtClean="0">
                <a:latin typeface="標楷體" panose="03000509000000000000" pitchFamily="65" charset="-120"/>
                <a:ea typeface="標楷體" panose="03000509000000000000" pitchFamily="65" charset="-120"/>
                <a:cs typeface="Times New Roman" panose="02020603050405020304" pitchFamily="18" charset="0"/>
              </a:rPr>
              <a:t>。</a:t>
            </a:r>
          </a:p>
          <a:p>
            <a:pPr algn="l"/>
            <a:r>
              <a:rPr lang="en-US" altLang="zh-TW" sz="4000" kern="100" dirty="0" smtClean="0">
                <a:latin typeface="標楷體" panose="03000509000000000000" pitchFamily="65" charset="-120"/>
                <a:ea typeface="標楷體" panose="03000509000000000000" pitchFamily="65" charset="-120"/>
                <a:cs typeface="Times New Roman" panose="02020603050405020304" pitchFamily="18" charset="0"/>
              </a:rPr>
              <a:t>本校師資培育暨就業輔導處經費來源</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除學校每學年編列本單位預算（含學校經費預算及教育部獎補助款）外，經由本校師資培育暨就業輔導處積極爭取教育部各項補助計畫之經費挹注下，能滿足本校師資培育暨就業輔導處業務運作、教師教學及學生學習之需求</a:t>
            </a:r>
            <a:r>
              <a:rPr lang="en-US" altLang="zh-TW" sz="4000" kern="100" dirty="0" smtClean="0">
                <a:latin typeface="標楷體" panose="03000509000000000000" pitchFamily="65" charset="-120"/>
                <a:ea typeface="標楷體" panose="03000509000000000000" pitchFamily="65" charset="-120"/>
                <a:cs typeface="Times New Roman" panose="02020603050405020304" pitchFamily="18" charset="0"/>
              </a:rPr>
              <a:t>。</a:t>
            </a:r>
          </a:p>
          <a:p>
            <a:pPr algn="l"/>
            <a:r>
              <a:rPr lang="en-US" altLang="zh-TW" sz="4000" kern="100" dirty="0" smtClean="0">
                <a:latin typeface="標楷體" panose="03000509000000000000" pitchFamily="65" charset="-120"/>
                <a:ea typeface="標楷體" panose="03000509000000000000" pitchFamily="65" charset="-120"/>
                <a:cs typeface="Times New Roman" panose="02020603050405020304" pitchFamily="18" charset="0"/>
              </a:rPr>
              <a:t>本校師資培育暨就業輔導處</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107~109</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學年度經費總計分別為</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1,119,515</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$933,620</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元及</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$984,500</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a:t>
            </a:r>
            <a:r>
              <a:rPr lang="zh-TW" altLang="zh-TW" sz="4000" kern="100" dirty="0">
                <a:latin typeface="Times New Roman" panose="02020603050405020304" pitchFamily="18" charset="0"/>
                <a:ea typeface="標楷體" panose="03000509000000000000" pitchFamily="65" charset="-120"/>
                <a:cs typeface="Times New Roman" panose="02020603050405020304" pitchFamily="18" charset="0"/>
              </a:rPr>
              <a:t>佐證資料基</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2-2-5</a:t>
            </a:r>
            <a:r>
              <a:rPr lang="zh-TW" altLang="zh-TW" sz="4000" kern="1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4000" kern="100" dirty="0" err="1">
                <a:latin typeface="標楷體" panose="03000509000000000000" pitchFamily="65" charset="-120"/>
                <a:ea typeface="標楷體" panose="03000509000000000000" pitchFamily="65" charset="-120"/>
                <a:cs typeface="Times New Roman" panose="02020603050405020304" pitchFamily="18" charset="0"/>
              </a:rPr>
              <a:t>教育學系圖書器材、教室使用辦法、借用單</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4000" kern="100" dirty="0">
              <a:latin typeface="Calibri" panose="020F0502020204030204" pitchFamily="34" charset="0"/>
              <a:ea typeface="新細明體" panose="02020500000000000000" pitchFamily="18" charset="-120"/>
              <a:cs typeface="Times New Roman" panose="02020603050405020304" pitchFamily="18" charset="0"/>
            </a:endParaRPr>
          </a:p>
          <a:p>
            <a:pPr algn="l"/>
            <a:endParaRPr lang="zh-TW" altLang="en-US" sz="4000" dirty="0">
              <a:latin typeface="微軟正黑體" panose="020B0604030504040204" pitchFamily="34" charset="-120"/>
              <a:ea typeface="微軟正黑體" panose="020B0604030504040204" pitchFamily="34" charset="-120"/>
            </a:endParaRPr>
          </a:p>
        </p:txBody>
      </p:sp>
      <p:sp>
        <p:nvSpPr>
          <p:cNvPr id="16" name="文字版面配置區 12"/>
          <p:cNvSpPr>
            <a:spLocks noGrp="1"/>
          </p:cNvSpPr>
          <p:nvPr>
            <p:ph type="body" idx="15"/>
          </p:nvPr>
        </p:nvSpPr>
        <p:spPr>
          <a:xfrm>
            <a:off x="0" y="1"/>
            <a:ext cx="24384000" cy="2464904"/>
          </a:xfrm>
        </p:spPr>
        <p:txBody>
          <a:bodyPr/>
          <a:lstStyle/>
          <a:p>
            <a:r>
              <a:rPr lang="zh-TW" altLang="en-US" sz="88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endPar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204477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endParaRPr lang="zh-TW" altLang="en-US"/>
          </a:p>
        </p:txBody>
      </p:sp>
      <p:sp>
        <p:nvSpPr>
          <p:cNvPr id="3" name="圖片版面配置區 2"/>
          <p:cNvSpPr>
            <a:spLocks noGrp="1"/>
          </p:cNvSpPr>
          <p:nvPr>
            <p:ph type="pic" idx="2"/>
          </p:nvPr>
        </p:nvSpPr>
        <p:spPr/>
      </p:sp>
      <p:sp>
        <p:nvSpPr>
          <p:cNvPr id="4" name="圖片版面配置區 3"/>
          <p:cNvSpPr>
            <a:spLocks noGrp="1"/>
          </p:cNvSpPr>
          <p:nvPr>
            <p:ph type="pic" idx="3"/>
          </p:nvPr>
        </p:nvSpPr>
        <p:spPr/>
      </p:sp>
      <p:sp>
        <p:nvSpPr>
          <p:cNvPr id="5" name="圖片版面配置區 4"/>
          <p:cNvSpPr>
            <a:spLocks noGrp="1"/>
          </p:cNvSpPr>
          <p:nvPr>
            <p:ph type="pic" idx="4"/>
          </p:nvPr>
        </p:nvSpPr>
        <p:spPr/>
      </p:sp>
      <p:sp>
        <p:nvSpPr>
          <p:cNvPr id="6" name="文字版面配置區 5"/>
          <p:cNvSpPr>
            <a:spLocks noGrp="1"/>
          </p:cNvSpPr>
          <p:nvPr>
            <p:ph type="body" idx="5"/>
          </p:nvPr>
        </p:nvSpPr>
        <p:spPr/>
        <p:txBody>
          <a:bodyPr/>
          <a:lstStyle/>
          <a:p>
            <a:endParaRPr lang="zh-TW" altLang="en-US"/>
          </a:p>
        </p:txBody>
      </p:sp>
      <p:sp>
        <p:nvSpPr>
          <p:cNvPr id="7" name="文字版面配置區 6"/>
          <p:cNvSpPr>
            <a:spLocks noGrp="1"/>
          </p:cNvSpPr>
          <p:nvPr>
            <p:ph type="body" idx="6"/>
          </p:nvPr>
        </p:nvSpPr>
        <p:spPr/>
        <p:txBody>
          <a:bodyPr/>
          <a:lstStyle/>
          <a:p>
            <a:endParaRPr lang="zh-TW" altLang="en-US"/>
          </a:p>
        </p:txBody>
      </p:sp>
      <p:sp>
        <p:nvSpPr>
          <p:cNvPr id="8" name="文字版面配置區 7"/>
          <p:cNvSpPr>
            <a:spLocks noGrp="1"/>
          </p:cNvSpPr>
          <p:nvPr>
            <p:ph type="body" idx="7"/>
          </p:nvPr>
        </p:nvSpPr>
        <p:spPr/>
        <p:txBody>
          <a:bodyPr/>
          <a:lstStyle/>
          <a:p>
            <a:endParaRPr lang="zh-TW" altLang="en-US"/>
          </a:p>
        </p:txBody>
      </p:sp>
      <p:sp>
        <p:nvSpPr>
          <p:cNvPr id="9" name="文字版面配置區 8"/>
          <p:cNvSpPr>
            <a:spLocks noGrp="1"/>
          </p:cNvSpPr>
          <p:nvPr>
            <p:ph type="body" idx="8"/>
          </p:nvPr>
        </p:nvSpPr>
        <p:spPr/>
        <p:txBody>
          <a:bodyPr/>
          <a:lstStyle/>
          <a:p>
            <a:endParaRPr lang="zh-TW" altLang="en-US"/>
          </a:p>
        </p:txBody>
      </p:sp>
      <p:sp>
        <p:nvSpPr>
          <p:cNvPr id="10" name="文字版面配置區 9"/>
          <p:cNvSpPr>
            <a:spLocks noGrp="1"/>
          </p:cNvSpPr>
          <p:nvPr>
            <p:ph type="body" idx="9"/>
          </p:nvPr>
        </p:nvSpPr>
        <p:spPr/>
        <p:txBody>
          <a:bodyPr/>
          <a:lstStyle/>
          <a:p>
            <a:endParaRPr lang="zh-TW" altLang="en-US"/>
          </a:p>
        </p:txBody>
      </p:sp>
      <p:sp>
        <p:nvSpPr>
          <p:cNvPr id="11" name="文字版面配置區 10"/>
          <p:cNvSpPr>
            <a:spLocks noGrp="1"/>
          </p:cNvSpPr>
          <p:nvPr>
            <p:ph type="body" idx="13"/>
          </p:nvPr>
        </p:nvSpPr>
        <p:spPr/>
        <p:txBody>
          <a:bodyPr/>
          <a:lstStyle/>
          <a:p>
            <a:endParaRPr lang="zh-TW" altLang="en-US"/>
          </a:p>
        </p:txBody>
      </p:sp>
      <p:sp>
        <p:nvSpPr>
          <p:cNvPr id="15" name="文字版面配置區 12"/>
          <p:cNvSpPr>
            <a:spLocks noGrp="1"/>
          </p:cNvSpPr>
          <p:nvPr>
            <p:ph type="body" idx="15"/>
          </p:nvPr>
        </p:nvSpPr>
        <p:spPr>
          <a:xfrm>
            <a:off x="0" y="1"/>
            <a:ext cx="24384000" cy="2464904"/>
          </a:xfrm>
        </p:spPr>
        <p:txBody>
          <a:bodyPr/>
          <a:lstStyle/>
          <a:p>
            <a:r>
              <a:rPr lang="zh-TW" altLang="en-US" sz="88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師資培育關鍵指標</a:t>
            </a:r>
            <a:endPar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2708308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79"/>
          <p:cNvSpPr txBox="1">
            <a:spLocks noGrp="1"/>
          </p:cNvSpPr>
          <p:nvPr>
            <p:ph type="body" idx="1"/>
          </p:nvPr>
        </p:nvSpPr>
        <p:spPr>
          <a:xfrm>
            <a:off x="4260775" y="3420557"/>
            <a:ext cx="14715940" cy="5924085"/>
          </a:xfrm>
          <a:prstGeom prst="rect">
            <a:avLst/>
          </a:prstGeom>
          <a:solidFill>
            <a:srgbClr val="FFFFFF"/>
          </a:solidFill>
          <a:ln>
            <a:noFill/>
          </a:ln>
        </p:spPr>
        <p:txBody>
          <a:bodyPr spcFirstLastPara="1" wrap="square" lIns="71425" tIns="71425" rIns="71425" bIns="71425" anchor="ctr" anchorCtr="0">
            <a:noAutofit/>
          </a:bodyPr>
          <a:lstStyle/>
          <a:p>
            <a:pPr marL="0" lvl="0" indent="0" algn="ctr">
              <a:spcBef>
                <a:spcPts val="0"/>
              </a:spcBef>
              <a:buClr>
                <a:srgbClr val="FFFFFF"/>
              </a:buClr>
              <a:buSzPts val="5000"/>
              <a:buNone/>
            </a:pPr>
            <a:r>
              <a:rPr lang="en-US" altLang="zh-TW" sz="9600" b="1" dirty="0" err="1" smtClean="0">
                <a:solidFill>
                  <a:srgbClr val="144D85"/>
                </a:solidFill>
                <a:latin typeface="Microsoft JhengHei"/>
                <a:ea typeface="Microsoft JhengHei"/>
                <a:cs typeface="Microsoft JhengHei"/>
                <a:sym typeface="Microsoft JhengHei"/>
              </a:rPr>
              <a:t>感謝委員聆聽</a:t>
            </a:r>
            <a:endParaRPr lang="en-US" altLang="zh-TW" sz="9600" b="1" dirty="0" smtClean="0">
              <a:solidFill>
                <a:srgbClr val="144D85"/>
              </a:solidFill>
              <a:latin typeface="Microsoft JhengHei"/>
              <a:ea typeface="Microsoft JhengHei"/>
              <a:cs typeface="Microsoft JhengHei"/>
              <a:sym typeface="Microsoft JhengHei"/>
            </a:endParaRPr>
          </a:p>
          <a:p>
            <a:pPr marL="0" lvl="0" indent="0" algn="ctr">
              <a:spcBef>
                <a:spcPts val="0"/>
              </a:spcBef>
              <a:buClr>
                <a:srgbClr val="FFFFFF"/>
              </a:buClr>
              <a:buSzPts val="5000"/>
              <a:buNone/>
            </a:pPr>
            <a:endParaRPr lang="en-US" sz="9600" b="1" dirty="0">
              <a:solidFill>
                <a:srgbClr val="144D85"/>
              </a:solidFill>
              <a:latin typeface="Microsoft JhengHei"/>
              <a:ea typeface="Microsoft JhengHei"/>
              <a:sym typeface="Microsoft JhengHei"/>
            </a:endParaRPr>
          </a:p>
          <a:p>
            <a:pPr marL="0" lvl="0" indent="0" algn="ctr">
              <a:spcBef>
                <a:spcPts val="0"/>
              </a:spcBef>
              <a:buClr>
                <a:srgbClr val="FFFFFF"/>
              </a:buClr>
              <a:buSzPts val="5000"/>
              <a:buNone/>
            </a:pPr>
            <a:r>
              <a:rPr lang="zh-TW" altLang="en-US" sz="9600" b="1" dirty="0" smtClean="0">
                <a:solidFill>
                  <a:srgbClr val="144D85"/>
                </a:solidFill>
                <a:latin typeface="Microsoft JhengHei"/>
                <a:ea typeface="Microsoft JhengHei"/>
                <a:sym typeface="Microsoft JhengHei"/>
              </a:rPr>
              <a:t>敬祈惠賜指教</a:t>
            </a:r>
            <a:endParaRPr sz="9600" dirty="0"/>
          </a:p>
        </p:txBody>
      </p:sp>
      <p:pic>
        <p:nvPicPr>
          <p:cNvPr id="1317" name="Google Shape;1317;p79" descr="影像"/>
          <p:cNvPicPr preferRelativeResize="0"/>
          <p:nvPr/>
        </p:nvPicPr>
        <p:blipFill rotWithShape="1">
          <a:blip r:embed="rId3">
            <a:alphaModFix/>
          </a:blip>
          <a:srcRect/>
          <a:stretch/>
        </p:blipFill>
        <p:spPr>
          <a:xfrm>
            <a:off x="4452729" y="3541505"/>
            <a:ext cx="2941984" cy="2841094"/>
          </a:xfrm>
          <a:prstGeom prst="rect">
            <a:avLst/>
          </a:prstGeom>
          <a:noFill/>
          <a:ln>
            <a:noFill/>
          </a:ln>
        </p:spPr>
      </p:pic>
      <p:pic>
        <p:nvPicPr>
          <p:cNvPr id="1318" name="Google Shape;1318;p79" descr="影像"/>
          <p:cNvPicPr preferRelativeResize="0"/>
          <p:nvPr/>
        </p:nvPicPr>
        <p:blipFill rotWithShape="1">
          <a:blip r:embed="rId4">
            <a:alphaModFix/>
          </a:blip>
          <a:srcRect t="7002" r="75257" b="6998"/>
          <a:stretch/>
        </p:blipFill>
        <p:spPr>
          <a:xfrm>
            <a:off x="15803217" y="6122504"/>
            <a:ext cx="3173498" cy="3082989"/>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4633</Words>
  <Application>Microsoft Office PowerPoint</Application>
  <PresentationFormat>自訂</PresentationFormat>
  <Paragraphs>1208</Paragraphs>
  <Slides>87</Slides>
  <Notes>82</Notes>
  <HiddenSlides>0</HiddenSlides>
  <MMClips>0</MMClips>
  <ScaleCrop>false</ScaleCrop>
  <HeadingPairs>
    <vt:vector size="6" baseType="variant">
      <vt:variant>
        <vt:lpstr>使用字型</vt:lpstr>
      </vt:variant>
      <vt:variant>
        <vt:i4>20</vt:i4>
      </vt:variant>
      <vt:variant>
        <vt:lpstr>佈景主題</vt:lpstr>
      </vt:variant>
      <vt:variant>
        <vt:i4>1</vt:i4>
      </vt:variant>
      <vt:variant>
        <vt:lpstr>投影片標題</vt:lpstr>
      </vt:variant>
      <vt:variant>
        <vt:i4>87</vt:i4>
      </vt:variant>
    </vt:vector>
  </HeadingPairs>
  <TitlesOfParts>
    <vt:vector size="108" baseType="lpstr">
      <vt:lpstr>Helvetica Neue Light</vt:lpstr>
      <vt:lpstr>Times New Roman</vt:lpstr>
      <vt:lpstr>Poppins</vt:lpstr>
      <vt:lpstr>Helvetica Neue</vt:lpstr>
      <vt:lpstr>Arial</vt:lpstr>
      <vt:lpstr>Microsoft JhengHei</vt:lpstr>
      <vt:lpstr>文鼎細行楷</vt:lpstr>
      <vt:lpstr>Gill Sans</vt:lpstr>
      <vt:lpstr>DFKai-SB</vt:lpstr>
      <vt:lpstr>DFKai-SB</vt:lpstr>
      <vt:lpstr>Microsoft JhengHei</vt:lpstr>
      <vt:lpstr>Helvetica Light</vt:lpstr>
      <vt:lpstr>Avenir</vt:lpstr>
      <vt:lpstr>文鼎中楷</vt:lpstr>
      <vt:lpstr>華康行楷體W5(P)</vt:lpstr>
      <vt:lpstr>Calibri</vt:lpstr>
      <vt:lpstr>Inter</vt:lpstr>
      <vt:lpstr>新細明體</vt:lpstr>
      <vt:lpstr>文鼎特毛楷</vt:lpstr>
      <vt:lpstr>PMingLiu</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USER123123</dc:creator>
  <cp:lastModifiedBy>BlackPanther BLACK</cp:lastModifiedBy>
  <cp:revision>55</cp:revision>
  <dcterms:modified xsi:type="dcterms:W3CDTF">2021-09-30T09:50:27Z</dcterms:modified>
</cp:coreProperties>
</file>