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66"/>
  </p:notesMasterIdLst>
  <p:sldIdLst>
    <p:sldId id="256" r:id="rId2"/>
    <p:sldId id="340" r:id="rId3"/>
    <p:sldId id="258" r:id="rId4"/>
    <p:sldId id="259" r:id="rId5"/>
    <p:sldId id="260" r:id="rId6"/>
    <p:sldId id="342" r:id="rId7"/>
    <p:sldId id="262" r:id="rId8"/>
    <p:sldId id="263" r:id="rId9"/>
    <p:sldId id="265" r:id="rId10"/>
    <p:sldId id="275" r:id="rId11"/>
    <p:sldId id="267" r:id="rId12"/>
    <p:sldId id="279" r:id="rId13"/>
    <p:sldId id="280" r:id="rId14"/>
    <p:sldId id="284" r:id="rId15"/>
    <p:sldId id="287" r:id="rId16"/>
    <p:sldId id="350" r:id="rId17"/>
    <p:sldId id="351" r:id="rId18"/>
    <p:sldId id="293" r:id="rId19"/>
    <p:sldId id="294" r:id="rId20"/>
    <p:sldId id="295" r:id="rId21"/>
    <p:sldId id="296" r:id="rId22"/>
    <p:sldId id="297" r:id="rId23"/>
    <p:sldId id="298" r:id="rId24"/>
    <p:sldId id="299" r:id="rId25"/>
    <p:sldId id="300" r:id="rId26"/>
    <p:sldId id="303" r:id="rId27"/>
    <p:sldId id="305" r:id="rId28"/>
    <p:sldId id="306" r:id="rId29"/>
    <p:sldId id="307" r:id="rId30"/>
    <p:sldId id="308" r:id="rId31"/>
    <p:sldId id="309" r:id="rId32"/>
    <p:sldId id="310" r:id="rId33"/>
    <p:sldId id="311" r:id="rId34"/>
    <p:sldId id="312" r:id="rId35"/>
    <p:sldId id="313" r:id="rId36"/>
    <p:sldId id="314" r:id="rId37"/>
    <p:sldId id="315" r:id="rId38"/>
    <p:sldId id="316" r:id="rId39"/>
    <p:sldId id="317" r:id="rId40"/>
    <p:sldId id="318" r:id="rId41"/>
    <p:sldId id="319" r:id="rId42"/>
    <p:sldId id="320" r:id="rId43"/>
    <p:sldId id="321" r:id="rId44"/>
    <p:sldId id="322" r:id="rId45"/>
    <p:sldId id="323" r:id="rId46"/>
    <p:sldId id="325" r:id="rId47"/>
    <p:sldId id="326" r:id="rId48"/>
    <p:sldId id="327" r:id="rId49"/>
    <p:sldId id="328" r:id="rId50"/>
    <p:sldId id="329" r:id="rId51"/>
    <p:sldId id="331" r:id="rId52"/>
    <p:sldId id="332" r:id="rId53"/>
    <p:sldId id="333" r:id="rId54"/>
    <p:sldId id="334" r:id="rId55"/>
    <p:sldId id="335" r:id="rId56"/>
    <p:sldId id="336" r:id="rId57"/>
    <p:sldId id="337" r:id="rId58"/>
    <p:sldId id="338" r:id="rId59"/>
    <p:sldId id="343" r:id="rId60"/>
    <p:sldId id="345" r:id="rId61"/>
    <p:sldId id="344" r:id="rId62"/>
    <p:sldId id="346" r:id="rId63"/>
    <p:sldId id="347" r:id="rId64"/>
    <p:sldId id="339" r:id="rId65"/>
  </p:sldIdLst>
  <p:sldSz cx="24384000" cy="13716000"/>
  <p:notesSz cx="6858000" cy="9144000"/>
  <p:embeddedFontLst>
    <p:embeddedFont>
      <p:font typeface="文鼎中隸" panose="020B0609010101010101" pitchFamily="49" charset="-120"/>
      <p:regular r:id="rId67"/>
    </p:embeddedFont>
    <p:embeddedFont>
      <p:font typeface="標楷體" panose="03000509000000000000" pitchFamily="65" charset="-120"/>
      <p:regular r:id="rId68"/>
    </p:embeddedFont>
    <p:embeddedFont>
      <p:font typeface="文鼎細行楷" panose="020B0609010101010101" pitchFamily="49" charset="-120"/>
      <p:regular r:id="rId69"/>
    </p:embeddedFont>
    <p:embeddedFont>
      <p:font typeface="微軟正黑體" panose="020B0604030504040204" pitchFamily="34" charset="-120"/>
      <p:regular r:id="rId70"/>
      <p:bold r:id="rId71"/>
    </p:embeddedFont>
    <p:embeddedFont>
      <p:font typeface="Helvetica Neue Light" panose="02020500000000000000" charset="0"/>
      <p:regular r:id="rId72"/>
      <p:bold r:id="rId73"/>
      <p:italic r:id="rId74"/>
      <p:boldItalic r:id="rId75"/>
    </p:embeddedFont>
    <p:embeddedFont>
      <p:font typeface="PMingLiu" panose="02020500000000000000" pitchFamily="18" charset="-120"/>
      <p:regular r:id="rId76"/>
    </p:embeddedFont>
    <p:embeddedFont>
      <p:font typeface="Helvetica Neue" panose="02020500000000000000" charset="0"/>
      <p:regular r:id="rId77"/>
      <p:bold r:id="rId78"/>
      <p:italic r:id="rId79"/>
      <p:boldItalic r:id="rId80"/>
    </p:embeddedFont>
    <p:embeddedFont>
      <p:font typeface="Inter" panose="02020500000000000000" charset="0"/>
      <p:regular r:id="rId81"/>
      <p:bold r:id="rId82"/>
    </p:embeddedFont>
    <p:embeddedFont>
      <p:font typeface="Calibri" panose="020F0502020204030204" pitchFamily="34" charset="0"/>
      <p:regular r:id="rId83"/>
      <p:bold r:id="rId84"/>
      <p:italic r:id="rId85"/>
      <p:boldItalic r:id="rId86"/>
    </p:embeddedFont>
    <p:embeddedFont>
      <p:font typeface="文鼎中楷" panose="020B0609010101010101" pitchFamily="49" charset="-120"/>
      <p:regular r:id="rId87"/>
    </p:embeddedFont>
    <p:embeddedFont>
      <p:font typeface="標楷體" panose="03000509000000000000" pitchFamily="65" charset="-120"/>
      <p:regular r:id="rId68"/>
    </p:embeddedFont>
    <p:embeddedFont>
      <p:font typeface="微軟正黑體" panose="020B0604030504040204" pitchFamily="34" charset="-120"/>
      <p:regular r:id="rId70"/>
      <p:bold r:id="rId71"/>
    </p:embeddedFont>
    <p:embeddedFont>
      <p:font typeface="Poppins" panose="02020500000000000000" charset="0"/>
      <p:regular r:id="rId88"/>
      <p:bold r:id="rId89"/>
      <p:italic r:id="rId90"/>
      <p:boldItalic r:id="rId9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16" roundtripDataSignature="AMtx7mjrAASzketkA/cOo/vlJAaST4z4k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CC"/>
    <a:srgbClr val="66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9AE6033-6D39-4CC2-90DF-808DB374BDA0}">
  <a:tblStyle styleId="{C9AE6033-6D39-4CC2-90DF-808DB374BDA0}" styleName="Table_0">
    <a:wholeTbl>
      <a:tcTxStyle b="off" i="off">
        <a:font>
          <a:latin typeface="Arial"/>
          <a:ea typeface="Arial"/>
          <a:cs typeface="Arial"/>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7559B35A-62B1-4EC8-91FF-C28C5DF3E706}" styleName="Table_1">
    <a:wholeTbl>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wholeTbl>
    <a:band1H>
      <a:tcTxStyle b="off" i="off"/>
      <a:tcStyle>
        <a:tcBdr/>
      </a:tcStyle>
    </a:band1H>
    <a:band2H>
      <a:tcTxStyle b="off" i="off"/>
      <a:tcStyle>
        <a:tcBdr/>
        <a:fill>
          <a:solidFill>
            <a:srgbClr val="E3E5E8"/>
          </a:solidFill>
        </a:fill>
      </a:tcStyle>
    </a:band2H>
    <a:band1V>
      <a:tcTxStyle b="off" i="off"/>
      <a:tcStyle>
        <a:tcBdr/>
      </a:tcStyle>
    </a:band1V>
    <a:band2V>
      <a:tcTxStyle b="off" i="off"/>
      <a:tcStyle>
        <a:tcBdr/>
      </a:tcStyle>
    </a:band2V>
    <a:lastCol>
      <a:tcTxStyle b="off" i="off"/>
      <a:tcStyle>
        <a:tcBdr/>
      </a:tcStyle>
    </a:lastCol>
    <a:firstCol>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398CCE"/>
          </a:solidFill>
        </a:fill>
      </a:tcStyle>
    </a:firstCol>
    <a:lastRow>
      <a:tcTxStyle b="off" i="off">
        <a:font>
          <a:latin typeface="Helvetica Light"/>
          <a:ea typeface="Helvetica Light"/>
          <a:cs typeface="Helvetica Light"/>
        </a:font>
        <a:srgbClr val="000000"/>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12700" cap="flat" cmpd="sng">
              <a:solidFill>
                <a:srgbClr val="3797C6"/>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rgbClr val="FFFFFF"/>
          </a:solidFill>
        </a:fill>
      </a:tcStyle>
    </a:lastRow>
    <a:seCell>
      <a:tcTxStyle b="off" i="off"/>
      <a:tcStyle>
        <a:tcBdr/>
      </a:tcStyle>
    </a:seCell>
    <a:swCell>
      <a:tcTxStyle b="off" i="off"/>
      <a:tcStyle>
        <a:tcBdr/>
      </a:tcStyle>
    </a:swCell>
    <a:firstRow>
      <a:tcTxStyle b="on" i="off">
        <a:font>
          <a:latin typeface="Helvetica"/>
          <a:ea typeface="Helvetica"/>
          <a:cs typeface="Helvetica"/>
        </a:font>
        <a:srgbClr val="FFFFFF"/>
      </a:tcTxStyle>
      <a:tcStyle>
        <a:tcBdr>
          <a:left>
            <a:ln w="9525" cap="flat" cmpd="sng">
              <a:solidFill>
                <a:srgbClr val="000000">
                  <a:alpha val="0"/>
                </a:srgbClr>
              </a:solidFill>
              <a:prstDash val="solid"/>
              <a:round/>
              <a:headEnd type="none" w="sm" len="sm"/>
              <a:tailEnd type="none" w="sm" len="sm"/>
            </a:ln>
          </a:left>
          <a:right>
            <a:ln w="9525" cap="flat" cmpd="sng">
              <a:solidFill>
                <a:srgbClr val="000000">
                  <a:alpha val="0"/>
                </a:srgbClr>
              </a:solidFill>
              <a:prstDash val="solid"/>
              <a:round/>
              <a:headEnd type="none" w="sm" len="sm"/>
              <a:tailEnd type="none" w="sm" len="sm"/>
            </a:ln>
          </a:right>
          <a:top>
            <a:ln w="9525" cap="flat" cmpd="sng">
              <a:solidFill>
                <a:srgbClr val="000000">
                  <a:alpha val="0"/>
                </a:srgbClr>
              </a:solidFill>
              <a:prstDash val="solid"/>
              <a:round/>
              <a:headEnd type="none" w="sm" len="sm"/>
              <a:tailEnd type="none" w="sm" len="sm"/>
            </a:ln>
          </a:top>
          <a:bottom>
            <a:ln w="9525" cap="flat" cmpd="sng">
              <a:solidFill>
                <a:srgbClr val="000000">
                  <a:alpha val="0"/>
                </a:srgbClr>
              </a:solidFill>
              <a:prstDash val="solid"/>
              <a:round/>
              <a:headEnd type="none" w="sm" len="sm"/>
              <a:tailEnd type="none" w="sm" len="sm"/>
            </a:ln>
          </a:bottom>
          <a:insideH>
            <a:ln w="9525" cap="flat" cmpd="sng">
              <a:solidFill>
                <a:srgbClr val="000000">
                  <a:alpha val="0"/>
                </a:srgbClr>
              </a:solidFill>
              <a:prstDash val="solid"/>
              <a:round/>
              <a:headEnd type="none" w="sm" len="sm"/>
              <a:tailEnd type="none" w="sm" len="sm"/>
            </a:ln>
          </a:insideH>
          <a:insideV>
            <a:ln w="9525" cap="flat" cmpd="sng">
              <a:solidFill>
                <a:srgbClr val="000000">
                  <a:alpha val="0"/>
                </a:srgbClr>
              </a:solidFill>
              <a:prstDash val="solid"/>
              <a:round/>
              <a:headEnd type="none" w="sm" len="sm"/>
              <a:tailEnd type="none" w="sm" len="sm"/>
            </a:ln>
          </a:insideV>
        </a:tcBdr>
        <a:fill>
          <a:solidFill>
            <a:schemeClr val="accent1"/>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5" d="100"/>
          <a:sy n="45" d="100"/>
        </p:scale>
        <p:origin x="29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84" Type="http://schemas.openxmlformats.org/officeDocument/2006/relationships/font" Target="fonts/font18.fntdata"/><Relationship Id="rId89" Type="http://schemas.openxmlformats.org/officeDocument/2006/relationships/font" Target="fonts/font23.fntdata"/><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8.fntdata"/><Relationship Id="rId79" Type="http://schemas.openxmlformats.org/officeDocument/2006/relationships/font" Target="fonts/font13.fntdata"/><Relationship Id="rId5" Type="http://schemas.openxmlformats.org/officeDocument/2006/relationships/slide" Target="slides/slide4.xml"/><Relationship Id="rId90" Type="http://schemas.openxmlformats.org/officeDocument/2006/relationships/font" Target="fonts/font24.fntdata"/><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font" Target="fonts/font3.fntdata"/><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80" Type="http://schemas.openxmlformats.org/officeDocument/2006/relationships/font" Target="fonts/font14.fntdata"/><Relationship Id="rId85" Type="http://schemas.openxmlformats.org/officeDocument/2006/relationships/font" Target="fonts/font1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116" Type="http://customschemas.google.com/relationships/presentationmetadata" Target="meta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font" Target="fonts/font9.fntdata"/><Relationship Id="rId83" Type="http://schemas.openxmlformats.org/officeDocument/2006/relationships/font" Target="fonts/font17.fntdata"/><Relationship Id="rId88" Type="http://schemas.openxmlformats.org/officeDocument/2006/relationships/font" Target="fonts/font22.fntdata"/><Relationship Id="rId91" Type="http://schemas.openxmlformats.org/officeDocument/2006/relationships/font" Target="fonts/font2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font" Target="fonts/font12.fntdata"/><Relationship Id="rId81" Type="http://schemas.openxmlformats.org/officeDocument/2006/relationships/font" Target="fonts/font15.fntdata"/><Relationship Id="rId86" Type="http://schemas.openxmlformats.org/officeDocument/2006/relationships/font" Target="fonts/font2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10.fntdata"/><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notesMaster" Target="notesMasters/notesMaster1.xml"/><Relationship Id="rId87" Type="http://schemas.openxmlformats.org/officeDocument/2006/relationships/font" Target="fonts/font21.fntdata"/><Relationship Id="rId61" Type="http://schemas.openxmlformats.org/officeDocument/2006/relationships/slide" Target="slides/slide60.xml"/><Relationship Id="rId82" Type="http://schemas.openxmlformats.org/officeDocument/2006/relationships/font" Target="fonts/font16.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font" Target="fonts/font11.fntdata"/></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8778C9"/>
            </a:solidFill>
            <a:ln w="12700" cap="flat">
              <a:noFill/>
              <a:miter lim="400000"/>
            </a:ln>
            <a:effectLst/>
          </c:spPr>
          <c:dPt>
            <c:idx val="0"/>
            <c:bubble3D val="0"/>
            <c:extLst>
              <c:ext xmlns:c16="http://schemas.microsoft.com/office/drawing/2014/chart" uri="{C3380CC4-5D6E-409C-BE32-E72D297353CC}">
                <c16:uniqueId val="{00000001-CA0B-324E-A12D-F84EDECF3C3A}"/>
              </c:ext>
            </c:extLst>
          </c:dPt>
          <c:dPt>
            <c:idx val="1"/>
            <c:bubble3D val="0"/>
            <c:spPr>
              <a:solidFill>
                <a:srgbClr val="5E97D2"/>
              </a:solidFill>
              <a:ln w="12700" cap="flat">
                <a:noFill/>
                <a:miter lim="400000"/>
              </a:ln>
              <a:effectLst/>
            </c:spPr>
            <c:extLst>
              <c:ext xmlns:c16="http://schemas.microsoft.com/office/drawing/2014/chart" uri="{C3380CC4-5D6E-409C-BE32-E72D297353CC}">
                <c16:uniqueId val="{00000003-CA0B-324E-A12D-F84EDECF3C3A}"/>
              </c:ext>
            </c:extLst>
          </c:dPt>
          <c:dPt>
            <c:idx val="2"/>
            <c:bubble3D val="0"/>
            <c:spPr>
              <a:solidFill>
                <a:srgbClr val="5E97D2"/>
              </a:solidFill>
              <a:ln w="12700" cap="flat">
                <a:noFill/>
                <a:miter lim="400000"/>
              </a:ln>
              <a:effectLst/>
            </c:spPr>
            <c:extLst>
              <c:ext xmlns:c16="http://schemas.microsoft.com/office/drawing/2014/chart" uri="{C3380CC4-5D6E-409C-BE32-E72D297353CC}">
                <c16:uniqueId val="{00000005-CA0B-324E-A12D-F84EDECF3C3A}"/>
              </c:ext>
            </c:extLst>
          </c:dPt>
          <c:dPt>
            <c:idx val="3"/>
            <c:bubble3D val="0"/>
            <c:spPr>
              <a:solidFill>
                <a:srgbClr val="00A9CD"/>
              </a:solidFill>
              <a:ln w="12700" cap="flat">
                <a:noFill/>
                <a:miter lim="400000"/>
              </a:ln>
              <a:effectLst/>
            </c:spPr>
            <c:extLst>
              <c:ext xmlns:c16="http://schemas.microsoft.com/office/drawing/2014/chart" uri="{C3380CC4-5D6E-409C-BE32-E72D297353CC}">
                <c16:uniqueId val="{00000007-CA0B-324E-A12D-F84EDECF3C3A}"/>
              </c:ext>
            </c:extLst>
          </c:dPt>
          <c:dPt>
            <c:idx val="4"/>
            <c:bubble3D val="0"/>
            <c:spPr>
              <a:solidFill>
                <a:srgbClr val="00A9CD"/>
              </a:solidFill>
              <a:ln w="12700" cap="flat">
                <a:noFill/>
                <a:miter lim="400000"/>
              </a:ln>
              <a:effectLst/>
            </c:spPr>
            <c:extLst>
              <c:ext xmlns:c16="http://schemas.microsoft.com/office/drawing/2014/chart" uri="{C3380CC4-5D6E-409C-BE32-E72D297353CC}">
                <c16:uniqueId val="{00000009-CA0B-324E-A12D-F84EDECF3C3A}"/>
              </c:ext>
            </c:extLst>
          </c:dPt>
          <c:dPt>
            <c:idx val="5"/>
            <c:bubble3D val="0"/>
            <c:spPr>
              <a:solidFill>
                <a:srgbClr val="82C6CE"/>
              </a:solidFill>
              <a:ln w="12700" cap="flat">
                <a:noFill/>
                <a:miter lim="400000"/>
              </a:ln>
              <a:effectLst/>
            </c:spPr>
            <c:extLst>
              <c:ext xmlns:c16="http://schemas.microsoft.com/office/drawing/2014/chart" uri="{C3380CC4-5D6E-409C-BE32-E72D297353CC}">
                <c16:uniqueId val="{0000000B-CA0B-324E-A12D-F84EDECF3C3A}"/>
              </c:ext>
            </c:extLst>
          </c:dPt>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c:ext xmlns:c16="http://schemas.microsoft.com/office/drawing/2014/chart" uri="{C3380CC4-5D6E-409C-BE32-E72D297353CC}">
              <c16:uniqueId val="{0000000C-CA0B-324E-A12D-F84EDECF3C3A}"/>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5.0000000000000001E-3"/>
          <c:y val="5.0000000000000001E-3"/>
          <c:w val="0.99"/>
          <c:h val="0.98750000000000004"/>
        </c:manualLayout>
      </c:layout>
      <c:pieChart>
        <c:varyColors val="0"/>
        <c:ser>
          <c:idx val="0"/>
          <c:order val="0"/>
          <c:tx>
            <c:strRef>
              <c:f>Sheet1!$A$2</c:f>
              <c:strCache>
                <c:ptCount val="1"/>
                <c:pt idx="0">
                  <c:v>Region 1</c:v>
                </c:pt>
              </c:strCache>
            </c:strRef>
          </c:tx>
          <c:spPr>
            <a:solidFill>
              <a:srgbClr val="A82C8D"/>
            </a:solidFill>
            <a:ln w="12700" cap="flat">
              <a:noFill/>
              <a:miter lim="400000"/>
            </a:ln>
            <a:effectLst/>
          </c:spPr>
          <c:dPt>
            <c:idx val="0"/>
            <c:bubble3D val="0"/>
            <c:extLst>
              <c:ext xmlns:c16="http://schemas.microsoft.com/office/drawing/2014/chart" uri="{C3380CC4-5D6E-409C-BE32-E72D297353CC}">
                <c16:uniqueId val="{00000001-DEE8-1B46-81F4-89BDC6F81658}"/>
              </c:ext>
            </c:extLst>
          </c:dPt>
          <c:dPt>
            <c:idx val="1"/>
            <c:bubble3D val="0"/>
            <c:extLst>
              <c:ext xmlns:c16="http://schemas.microsoft.com/office/drawing/2014/chart" uri="{C3380CC4-5D6E-409C-BE32-E72D297353CC}">
                <c16:uniqueId val="{00000003-DEE8-1B46-81F4-89BDC6F81658}"/>
              </c:ext>
            </c:extLst>
          </c:dPt>
          <c:dPt>
            <c:idx val="2"/>
            <c:bubble3D val="0"/>
            <c:spPr>
              <a:solidFill>
                <a:srgbClr val="8778C9"/>
              </a:solidFill>
              <a:ln w="12700" cap="flat">
                <a:noFill/>
                <a:miter lim="400000"/>
              </a:ln>
              <a:effectLst/>
            </c:spPr>
            <c:extLst>
              <c:ext xmlns:c16="http://schemas.microsoft.com/office/drawing/2014/chart" uri="{C3380CC4-5D6E-409C-BE32-E72D297353CC}">
                <c16:uniqueId val="{00000005-DEE8-1B46-81F4-89BDC6F81658}"/>
              </c:ext>
            </c:extLst>
          </c:dPt>
          <c:dPt>
            <c:idx val="3"/>
            <c:bubble3D val="0"/>
            <c:spPr>
              <a:solidFill>
                <a:srgbClr val="8778C9"/>
              </a:solidFill>
              <a:ln w="12700" cap="flat">
                <a:noFill/>
                <a:miter lim="400000"/>
              </a:ln>
              <a:effectLst/>
            </c:spPr>
            <c:extLst>
              <c:ext xmlns:c16="http://schemas.microsoft.com/office/drawing/2014/chart" uri="{C3380CC4-5D6E-409C-BE32-E72D297353CC}">
                <c16:uniqueId val="{00000007-DEE8-1B46-81F4-89BDC6F81658}"/>
              </c:ext>
            </c:extLst>
          </c:dPt>
          <c:dPt>
            <c:idx val="4"/>
            <c:bubble3D val="0"/>
            <c:spPr>
              <a:solidFill>
                <a:srgbClr val="AB57B3"/>
              </a:solidFill>
              <a:ln w="12700" cap="flat">
                <a:noFill/>
                <a:miter lim="400000"/>
              </a:ln>
              <a:effectLst/>
            </c:spPr>
            <c:extLst>
              <c:ext xmlns:c16="http://schemas.microsoft.com/office/drawing/2014/chart" uri="{C3380CC4-5D6E-409C-BE32-E72D297353CC}">
                <c16:uniqueId val="{00000009-DEE8-1B46-81F4-89BDC6F81658}"/>
              </c:ext>
            </c:extLst>
          </c:dPt>
          <c:dPt>
            <c:idx val="5"/>
            <c:bubble3D val="0"/>
            <c:spPr>
              <a:solidFill>
                <a:srgbClr val="AB57B3"/>
              </a:solidFill>
              <a:ln w="12700" cap="flat">
                <a:noFill/>
                <a:miter lim="400000"/>
              </a:ln>
              <a:effectLst/>
            </c:spPr>
            <c:extLst>
              <c:ext xmlns:c16="http://schemas.microsoft.com/office/drawing/2014/chart" uri="{C3380CC4-5D6E-409C-BE32-E72D297353CC}">
                <c16:uniqueId val="{0000000B-DEE8-1B46-81F4-89BDC6F81658}"/>
              </c:ext>
            </c:extLst>
          </c:dPt>
          <c:cat>
            <c:strRef>
              <c:f>Sheet1!$B$1:$G$1</c:f>
              <c:strCache>
                <c:ptCount val="6"/>
                <c:pt idx="0">
                  <c:v>April</c:v>
                </c:pt>
                <c:pt idx="1">
                  <c:v>May</c:v>
                </c:pt>
                <c:pt idx="2">
                  <c:v>June</c:v>
                </c:pt>
                <c:pt idx="3">
                  <c:v>July</c:v>
                </c:pt>
                <c:pt idx="4">
                  <c:v>August</c:v>
                </c:pt>
                <c:pt idx="5">
                  <c:v>September</c:v>
                </c:pt>
              </c:strCache>
            </c:strRef>
          </c:cat>
          <c:val>
            <c:numRef>
              <c:f>Sheet1!$B$2:$G$2</c:f>
              <c:numCache>
                <c:formatCode>General</c:formatCode>
                <c:ptCount val="6"/>
                <c:pt idx="0">
                  <c:v>91</c:v>
                </c:pt>
                <c:pt idx="1">
                  <c:v>76</c:v>
                </c:pt>
                <c:pt idx="2">
                  <c:v>28</c:v>
                </c:pt>
                <c:pt idx="3">
                  <c:v>26</c:v>
                </c:pt>
                <c:pt idx="4">
                  <c:v>21</c:v>
                </c:pt>
                <c:pt idx="5">
                  <c:v>18</c:v>
                </c:pt>
              </c:numCache>
            </c:numRef>
          </c:val>
          <c:extLst>
            <c:ext xmlns:c16="http://schemas.microsoft.com/office/drawing/2014/chart" uri="{C3380CC4-5D6E-409C-BE32-E72D297353CC}">
              <c16:uniqueId val="{0000000C-DEE8-1B46-81F4-89BDC6F81658}"/>
            </c:ext>
          </c:extLst>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4.61313E-2"/>
          <c:y val="7.3733099999999996E-2"/>
          <c:w val="0.94886899999999996"/>
          <c:h val="0.81309299999999995"/>
        </c:manualLayout>
      </c:layout>
      <c:barChart>
        <c:barDir val="col"/>
        <c:grouping val="clustered"/>
        <c:varyColors val="0"/>
        <c:ser>
          <c:idx val="0"/>
          <c:order val="0"/>
          <c:tx>
            <c:strRef>
              <c:f>Sheet1!$A$2</c:f>
              <c:strCache>
                <c:ptCount val="1"/>
                <c:pt idx="0">
                  <c:v>Region 1</c:v>
                </c:pt>
              </c:strCache>
            </c:strRef>
          </c:tx>
          <c:spPr>
            <a:solidFill>
              <a:srgbClr val="FFFFFF"/>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Sheet1!$B$2:$E$2</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0-07A0-B942-A01C-49E872B882A6}"/>
            </c:ext>
          </c:extLst>
        </c:ser>
        <c:ser>
          <c:idx val="1"/>
          <c:order val="1"/>
          <c:tx>
            <c:strRef>
              <c:f>Sheet1!$A$3</c:f>
              <c:strCache>
                <c:ptCount val="1"/>
                <c:pt idx="0">
                  <c:v>Region 2</c:v>
                </c:pt>
              </c:strCache>
            </c:strRef>
          </c:tx>
          <c:spPr>
            <a:solidFill>
              <a:srgbClr val="FFFFFF">
                <a:alpha val="62176"/>
              </a:srgbClr>
            </a:solidFill>
            <a:ln w="12700" cap="flat">
              <a:noFill/>
              <a:miter lim="400000"/>
            </a:ln>
            <a:effectLst/>
          </c:spPr>
          <c:invertIfNegative val="0"/>
          <c:cat>
            <c:strRef>
              <c:f>Sheet1!$B$1:$E$1</c:f>
              <c:strCache>
                <c:ptCount val="4"/>
                <c:pt idx="0">
                  <c:v>April</c:v>
                </c:pt>
                <c:pt idx="1">
                  <c:v>May</c:v>
                </c:pt>
                <c:pt idx="2">
                  <c:v>June</c:v>
                </c:pt>
                <c:pt idx="3">
                  <c:v>July</c:v>
                </c:pt>
              </c:strCache>
            </c:strRef>
          </c:cat>
          <c:val>
            <c:numRef>
              <c:f>Sheet1!$B$3:$E$3</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1-07A0-B942-A01C-49E872B882A6}"/>
            </c:ext>
          </c:extLst>
        </c:ser>
        <c:dLbls>
          <c:showLegendKey val="0"/>
          <c:showVal val="0"/>
          <c:showCatName val="0"/>
          <c:showSerName val="0"/>
          <c:showPercent val="0"/>
          <c:showBubbleSize val="0"/>
        </c:dLbls>
        <c:gapWidth val="40"/>
        <c:overlap val="-10"/>
        <c:axId val="2094734552"/>
        <c:axId val="2094734553"/>
      </c:barChart>
      <c:catAx>
        <c:axId val="2094734552"/>
        <c:scaling>
          <c:orientation val="minMax"/>
        </c:scaling>
        <c:delete val="0"/>
        <c:axPos val="b"/>
        <c:numFmt formatCode="General" sourceLinked="0"/>
        <c:majorTickMark val="none"/>
        <c:minorTickMark val="none"/>
        <c:tickLblPos val="low"/>
        <c:spPr>
          <a:ln w="12700" cap="flat">
            <a:solidFill>
              <a:srgbClr val="FFFFFF"/>
            </a:solidFill>
            <a:prstDash val="solid"/>
            <a:miter lim="400000"/>
          </a:ln>
        </c:spPr>
        <c:txPr>
          <a:bodyPr rot="0"/>
          <a:lstStyle/>
          <a:p>
            <a:pPr>
              <a:defRPr sz="2200" b="0" i="0" u="none" strike="noStrike">
                <a:solidFill>
                  <a:srgbClr val="FFFFFF"/>
                </a:solidFill>
                <a:latin typeface="Helvetica Light"/>
              </a:defRPr>
            </a:pPr>
            <a:endParaRPr lang="zh-TW"/>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sz="2200" b="0" i="0" u="none" strike="noStrike">
                <a:solidFill>
                  <a:srgbClr val="FFFFFF"/>
                </a:solidFill>
                <a:latin typeface="Helvetica Light"/>
              </a:defRPr>
            </a:pPr>
            <a:endParaRPr lang="zh-TW"/>
          </a:p>
        </c:txPr>
        <c:crossAx val="2094734552"/>
        <c:crosses val="autoZero"/>
        <c:crossBetween val="between"/>
        <c:majorUnit val="25"/>
        <c:minorUnit val="1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zh-TW"/>
  <c:roundedCorners val="0"/>
  <c:style val="2"/>
  <c:chart>
    <c:autoTitleDeleted val="1"/>
    <c:plotArea>
      <c:layout>
        <c:manualLayout>
          <c:layoutTarget val="inner"/>
          <c:xMode val="edge"/>
          <c:yMode val="edge"/>
          <c:x val="6.9673899999999997E-2"/>
          <c:y val="6.5476199999999998E-2"/>
          <c:w val="0.90429999999999999"/>
          <c:h val="0.83262400000000003"/>
        </c:manualLayout>
      </c:layout>
      <c:areaChart>
        <c:grouping val="standard"/>
        <c:varyColors val="0"/>
        <c:ser>
          <c:idx val="2"/>
          <c:order val="0"/>
          <c:tx>
            <c:strRef>
              <c:f>Sheet1!$A$4</c:f>
              <c:strCache>
                <c:ptCount val="1"/>
                <c:pt idx="0">
                  <c:v>Region 2</c:v>
                </c:pt>
              </c:strCache>
            </c:strRef>
          </c:tx>
          <c:spPr>
            <a:solidFill>
              <a:srgbClr val="AA57B2"/>
            </a:solidFill>
            <a:ln w="76200" cap="flat">
              <a:noFill/>
              <a:miter lim="400000"/>
            </a:ln>
            <a:effectLst/>
          </c:spPr>
          <c:cat>
            <c:strRef>
              <c:f>Sheet1!$B$1:$E$1</c:f>
              <c:strCache>
                <c:ptCount val="4"/>
                <c:pt idx="0">
                  <c:v>April</c:v>
                </c:pt>
                <c:pt idx="1">
                  <c:v>May</c:v>
                </c:pt>
                <c:pt idx="2">
                  <c:v>June</c:v>
                </c:pt>
                <c:pt idx="3">
                  <c:v>July</c:v>
                </c:pt>
              </c:strCache>
            </c:strRef>
          </c:cat>
          <c:val>
            <c:numRef>
              <c:f>Sheet1!$B$4:$E$4</c:f>
              <c:numCache>
                <c:formatCode>General</c:formatCode>
                <c:ptCount val="4"/>
                <c:pt idx="0">
                  <c:v>55</c:v>
                </c:pt>
                <c:pt idx="1">
                  <c:v>43</c:v>
                </c:pt>
                <c:pt idx="2">
                  <c:v>70</c:v>
                </c:pt>
                <c:pt idx="3">
                  <c:v>58</c:v>
                </c:pt>
              </c:numCache>
            </c:numRef>
          </c:val>
          <c:extLst>
            <c:ext xmlns:c16="http://schemas.microsoft.com/office/drawing/2014/chart" uri="{C3380CC4-5D6E-409C-BE32-E72D297353CC}">
              <c16:uniqueId val="{00000000-72D0-0947-AB5E-643E8793CB34}"/>
            </c:ext>
          </c:extLst>
        </c:ser>
        <c:ser>
          <c:idx val="1"/>
          <c:order val="1"/>
          <c:tx>
            <c:strRef>
              <c:f>Sheet1!$A$3</c:f>
              <c:strCache>
                <c:ptCount val="1"/>
                <c:pt idx="0">
                  <c:v>Region 1</c:v>
                </c:pt>
              </c:strCache>
            </c:strRef>
          </c:tx>
          <c:spPr>
            <a:solidFill>
              <a:srgbClr val="86C9CE"/>
            </a:solidFill>
            <a:ln w="76200" cap="flat">
              <a:noFill/>
              <a:miter lim="400000"/>
            </a:ln>
            <a:effectLst/>
          </c:spPr>
          <c:cat>
            <c:strRef>
              <c:f>Sheet1!$B$1:$E$1</c:f>
              <c:strCache>
                <c:ptCount val="4"/>
                <c:pt idx="0">
                  <c:v>April</c:v>
                </c:pt>
                <c:pt idx="1">
                  <c:v>May</c:v>
                </c:pt>
                <c:pt idx="2">
                  <c:v>June</c:v>
                </c:pt>
                <c:pt idx="3">
                  <c:v>July</c:v>
                </c:pt>
              </c:strCache>
            </c:strRef>
          </c:cat>
          <c:val>
            <c:numRef>
              <c:f>Sheet1!$B$3:$E$3</c:f>
              <c:numCache>
                <c:formatCode>General</c:formatCode>
                <c:ptCount val="4"/>
                <c:pt idx="0">
                  <c:v>17</c:v>
                </c:pt>
                <c:pt idx="1">
                  <c:v>26</c:v>
                </c:pt>
                <c:pt idx="2">
                  <c:v>53</c:v>
                </c:pt>
                <c:pt idx="3">
                  <c:v>96</c:v>
                </c:pt>
              </c:numCache>
            </c:numRef>
          </c:val>
          <c:extLst>
            <c:ext xmlns:c16="http://schemas.microsoft.com/office/drawing/2014/chart" uri="{C3380CC4-5D6E-409C-BE32-E72D297353CC}">
              <c16:uniqueId val="{00000001-72D0-0947-AB5E-643E8793CB34}"/>
            </c:ext>
          </c:extLst>
        </c:ser>
        <c:ser>
          <c:idx val="0"/>
          <c:order val="2"/>
          <c:tx>
            <c:strRef>
              <c:f>Sheet1!$A$2</c:f>
              <c:strCache>
                <c:ptCount val="1"/>
                <c:pt idx="0">
                  <c:v>Untitled 1</c:v>
                </c:pt>
              </c:strCache>
            </c:strRef>
          </c:tx>
          <c:spPr>
            <a:solidFill>
              <a:srgbClr val="414EC2"/>
            </a:solidFill>
            <a:ln w="76200" cap="flat">
              <a:noFill/>
              <a:miter lim="400000"/>
            </a:ln>
            <a:effectLst/>
          </c:spPr>
          <c:cat>
            <c:strRef>
              <c:f>Sheet1!$B$1:$E$1</c:f>
              <c:strCache>
                <c:ptCount val="4"/>
                <c:pt idx="0">
                  <c:v>April</c:v>
                </c:pt>
                <c:pt idx="1">
                  <c:v>May</c:v>
                </c:pt>
                <c:pt idx="2">
                  <c:v>June</c:v>
                </c:pt>
                <c:pt idx="3">
                  <c:v>July</c:v>
                </c:pt>
              </c:strCache>
            </c:strRef>
          </c:cat>
          <c:val>
            <c:numRef>
              <c:f>Sheet1!$B$2:$E$2</c:f>
              <c:numCache>
                <c:formatCode>General</c:formatCode>
                <c:ptCount val="4"/>
                <c:pt idx="0">
                  <c:v>24</c:v>
                </c:pt>
                <c:pt idx="1">
                  <c:v>40</c:v>
                </c:pt>
                <c:pt idx="2">
                  <c:v>20</c:v>
                </c:pt>
                <c:pt idx="3">
                  <c:v>48</c:v>
                </c:pt>
              </c:numCache>
            </c:numRef>
          </c:val>
          <c:extLst>
            <c:ext xmlns:c16="http://schemas.microsoft.com/office/drawing/2014/chart" uri="{C3380CC4-5D6E-409C-BE32-E72D297353CC}">
              <c16:uniqueId val="{00000002-72D0-0947-AB5E-643E8793CB34}"/>
            </c:ext>
          </c:extLst>
        </c:ser>
        <c:dLbls>
          <c:showLegendKey val="0"/>
          <c:showVal val="0"/>
          <c:showCatName val="0"/>
          <c:showSerName val="0"/>
          <c:showPercent val="0"/>
          <c:showBubbleSize val="0"/>
        </c:dLbls>
        <c:axId val="2094734552"/>
        <c:axId val="2094734553"/>
      </c:areaChart>
      <c:catAx>
        <c:axId val="2094734552"/>
        <c:scaling>
          <c:orientation val="minMax"/>
        </c:scaling>
        <c:delete val="0"/>
        <c:axPos val="b"/>
        <c:numFmt formatCode="General" sourceLinked="0"/>
        <c:majorTickMark val="none"/>
        <c:minorTickMark val="none"/>
        <c:tickLblPos val="low"/>
        <c:spPr>
          <a:ln w="12700" cap="flat">
            <a:solidFill>
              <a:srgbClr val="000000"/>
            </a:solidFill>
            <a:prstDash val="solid"/>
            <a:miter lim="400000"/>
          </a:ln>
        </c:spPr>
        <c:txPr>
          <a:bodyPr rot="0"/>
          <a:lstStyle/>
          <a:p>
            <a:pPr>
              <a:defRPr sz="2200" b="0" i="0" u="none" strike="noStrike">
                <a:solidFill>
                  <a:srgbClr val="000000"/>
                </a:solidFill>
                <a:latin typeface="Helvetica Light"/>
              </a:defRPr>
            </a:pPr>
            <a:endParaRPr lang="zh-TW"/>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929292"/>
              </a:solidFill>
              <a:custDash>
                <a:ds d="200000" sp="200000"/>
              </a:custDash>
              <a:miter lim="400000"/>
            </a:ln>
          </c:spPr>
        </c:majorGridlines>
        <c:numFmt formatCode="General" sourceLinked="0"/>
        <c:majorTickMark val="none"/>
        <c:minorTickMark val="none"/>
        <c:tickLblPos val="nextTo"/>
        <c:spPr>
          <a:ln w="12700" cap="flat">
            <a:noFill/>
            <a:prstDash val="solid"/>
            <a:miter lim="400000"/>
          </a:ln>
        </c:spPr>
        <c:txPr>
          <a:bodyPr rot="0"/>
          <a:lstStyle/>
          <a:p>
            <a:pPr>
              <a:defRPr sz="2200" b="0" i="0" u="none" strike="noStrike">
                <a:solidFill>
                  <a:srgbClr val="000000"/>
                </a:solidFill>
                <a:latin typeface="Helvetica Light"/>
              </a:defRPr>
            </a:pPr>
            <a:endParaRPr lang="zh-TW"/>
          </a:p>
        </c:txPr>
        <c:crossAx val="2094734552"/>
        <c:crosses val="autoZero"/>
        <c:crossBetween val="midCat"/>
        <c:majorUnit val="25"/>
        <c:minorUnit val="1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4" name="Google Shape;4;n"/>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1pPr>
            <a:lvl2pPr marL="914400" marR="0" lvl="1"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2pPr>
            <a:lvl3pPr marL="1371600" marR="0" lvl="2"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3pPr>
            <a:lvl4pPr marL="1828800" marR="0" lvl="3"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4pPr>
            <a:lvl5pPr marL="2286000" marR="0" lvl="4"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5pPr>
            <a:lvl6pPr marL="2743200" marR="0" lvl="5"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6pPr>
            <a:lvl7pPr marL="3200400" marR="0" lvl="6"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7pPr>
            <a:lvl8pPr marL="3657600" marR="0" lvl="7"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8pPr>
            <a:lvl9pPr marL="4114800" marR="0" lvl="8" indent="-228600" algn="l" rtl="0">
              <a:lnSpc>
                <a:spcPct val="117999"/>
              </a:lnSpc>
              <a:spcBef>
                <a:spcPts val="0"/>
              </a:spcBef>
              <a:spcAft>
                <a:spcPts val="0"/>
              </a:spcAft>
              <a:buClr>
                <a:srgbClr val="000000"/>
              </a:buClr>
              <a:buSzPts val="1400"/>
              <a:buFont typeface="Arial"/>
              <a:buNone/>
              <a:defRPr sz="2200" b="0" i="0" u="none" strike="noStrike" cap="none">
                <a:solidFill>
                  <a:srgbClr val="000000"/>
                </a:solidFill>
                <a:latin typeface="Helvetica Neue"/>
                <a:ea typeface="Helvetica Neue"/>
                <a:cs typeface="Helvetica Neue"/>
                <a:sym typeface="Helvetica Neue"/>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3"/>
        <p:cNvGrpSpPr/>
        <p:nvPr/>
      </p:nvGrpSpPr>
      <p:grpSpPr>
        <a:xfrm>
          <a:off x="0" y="0"/>
          <a:ext cx="0" cy="0"/>
          <a:chOff x="0" y="0"/>
          <a:chExt cx="0" cy="0"/>
        </a:xfrm>
      </p:grpSpPr>
      <p:sp>
        <p:nvSpPr>
          <p:cNvPr id="374" name="Google Shape;374;p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75" name="Google Shape;375;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0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93" name="Google Shape;393;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9156875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10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393" name="Google Shape;393;p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f5277cddcd_0_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01" name="Google Shape;401;gf5277cddcd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0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10" name="Google Shape;410;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p10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10" name="Google Shape;410;p10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9255393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p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28" name="Google Shape;42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57" name="Google Shape;457;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p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484" name="Google Shape;48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4"/>
        <p:cNvGrpSpPr/>
        <p:nvPr/>
      </p:nvGrpSpPr>
      <p:grpSpPr>
        <a:xfrm>
          <a:off x="0" y="0"/>
          <a:ext cx="0" cy="0"/>
          <a:chOff x="0" y="0"/>
          <a:chExt cx="0" cy="0"/>
        </a:xfrm>
      </p:grpSpPr>
      <p:sp>
        <p:nvSpPr>
          <p:cNvPr id="605" name="Google Shape;60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06" name="Google Shape;606;p1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Google Shape;517;p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518" name="Google Shape;518;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5"/>
        <p:cNvGrpSpPr/>
        <p:nvPr/>
      </p:nvGrpSpPr>
      <p:grpSpPr>
        <a:xfrm>
          <a:off x="0" y="0"/>
          <a:ext cx="0" cy="0"/>
          <a:chOff x="0" y="0"/>
          <a:chExt cx="0" cy="0"/>
        </a:xfrm>
      </p:grpSpPr>
      <p:sp>
        <p:nvSpPr>
          <p:cNvPr id="636" name="Google Shape;636;p1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dirty="0"/>
          </a:p>
        </p:txBody>
      </p:sp>
      <p:sp>
        <p:nvSpPr>
          <p:cNvPr id="637" name="Google Shape;637;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2"/>
        <p:cNvGrpSpPr/>
        <p:nvPr/>
      </p:nvGrpSpPr>
      <p:grpSpPr>
        <a:xfrm>
          <a:off x="0" y="0"/>
          <a:ext cx="0" cy="0"/>
          <a:chOff x="0" y="0"/>
          <a:chExt cx="0" cy="0"/>
        </a:xfrm>
      </p:grpSpPr>
      <p:sp>
        <p:nvSpPr>
          <p:cNvPr id="643" name="Google Shape;643;p2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644" name="Google Shape;644;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1"/>
        <p:cNvGrpSpPr/>
        <p:nvPr/>
      </p:nvGrpSpPr>
      <p:grpSpPr>
        <a:xfrm>
          <a:off x="0" y="0"/>
          <a:ext cx="0" cy="0"/>
          <a:chOff x="0" y="0"/>
          <a:chExt cx="0" cy="0"/>
        </a:xfrm>
      </p:grpSpPr>
      <p:sp>
        <p:nvSpPr>
          <p:cNvPr id="702" name="Google Shape;702;p2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03" name="Google Shape;703;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2"/>
        <p:cNvGrpSpPr/>
        <p:nvPr/>
      </p:nvGrpSpPr>
      <p:grpSpPr>
        <a:xfrm>
          <a:off x="0" y="0"/>
          <a:ext cx="0" cy="0"/>
          <a:chOff x="0" y="0"/>
          <a:chExt cx="0" cy="0"/>
        </a:xfrm>
      </p:grpSpPr>
      <p:sp>
        <p:nvSpPr>
          <p:cNvPr id="733" name="Google Shape;733;p2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34" name="Google Shape;73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90" name="Google Shape;79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15697342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88"/>
        <p:cNvGrpSpPr/>
        <p:nvPr/>
      </p:nvGrpSpPr>
      <p:grpSpPr>
        <a:xfrm>
          <a:off x="0" y="0"/>
          <a:ext cx="0" cy="0"/>
          <a:chOff x="0" y="0"/>
          <a:chExt cx="0" cy="0"/>
        </a:xfrm>
      </p:grpSpPr>
      <p:sp>
        <p:nvSpPr>
          <p:cNvPr id="789" name="Google Shape;789;p3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790" name="Google Shape;790;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extLst>
      <p:ext uri="{BB962C8B-B14F-4D97-AF65-F5344CB8AC3E}">
        <p14:creationId xmlns:p14="http://schemas.microsoft.com/office/powerpoint/2010/main" val="2880519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p3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35" name="Google Shape;835;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1"/>
        <p:cNvGrpSpPr/>
        <p:nvPr/>
      </p:nvGrpSpPr>
      <p:grpSpPr>
        <a:xfrm>
          <a:off x="0" y="0"/>
          <a:ext cx="0" cy="0"/>
          <a:chOff x="0" y="0"/>
          <a:chExt cx="0" cy="0"/>
        </a:xfrm>
      </p:grpSpPr>
      <p:sp>
        <p:nvSpPr>
          <p:cNvPr id="842" name="Google Shape;842;p3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43" name="Google Shape;843;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9"/>
        <p:cNvGrpSpPr/>
        <p:nvPr/>
      </p:nvGrpSpPr>
      <p:grpSpPr>
        <a:xfrm>
          <a:off x="0" y="0"/>
          <a:ext cx="0" cy="0"/>
          <a:chOff x="0" y="0"/>
          <a:chExt cx="0" cy="0"/>
        </a:xfrm>
      </p:grpSpPr>
      <p:sp>
        <p:nvSpPr>
          <p:cNvPr id="850" name="Google Shape;850;p3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51" name="Google Shape;851;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p3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59" name="Google Shape;859;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5"/>
        <p:cNvGrpSpPr/>
        <p:nvPr/>
      </p:nvGrpSpPr>
      <p:grpSpPr>
        <a:xfrm>
          <a:off x="0" y="0"/>
          <a:ext cx="0" cy="0"/>
          <a:chOff x="0" y="0"/>
          <a:chExt cx="0" cy="0"/>
        </a:xfrm>
      </p:grpSpPr>
      <p:sp>
        <p:nvSpPr>
          <p:cNvPr id="866" name="Google Shape;866;p3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67" name="Google Shape;867;p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8"/>
        <p:cNvGrpSpPr/>
        <p:nvPr/>
      </p:nvGrpSpPr>
      <p:grpSpPr>
        <a:xfrm>
          <a:off x="0" y="0"/>
          <a:ext cx="0" cy="0"/>
          <a:chOff x="0" y="0"/>
          <a:chExt cx="0" cy="0"/>
        </a:xfrm>
      </p:grpSpPr>
      <p:sp>
        <p:nvSpPr>
          <p:cNvPr id="879" name="Google Shape;879;p3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80" name="Google Shape;880;p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7"/>
        <p:cNvGrpSpPr/>
        <p:nvPr/>
      </p:nvGrpSpPr>
      <p:grpSpPr>
        <a:xfrm>
          <a:off x="0" y="0"/>
          <a:ext cx="0" cy="0"/>
          <a:chOff x="0" y="0"/>
          <a:chExt cx="0" cy="0"/>
        </a:xfrm>
      </p:grpSpPr>
      <p:sp>
        <p:nvSpPr>
          <p:cNvPr id="888" name="Google Shape;888;p3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89" name="Google Shape;889;p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5"/>
        <p:cNvGrpSpPr/>
        <p:nvPr/>
      </p:nvGrpSpPr>
      <p:grpSpPr>
        <a:xfrm>
          <a:off x="0" y="0"/>
          <a:ext cx="0" cy="0"/>
          <a:chOff x="0" y="0"/>
          <a:chExt cx="0" cy="0"/>
        </a:xfrm>
      </p:grpSpPr>
      <p:sp>
        <p:nvSpPr>
          <p:cNvPr id="896" name="Google Shape;896;p4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897" name="Google Shape;897;p4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7"/>
        <p:cNvGrpSpPr/>
        <p:nvPr/>
      </p:nvGrpSpPr>
      <p:grpSpPr>
        <a:xfrm>
          <a:off x="0" y="0"/>
          <a:ext cx="0" cy="0"/>
          <a:chOff x="0" y="0"/>
          <a:chExt cx="0" cy="0"/>
        </a:xfrm>
      </p:grpSpPr>
      <p:sp>
        <p:nvSpPr>
          <p:cNvPr id="948" name="Google Shape;948;p4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49" name="Google Shape;949;p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5"/>
        <p:cNvGrpSpPr/>
        <p:nvPr/>
      </p:nvGrpSpPr>
      <p:grpSpPr>
        <a:xfrm>
          <a:off x="0" y="0"/>
          <a:ext cx="0" cy="0"/>
          <a:chOff x="0" y="0"/>
          <a:chExt cx="0" cy="0"/>
        </a:xfrm>
      </p:grpSpPr>
      <p:sp>
        <p:nvSpPr>
          <p:cNvPr id="966" name="Google Shape;966;p4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67" name="Google Shape;967;p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5"/>
        <p:cNvGrpSpPr/>
        <p:nvPr/>
      </p:nvGrpSpPr>
      <p:grpSpPr>
        <a:xfrm>
          <a:off x="0" y="0"/>
          <a:ext cx="0" cy="0"/>
          <a:chOff x="0" y="0"/>
          <a:chExt cx="0" cy="0"/>
        </a:xfrm>
      </p:grpSpPr>
      <p:sp>
        <p:nvSpPr>
          <p:cNvPr id="976" name="Google Shape;976;p4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77" name="Google Shape;977;p4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97"/>
        <p:cNvGrpSpPr/>
        <p:nvPr/>
      </p:nvGrpSpPr>
      <p:grpSpPr>
        <a:xfrm>
          <a:off x="0" y="0"/>
          <a:ext cx="0" cy="0"/>
          <a:chOff x="0" y="0"/>
          <a:chExt cx="0" cy="0"/>
        </a:xfrm>
      </p:grpSpPr>
      <p:sp>
        <p:nvSpPr>
          <p:cNvPr id="998" name="Google Shape;998;p4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999" name="Google Shape;999;p4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6"/>
        <p:cNvGrpSpPr/>
        <p:nvPr/>
      </p:nvGrpSpPr>
      <p:grpSpPr>
        <a:xfrm>
          <a:off x="0" y="0"/>
          <a:ext cx="0" cy="0"/>
          <a:chOff x="0" y="0"/>
          <a:chExt cx="0" cy="0"/>
        </a:xfrm>
      </p:grpSpPr>
      <p:sp>
        <p:nvSpPr>
          <p:cNvPr id="1017" name="Google Shape;1017;p4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18" name="Google Shape;1018;p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4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37" name="Google Shape;1037;p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7"/>
        <p:cNvGrpSpPr/>
        <p:nvPr/>
      </p:nvGrpSpPr>
      <p:grpSpPr>
        <a:xfrm>
          <a:off x="0" y="0"/>
          <a:ext cx="0" cy="0"/>
          <a:chOff x="0" y="0"/>
          <a:chExt cx="0" cy="0"/>
        </a:xfrm>
      </p:grpSpPr>
      <p:sp>
        <p:nvSpPr>
          <p:cNvPr id="1048" name="Google Shape;1048;p5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49" name="Google Shape;1049;p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5"/>
        <p:cNvGrpSpPr/>
        <p:nvPr/>
      </p:nvGrpSpPr>
      <p:grpSpPr>
        <a:xfrm>
          <a:off x="0" y="0"/>
          <a:ext cx="0" cy="0"/>
          <a:chOff x="0" y="0"/>
          <a:chExt cx="0" cy="0"/>
        </a:xfrm>
      </p:grpSpPr>
      <p:sp>
        <p:nvSpPr>
          <p:cNvPr id="1056" name="Google Shape;1056;p5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57" name="Google Shape;1057;p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4"/>
        <p:cNvGrpSpPr/>
        <p:nvPr/>
      </p:nvGrpSpPr>
      <p:grpSpPr>
        <a:xfrm>
          <a:off x="0" y="0"/>
          <a:ext cx="0" cy="0"/>
          <a:chOff x="0" y="0"/>
          <a:chExt cx="0" cy="0"/>
        </a:xfrm>
      </p:grpSpPr>
      <p:sp>
        <p:nvSpPr>
          <p:cNvPr id="1065" name="Google Shape;1065;p5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66" name="Google Shape;1066;p5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3"/>
        <p:cNvGrpSpPr/>
        <p:nvPr/>
      </p:nvGrpSpPr>
      <p:grpSpPr>
        <a:xfrm>
          <a:off x="0" y="0"/>
          <a:ext cx="0" cy="0"/>
          <a:chOff x="0" y="0"/>
          <a:chExt cx="0" cy="0"/>
        </a:xfrm>
      </p:grpSpPr>
      <p:sp>
        <p:nvSpPr>
          <p:cNvPr id="1084" name="Google Shape;1084;p5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85" name="Google Shape;1085;p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1"/>
        <p:cNvGrpSpPr/>
        <p:nvPr/>
      </p:nvGrpSpPr>
      <p:grpSpPr>
        <a:xfrm>
          <a:off x="0" y="0"/>
          <a:ext cx="0" cy="0"/>
          <a:chOff x="0" y="0"/>
          <a:chExt cx="0" cy="0"/>
        </a:xfrm>
      </p:grpSpPr>
      <p:sp>
        <p:nvSpPr>
          <p:cNvPr id="1092" name="Google Shape;1092;p5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093" name="Google Shape;1093;p5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9"/>
        <p:cNvGrpSpPr/>
        <p:nvPr/>
      </p:nvGrpSpPr>
      <p:grpSpPr>
        <a:xfrm>
          <a:off x="0" y="0"/>
          <a:ext cx="0" cy="0"/>
          <a:chOff x="0" y="0"/>
          <a:chExt cx="0" cy="0"/>
        </a:xfrm>
      </p:grpSpPr>
      <p:sp>
        <p:nvSpPr>
          <p:cNvPr id="1100" name="Google Shape;1100;p5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01" name="Google Shape;1101;p5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8"/>
        <p:cNvGrpSpPr/>
        <p:nvPr/>
      </p:nvGrpSpPr>
      <p:grpSpPr>
        <a:xfrm>
          <a:off x="0" y="0"/>
          <a:ext cx="0" cy="0"/>
          <a:chOff x="0" y="0"/>
          <a:chExt cx="0" cy="0"/>
        </a:xfrm>
      </p:grpSpPr>
      <p:sp>
        <p:nvSpPr>
          <p:cNvPr id="1109" name="Google Shape;1109;p5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10" name="Google Shape;1110;p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7"/>
        <p:cNvGrpSpPr/>
        <p:nvPr/>
      </p:nvGrpSpPr>
      <p:grpSpPr>
        <a:xfrm>
          <a:off x="0" y="0"/>
          <a:ext cx="0" cy="0"/>
          <a:chOff x="0" y="0"/>
          <a:chExt cx="0" cy="0"/>
        </a:xfrm>
      </p:grpSpPr>
      <p:sp>
        <p:nvSpPr>
          <p:cNvPr id="1118" name="Google Shape;1118;p5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19" name="Google Shape;1119;p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6"/>
        <p:cNvGrpSpPr/>
        <p:nvPr/>
      </p:nvGrpSpPr>
      <p:grpSpPr>
        <a:xfrm>
          <a:off x="0" y="0"/>
          <a:ext cx="0" cy="0"/>
          <a:chOff x="0" y="0"/>
          <a:chExt cx="0" cy="0"/>
        </a:xfrm>
      </p:grpSpPr>
      <p:sp>
        <p:nvSpPr>
          <p:cNvPr id="1127" name="Google Shape;1127;p5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28" name="Google Shape;1128;p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5"/>
        <p:cNvGrpSpPr/>
        <p:nvPr/>
      </p:nvGrpSpPr>
      <p:grpSpPr>
        <a:xfrm>
          <a:off x="0" y="0"/>
          <a:ext cx="0" cy="0"/>
          <a:chOff x="0" y="0"/>
          <a:chExt cx="0" cy="0"/>
        </a:xfrm>
      </p:grpSpPr>
      <p:sp>
        <p:nvSpPr>
          <p:cNvPr id="1136" name="Google Shape;1136;p5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37" name="Google Shape;1137;p5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60: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51" name="Google Shape;1151;p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7"/>
        <p:cNvGrpSpPr/>
        <p:nvPr/>
      </p:nvGrpSpPr>
      <p:grpSpPr>
        <a:xfrm>
          <a:off x="0" y="0"/>
          <a:ext cx="0" cy="0"/>
          <a:chOff x="0" y="0"/>
          <a:chExt cx="0" cy="0"/>
        </a:xfrm>
      </p:grpSpPr>
      <p:sp>
        <p:nvSpPr>
          <p:cNvPr id="1158" name="Google Shape;1158;p6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59" name="Google Shape;1159;p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66"/>
        <p:cNvGrpSpPr/>
        <p:nvPr/>
      </p:nvGrpSpPr>
      <p:grpSpPr>
        <a:xfrm>
          <a:off x="0" y="0"/>
          <a:ext cx="0" cy="0"/>
          <a:chOff x="0" y="0"/>
          <a:chExt cx="0" cy="0"/>
        </a:xfrm>
      </p:grpSpPr>
      <p:sp>
        <p:nvSpPr>
          <p:cNvPr id="1167" name="Google Shape;1167;p6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68" name="Google Shape;1168;p6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2"/>
        <p:cNvGrpSpPr/>
        <p:nvPr/>
      </p:nvGrpSpPr>
      <p:grpSpPr>
        <a:xfrm>
          <a:off x="0" y="0"/>
          <a:ext cx="0" cy="0"/>
          <a:chOff x="0" y="0"/>
          <a:chExt cx="0" cy="0"/>
        </a:xfrm>
      </p:grpSpPr>
      <p:sp>
        <p:nvSpPr>
          <p:cNvPr id="1173" name="Google Shape;1173;p6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74" name="Google Shape;1174;p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7"/>
        <p:cNvGrpSpPr/>
        <p:nvPr/>
      </p:nvGrpSpPr>
      <p:grpSpPr>
        <a:xfrm>
          <a:off x="0" y="0"/>
          <a:ext cx="0" cy="0"/>
          <a:chOff x="0" y="0"/>
          <a:chExt cx="0" cy="0"/>
        </a:xfrm>
      </p:grpSpPr>
      <p:sp>
        <p:nvSpPr>
          <p:cNvPr id="1188" name="Google Shape;1188;p6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89" name="Google Shape;1189;p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2"/>
        <p:cNvGrpSpPr/>
        <p:nvPr/>
      </p:nvGrpSpPr>
      <p:grpSpPr>
        <a:xfrm>
          <a:off x="0" y="0"/>
          <a:ext cx="0" cy="0"/>
          <a:chOff x="0" y="0"/>
          <a:chExt cx="0" cy="0"/>
        </a:xfrm>
      </p:grpSpPr>
      <p:sp>
        <p:nvSpPr>
          <p:cNvPr id="1193" name="Google Shape;1193;p6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94" name="Google Shape;1194;p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7"/>
        <p:cNvGrpSpPr/>
        <p:nvPr/>
      </p:nvGrpSpPr>
      <p:grpSpPr>
        <a:xfrm>
          <a:off x="0" y="0"/>
          <a:ext cx="0" cy="0"/>
          <a:chOff x="0" y="0"/>
          <a:chExt cx="0" cy="0"/>
        </a:xfrm>
      </p:grpSpPr>
      <p:sp>
        <p:nvSpPr>
          <p:cNvPr id="1198" name="Google Shape;1198;p6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199" name="Google Shape;1199;p6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2"/>
        <p:cNvGrpSpPr/>
        <p:nvPr/>
      </p:nvGrpSpPr>
      <p:grpSpPr>
        <a:xfrm>
          <a:off x="0" y="0"/>
          <a:ext cx="0" cy="0"/>
          <a:chOff x="0" y="0"/>
          <a:chExt cx="0" cy="0"/>
        </a:xfrm>
      </p:grpSpPr>
      <p:sp>
        <p:nvSpPr>
          <p:cNvPr id="1203" name="Google Shape;1203;p6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04" name="Google Shape;1204;p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3"/>
        <p:cNvGrpSpPr/>
        <p:nvPr/>
      </p:nvGrpSpPr>
      <p:grpSpPr>
        <a:xfrm>
          <a:off x="0" y="0"/>
          <a:ext cx="0" cy="0"/>
          <a:chOff x="0" y="0"/>
          <a:chExt cx="0" cy="0"/>
        </a:xfrm>
      </p:grpSpPr>
      <p:sp>
        <p:nvSpPr>
          <p:cNvPr id="1234" name="Google Shape;1234;p6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35" name="Google Shape;1235;p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9"/>
        <p:cNvGrpSpPr/>
        <p:nvPr/>
      </p:nvGrpSpPr>
      <p:grpSpPr>
        <a:xfrm>
          <a:off x="0" y="0"/>
          <a:ext cx="0" cy="0"/>
          <a:chOff x="0" y="0"/>
          <a:chExt cx="0" cy="0"/>
        </a:xfrm>
      </p:grpSpPr>
      <p:sp>
        <p:nvSpPr>
          <p:cNvPr id="1250" name="Google Shape;1250;p71: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51" name="Google Shape;1251;p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7"/>
        <p:cNvGrpSpPr/>
        <p:nvPr/>
      </p:nvGrpSpPr>
      <p:grpSpPr>
        <a:xfrm>
          <a:off x="0" y="0"/>
          <a:ext cx="0" cy="0"/>
          <a:chOff x="0" y="0"/>
          <a:chExt cx="0" cy="0"/>
        </a:xfrm>
      </p:grpSpPr>
      <p:sp>
        <p:nvSpPr>
          <p:cNvPr id="1258" name="Google Shape;1258;p72: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59" name="Google Shape;1259;p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5"/>
        <p:cNvGrpSpPr/>
        <p:nvPr/>
      </p:nvGrpSpPr>
      <p:grpSpPr>
        <a:xfrm>
          <a:off x="0" y="0"/>
          <a:ext cx="0" cy="0"/>
          <a:chOff x="0" y="0"/>
          <a:chExt cx="0" cy="0"/>
        </a:xfrm>
      </p:grpSpPr>
      <p:sp>
        <p:nvSpPr>
          <p:cNvPr id="1266" name="Google Shape;1266;p73: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67" name="Google Shape;1267;p7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3"/>
        <p:cNvGrpSpPr/>
        <p:nvPr/>
      </p:nvGrpSpPr>
      <p:grpSpPr>
        <a:xfrm>
          <a:off x="0" y="0"/>
          <a:ext cx="0" cy="0"/>
          <a:chOff x="0" y="0"/>
          <a:chExt cx="0" cy="0"/>
        </a:xfrm>
      </p:grpSpPr>
      <p:sp>
        <p:nvSpPr>
          <p:cNvPr id="1274" name="Google Shape;1274;p74: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75" name="Google Shape;1275;p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2"/>
        <p:cNvGrpSpPr/>
        <p:nvPr/>
      </p:nvGrpSpPr>
      <p:grpSpPr>
        <a:xfrm>
          <a:off x="0" y="0"/>
          <a:ext cx="0" cy="0"/>
          <a:chOff x="0" y="0"/>
          <a:chExt cx="0" cy="0"/>
        </a:xfrm>
      </p:grpSpPr>
      <p:sp>
        <p:nvSpPr>
          <p:cNvPr id="1283" name="Google Shape;1283;p75: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84" name="Google Shape;1284;p7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8"/>
        <p:cNvGrpSpPr/>
        <p:nvPr/>
      </p:nvGrpSpPr>
      <p:grpSpPr>
        <a:xfrm>
          <a:off x="0" y="0"/>
          <a:ext cx="0" cy="0"/>
          <a:chOff x="0" y="0"/>
          <a:chExt cx="0" cy="0"/>
        </a:xfrm>
      </p:grpSpPr>
      <p:sp>
        <p:nvSpPr>
          <p:cNvPr id="1289" name="Google Shape;1289;p76: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90" name="Google Shape;1290;p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6"/>
        <p:cNvGrpSpPr/>
        <p:nvPr/>
      </p:nvGrpSpPr>
      <p:grpSpPr>
        <a:xfrm>
          <a:off x="0" y="0"/>
          <a:ext cx="0" cy="0"/>
          <a:chOff x="0" y="0"/>
          <a:chExt cx="0" cy="0"/>
        </a:xfrm>
      </p:grpSpPr>
      <p:sp>
        <p:nvSpPr>
          <p:cNvPr id="1297" name="Google Shape;1297;p77: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298" name="Google Shape;1298;p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2"/>
        <p:cNvGrpSpPr/>
        <p:nvPr/>
      </p:nvGrpSpPr>
      <p:grpSpPr>
        <a:xfrm>
          <a:off x="0" y="0"/>
          <a:ext cx="0" cy="0"/>
          <a:chOff x="0" y="0"/>
          <a:chExt cx="0" cy="0"/>
        </a:xfrm>
      </p:grpSpPr>
      <p:sp>
        <p:nvSpPr>
          <p:cNvPr id="1303" name="Google Shape;1303;p78: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304" name="Google Shape;1304;p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0"/>
        <p:cNvGrpSpPr/>
        <p:nvPr/>
      </p:nvGrpSpPr>
      <p:grpSpPr>
        <a:xfrm>
          <a:off x="0" y="0"/>
          <a:ext cx="0" cy="0"/>
          <a:chOff x="0" y="0"/>
          <a:chExt cx="0" cy="0"/>
        </a:xfrm>
      </p:grpSpPr>
      <p:sp>
        <p:nvSpPr>
          <p:cNvPr id="1311" name="Google Shape;1311;p79:notes"/>
          <p:cNvSpPr txBox="1">
            <a:spLocks noGrp="1"/>
          </p:cNvSpPr>
          <p:nvPr>
            <p:ph type="body" idx="1"/>
          </p:nvPr>
        </p:nvSpPr>
        <p:spPr>
          <a:xfrm>
            <a:off x="914400" y="4343400"/>
            <a:ext cx="5029200" cy="4114800"/>
          </a:xfrm>
          <a:prstGeom prst="rect">
            <a:avLst/>
          </a:prstGeom>
          <a:noFill/>
          <a:ln>
            <a:noFill/>
          </a:ln>
        </p:spPr>
        <p:txBody>
          <a:bodyPr spcFirstLastPara="1" wrap="square" lIns="91425" tIns="45700" rIns="91425" bIns="45700" anchor="t" anchorCtr="0">
            <a:noAutofit/>
          </a:bodyPr>
          <a:lstStyle/>
          <a:p>
            <a:pPr marL="0" lvl="0" indent="0" algn="l" rtl="0">
              <a:lnSpc>
                <a:spcPct val="117999"/>
              </a:lnSpc>
              <a:spcBef>
                <a:spcPts val="0"/>
              </a:spcBef>
              <a:spcAft>
                <a:spcPts val="0"/>
              </a:spcAft>
              <a:buSzPts val="1400"/>
              <a:buNone/>
            </a:pPr>
            <a:endParaRPr/>
          </a:p>
        </p:txBody>
      </p:sp>
      <p:sp>
        <p:nvSpPr>
          <p:cNvPr id="1312" name="Google Shape;1312;p7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chart" Target="../charts/chart4.xml"/><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amp; Subtitle" type="title">
  <p:cSld name="TITLE">
    <p:spTree>
      <p:nvGrpSpPr>
        <p:cNvPr id="1" name="Shape 10"/>
        <p:cNvGrpSpPr/>
        <p:nvPr/>
      </p:nvGrpSpPr>
      <p:grpSpPr>
        <a:xfrm>
          <a:off x="0" y="0"/>
          <a:ext cx="0" cy="0"/>
          <a:chOff x="0" y="0"/>
          <a:chExt cx="0" cy="0"/>
        </a:xfrm>
      </p:grpSpPr>
      <p:pic>
        <p:nvPicPr>
          <p:cNvPr id="11" name="Google Shape;11;p81" descr="abstract20.png"/>
          <p:cNvPicPr preferRelativeResize="0"/>
          <p:nvPr/>
        </p:nvPicPr>
        <p:blipFill rotWithShape="1">
          <a:blip r:embed="rId2">
            <a:alphaModFix/>
          </a:blip>
          <a:srcRect l="242" t="28939" r="8" b="28937"/>
          <a:stretch/>
        </p:blipFill>
        <p:spPr>
          <a:xfrm>
            <a:off x="7325" y="-1954"/>
            <a:ext cx="24373808" cy="13719978"/>
          </a:xfrm>
          <a:prstGeom prst="rect">
            <a:avLst/>
          </a:prstGeom>
          <a:noFill/>
          <a:ln>
            <a:noFill/>
          </a:ln>
        </p:spPr>
      </p:pic>
      <p:sp>
        <p:nvSpPr>
          <p:cNvPr id="12" name="Google Shape;12;p81"/>
          <p:cNvSpPr txBox="1">
            <a:spLocks noGrp="1"/>
          </p:cNvSpPr>
          <p:nvPr>
            <p:ph type="body" idx="1"/>
          </p:nvPr>
        </p:nvSpPr>
        <p:spPr>
          <a:xfrm>
            <a:off x="4433384" y="3533198"/>
            <a:ext cx="14715940" cy="5924085"/>
          </a:xfrm>
          <a:prstGeom prst="rect">
            <a:avLst/>
          </a:prstGeom>
          <a:solidFill>
            <a:srgbClr val="FFFFFF"/>
          </a:solidFill>
          <a:ln>
            <a:noFill/>
          </a:ln>
        </p:spPr>
        <p:txBody>
          <a:bodyPr spcFirstLastPara="1" wrap="square" lIns="71425" tIns="71425" rIns="71425" bIns="7142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 name="Google Shape;13;p81"/>
          <p:cNvSpPr txBox="1">
            <a:spLocks noGrp="1"/>
          </p:cNvSpPr>
          <p:nvPr>
            <p:ph type="body" idx="2"/>
          </p:nvPr>
        </p:nvSpPr>
        <p:spPr>
          <a:xfrm>
            <a:off x="4948859" y="555182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 name="Google Shape;14;p81"/>
          <p:cNvSpPr txBox="1">
            <a:spLocks noGrp="1"/>
          </p:cNvSpPr>
          <p:nvPr>
            <p:ph type="body" idx="3"/>
          </p:nvPr>
        </p:nvSpPr>
        <p:spPr>
          <a:xfrm>
            <a:off x="4812707" y="6766065"/>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5" name="Google Shape;15;p81"/>
          <p:cNvSpPr txBox="1">
            <a:spLocks noGrp="1"/>
          </p:cNvSpPr>
          <p:nvPr>
            <p:ph type="body" idx="4"/>
          </p:nvPr>
        </p:nvSpPr>
        <p:spPr>
          <a:xfrm>
            <a:off x="4461485" y="3510852"/>
            <a:ext cx="15489130" cy="6694296"/>
          </a:xfrm>
          <a:prstGeom prst="rect">
            <a:avLst/>
          </a:prstGeom>
          <a:solidFill>
            <a:srgbClr val="FFFFFF">
              <a:alpha val="32941"/>
            </a:srgbClr>
          </a:solidFill>
          <a:ln>
            <a:noFill/>
          </a:ln>
        </p:spPr>
        <p:txBody>
          <a:bodyPr spcFirstLastPara="1" wrap="square" lIns="71425" tIns="71425" rIns="71425" bIns="7142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 name="Google Shape;16;p81"/>
          <p:cNvSpPr txBox="1">
            <a:spLocks noGrp="1"/>
          </p:cNvSpPr>
          <p:nvPr>
            <p:ph type="body" idx="5"/>
          </p:nvPr>
        </p:nvSpPr>
        <p:spPr>
          <a:xfrm>
            <a:off x="9140604" y="396414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9800"/>
              <a:buFont typeface="Avenir"/>
              <a:buNone/>
              <a:defRPr sz="98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 name="Google Shape;17;p81"/>
          <p:cNvSpPr txBox="1">
            <a:spLocks noGrp="1"/>
          </p:cNvSpPr>
          <p:nvPr>
            <p:ph type="body" idx="6"/>
          </p:nvPr>
        </p:nvSpPr>
        <p:spPr>
          <a:xfrm>
            <a:off x="6442764" y="7733182"/>
            <a:ext cx="10697179"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 name="Google Shape;18;p81"/>
          <p:cNvSpPr txBox="1">
            <a:spLocks noGrp="1"/>
          </p:cNvSpPr>
          <p:nvPr>
            <p:ph type="body" idx="7"/>
          </p:nvPr>
        </p:nvSpPr>
        <p:spPr>
          <a:xfrm>
            <a:off x="11062244" y="4585688"/>
            <a:ext cx="4233066"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Inter"/>
              <a:buNone/>
              <a:defRPr sz="6600">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 name="Google Shape;19;p81"/>
          <p:cNvSpPr txBox="1">
            <a:spLocks noGrp="1"/>
          </p:cNvSpPr>
          <p:nvPr>
            <p:ph type="body" idx="8"/>
          </p:nvPr>
        </p:nvSpPr>
        <p:spPr>
          <a:xfrm>
            <a:off x="10875058" y="394412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800"/>
              <a:buFont typeface="Avenir"/>
              <a:buNone/>
              <a:defRPr sz="38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 name="Google Shape;20;p81"/>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rvices Statistics">
  <p:cSld name="Services Statistics">
    <p:spTree>
      <p:nvGrpSpPr>
        <p:cNvPr id="1" name="Shape 21"/>
        <p:cNvGrpSpPr/>
        <p:nvPr/>
      </p:nvGrpSpPr>
      <p:grpSpPr>
        <a:xfrm>
          <a:off x="0" y="0"/>
          <a:ext cx="0" cy="0"/>
          <a:chOff x="0" y="0"/>
          <a:chExt cx="0" cy="0"/>
        </a:xfrm>
      </p:grpSpPr>
      <p:sp>
        <p:nvSpPr>
          <p:cNvPr id="22" name="Google Shape;22;p83"/>
          <p:cNvSpPr txBox="1">
            <a:spLocks noGrp="1"/>
          </p:cNvSpPr>
          <p:nvPr>
            <p:ph type="body" idx="1"/>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3" name="Google Shape;23;p83"/>
          <p:cNvSpPr txBox="1">
            <a:spLocks noGrp="1"/>
          </p:cNvSpPr>
          <p:nvPr>
            <p:ph type="body" idx="2"/>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 name="Google Shape;24;p83"/>
          <p:cNvSpPr txBox="1">
            <a:spLocks noGrp="1"/>
          </p:cNvSpPr>
          <p:nvPr>
            <p:ph type="body" idx="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 name="Google Shape;25;p83"/>
          <p:cNvSpPr txBox="1">
            <a:spLocks noGrp="1"/>
          </p:cNvSpPr>
          <p:nvPr>
            <p:ph type="body" idx="4"/>
          </p:nvPr>
        </p:nvSpPr>
        <p:spPr>
          <a:xfrm>
            <a:off x="5415237" y="7122670"/>
            <a:ext cx="1430195" cy="1893317"/>
          </a:xfrm>
          <a:prstGeom prst="rect">
            <a:avLst/>
          </a:prstGeom>
          <a:solidFill>
            <a:srgbClr val="FFFFFF"/>
          </a:solidFill>
          <a:ln>
            <a:noFill/>
          </a:ln>
        </p:spPr>
        <p:txBody>
          <a:bodyPr spcFirstLastPara="1" wrap="square" lIns="53575" tIns="53575" rIns="53575" bIns="5357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 name="Google Shape;26;p83"/>
          <p:cNvSpPr txBox="1">
            <a:spLocks noGrp="1"/>
          </p:cNvSpPr>
          <p:nvPr>
            <p:ph type="body" idx="5"/>
          </p:nvPr>
        </p:nvSpPr>
        <p:spPr>
          <a:xfrm>
            <a:off x="12999519" y="7264448"/>
            <a:ext cx="1715028" cy="1609760"/>
          </a:xfrm>
          <a:prstGeom prst="rect">
            <a:avLst/>
          </a:prstGeom>
          <a:solidFill>
            <a:srgbClr val="FFFFFF"/>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7" name="Google Shape;27;p83"/>
          <p:cNvSpPr txBox="1">
            <a:spLocks noGrp="1"/>
          </p:cNvSpPr>
          <p:nvPr>
            <p:ph type="body" idx="6"/>
          </p:nvPr>
        </p:nvSpPr>
        <p:spPr>
          <a:xfrm>
            <a:off x="17397988" y="7213658"/>
            <a:ext cx="1711358" cy="1711341"/>
          </a:xfrm>
          <a:prstGeom prst="rect">
            <a:avLst/>
          </a:prstGeom>
          <a:solidFill>
            <a:srgbClr val="FFFFFF"/>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 name="Google Shape;28;p83"/>
          <p:cNvSpPr txBox="1">
            <a:spLocks noGrp="1"/>
          </p:cNvSpPr>
          <p:nvPr>
            <p:ph type="body" idx="7"/>
          </p:nvPr>
        </p:nvSpPr>
        <p:spPr>
          <a:xfrm>
            <a:off x="9528871" y="7200685"/>
            <a:ext cx="787209" cy="1737287"/>
          </a:xfrm>
          <a:prstGeom prst="rect">
            <a:avLst/>
          </a:prstGeom>
          <a:solidFill>
            <a:srgbClr val="FFFFFF"/>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 name="Google Shape;29;p83"/>
          <p:cNvSpPr txBox="1">
            <a:spLocks noGrp="1"/>
          </p:cNvSpPr>
          <p:nvPr>
            <p:ph type="body" idx="8"/>
          </p:nvPr>
        </p:nvSpPr>
        <p:spPr>
          <a:xfrm>
            <a:off x="5349505" y="2915076"/>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000"/>
              <a:buFont typeface="Poppins"/>
              <a:buNone/>
              <a:defRPr sz="60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 name="Google Shape;30;p83"/>
          <p:cNvSpPr txBox="1">
            <a:spLocks noGrp="1"/>
          </p:cNvSpPr>
          <p:nvPr>
            <p:ph type="body" idx="9"/>
          </p:nvPr>
        </p:nvSpPr>
        <p:spPr>
          <a:xfrm>
            <a:off x="5213353" y="4129315"/>
            <a:ext cx="13957294"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3000"/>
              <a:buFont typeface="Avenir"/>
              <a:buNone/>
              <a:defRPr sz="30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 name="Google Shape;31;p83"/>
          <p:cNvSpPr txBox="1">
            <a:spLocks noGrp="1"/>
          </p:cNvSpPr>
          <p:nvPr>
            <p:ph type="body" idx="13"/>
          </p:nvPr>
        </p:nvSpPr>
        <p:spPr>
          <a:xfrm>
            <a:off x="4643910" y="567053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 name="Google Shape;32;p83"/>
          <p:cNvSpPr txBox="1">
            <a:spLocks noGrp="1"/>
          </p:cNvSpPr>
          <p:nvPr>
            <p:ph type="body" idx="14"/>
          </p:nvPr>
        </p:nvSpPr>
        <p:spPr>
          <a:xfrm>
            <a:off x="8436051" y="5670531"/>
            <a:ext cx="2972849"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 name="Google Shape;33;p83"/>
          <p:cNvSpPr txBox="1">
            <a:spLocks noGrp="1"/>
          </p:cNvSpPr>
          <p:nvPr>
            <p:ph type="body" idx="15"/>
          </p:nvPr>
        </p:nvSpPr>
        <p:spPr>
          <a:xfrm>
            <a:off x="12370610" y="567053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 name="Google Shape;34;p83"/>
          <p:cNvSpPr txBox="1">
            <a:spLocks noGrp="1"/>
          </p:cNvSpPr>
          <p:nvPr>
            <p:ph type="body" idx="16"/>
          </p:nvPr>
        </p:nvSpPr>
        <p:spPr>
          <a:xfrm>
            <a:off x="16767241" y="5670531"/>
            <a:ext cx="2972849"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600"/>
              <a:buFont typeface="Avenir"/>
              <a:buNone/>
              <a:defRPr sz="66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 name="Google Shape;35;p83"/>
          <p:cNvSpPr txBox="1">
            <a:spLocks noGrp="1"/>
          </p:cNvSpPr>
          <p:nvPr>
            <p:ph type="body" idx="17"/>
          </p:nvPr>
        </p:nvSpPr>
        <p:spPr>
          <a:xfrm>
            <a:off x="4643910" y="9569257"/>
            <a:ext cx="2972848"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 name="Google Shape;36;p83"/>
          <p:cNvSpPr txBox="1">
            <a:spLocks noGrp="1"/>
          </p:cNvSpPr>
          <p:nvPr>
            <p:ph type="body" idx="18"/>
          </p:nvPr>
        </p:nvSpPr>
        <p:spPr>
          <a:xfrm>
            <a:off x="8436051" y="9569256"/>
            <a:ext cx="2972849" cy="226552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 name="Google Shape;37;p83"/>
          <p:cNvSpPr txBox="1">
            <a:spLocks noGrp="1"/>
          </p:cNvSpPr>
          <p:nvPr>
            <p:ph type="body" idx="19"/>
          </p:nvPr>
        </p:nvSpPr>
        <p:spPr>
          <a:xfrm>
            <a:off x="12370610" y="9569257"/>
            <a:ext cx="2972848"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8" name="Google Shape;38;p83"/>
          <p:cNvSpPr txBox="1">
            <a:spLocks noGrp="1"/>
          </p:cNvSpPr>
          <p:nvPr>
            <p:ph type="body" idx="20"/>
          </p:nvPr>
        </p:nvSpPr>
        <p:spPr>
          <a:xfrm>
            <a:off x="16767241" y="9569257"/>
            <a:ext cx="2972849"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Avenir"/>
              <a:buNone/>
              <a:defRPr sz="28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9" name="Google Shape;39;p83"/>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Team" type="tx">
  <p:cSld name="TITLE_AND_BODY">
    <p:spTree>
      <p:nvGrpSpPr>
        <p:cNvPr id="1" name="Shape 40"/>
        <p:cNvGrpSpPr/>
        <p:nvPr/>
      </p:nvGrpSpPr>
      <p:grpSpPr>
        <a:xfrm>
          <a:off x="0" y="0"/>
          <a:ext cx="0" cy="0"/>
          <a:chOff x="0" y="0"/>
          <a:chExt cx="0" cy="0"/>
        </a:xfrm>
      </p:grpSpPr>
      <p:sp>
        <p:nvSpPr>
          <p:cNvPr id="41" name="Google Shape;41;p82"/>
          <p:cNvSpPr txBox="1">
            <a:spLocks noGrp="1"/>
          </p:cNvSpPr>
          <p:nvPr>
            <p:ph type="body" idx="1"/>
          </p:nvPr>
        </p:nvSpPr>
        <p:spPr>
          <a:xfrm>
            <a:off x="5349506" y="331899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2" name="Google Shape;42;p82"/>
          <p:cNvSpPr>
            <a:spLocks noGrp="1"/>
          </p:cNvSpPr>
          <p:nvPr>
            <p:ph type="pic" idx="2"/>
          </p:nvPr>
        </p:nvSpPr>
        <p:spPr>
          <a:xfrm>
            <a:off x="5008795" y="4893770"/>
            <a:ext cx="5137020" cy="5219213"/>
          </a:xfrm>
          <a:prstGeom prst="rect">
            <a:avLst/>
          </a:prstGeom>
          <a:noFill/>
          <a:ln>
            <a:noFill/>
          </a:ln>
        </p:spPr>
      </p:sp>
      <p:sp>
        <p:nvSpPr>
          <p:cNvPr id="43" name="Google Shape;43;p82"/>
          <p:cNvSpPr>
            <a:spLocks noGrp="1"/>
          </p:cNvSpPr>
          <p:nvPr>
            <p:ph type="pic" idx="3"/>
          </p:nvPr>
        </p:nvSpPr>
        <p:spPr>
          <a:xfrm>
            <a:off x="9665861" y="5031362"/>
            <a:ext cx="5051999" cy="5153039"/>
          </a:xfrm>
          <a:prstGeom prst="rect">
            <a:avLst/>
          </a:prstGeom>
          <a:noFill/>
          <a:ln>
            <a:noFill/>
          </a:ln>
        </p:spPr>
      </p:sp>
      <p:sp>
        <p:nvSpPr>
          <p:cNvPr id="44" name="Google Shape;44;p82"/>
          <p:cNvSpPr>
            <a:spLocks noGrp="1"/>
          </p:cNvSpPr>
          <p:nvPr>
            <p:ph type="pic" idx="4"/>
          </p:nvPr>
        </p:nvSpPr>
        <p:spPr>
          <a:xfrm>
            <a:off x="14592538" y="5297673"/>
            <a:ext cx="4427756" cy="4525167"/>
          </a:xfrm>
          <a:prstGeom prst="rect">
            <a:avLst/>
          </a:prstGeom>
          <a:noFill/>
          <a:ln>
            <a:noFill/>
          </a:ln>
        </p:spPr>
      </p:sp>
      <p:sp>
        <p:nvSpPr>
          <p:cNvPr id="45" name="Google Shape;45;p82"/>
          <p:cNvSpPr txBox="1">
            <a:spLocks noGrp="1"/>
          </p:cNvSpPr>
          <p:nvPr>
            <p:ph type="body" idx="5"/>
          </p:nvPr>
        </p:nvSpPr>
        <p:spPr>
          <a:xfrm>
            <a:off x="5765366" y="9678709"/>
            <a:ext cx="3624157" cy="1545249"/>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6" name="Google Shape;46;p82"/>
          <p:cNvSpPr txBox="1">
            <a:spLocks noGrp="1"/>
          </p:cNvSpPr>
          <p:nvPr>
            <p:ph type="body" idx="6"/>
          </p:nvPr>
        </p:nvSpPr>
        <p:spPr>
          <a:xfrm>
            <a:off x="5637717" y="9065903"/>
            <a:ext cx="3879456"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7" name="Google Shape;47;p82"/>
          <p:cNvSpPr txBox="1">
            <a:spLocks noGrp="1"/>
          </p:cNvSpPr>
          <p:nvPr>
            <p:ph type="body" idx="7"/>
          </p:nvPr>
        </p:nvSpPr>
        <p:spPr>
          <a:xfrm>
            <a:off x="10252272" y="9065903"/>
            <a:ext cx="3879457"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8" name="Google Shape;48;p82"/>
          <p:cNvSpPr txBox="1">
            <a:spLocks noGrp="1"/>
          </p:cNvSpPr>
          <p:nvPr>
            <p:ph type="body" idx="8"/>
          </p:nvPr>
        </p:nvSpPr>
        <p:spPr>
          <a:xfrm>
            <a:off x="10379921" y="9678709"/>
            <a:ext cx="3624158" cy="1545249"/>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49" name="Google Shape;49;p82"/>
          <p:cNvSpPr txBox="1">
            <a:spLocks noGrp="1"/>
          </p:cNvSpPr>
          <p:nvPr>
            <p:ph type="body" idx="9"/>
          </p:nvPr>
        </p:nvSpPr>
        <p:spPr>
          <a:xfrm>
            <a:off x="14866828" y="9065903"/>
            <a:ext cx="3879457"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0" name="Google Shape;50;p82"/>
          <p:cNvSpPr txBox="1">
            <a:spLocks noGrp="1"/>
          </p:cNvSpPr>
          <p:nvPr>
            <p:ph type="body" idx="13"/>
          </p:nvPr>
        </p:nvSpPr>
        <p:spPr>
          <a:xfrm>
            <a:off x="14994477" y="9678709"/>
            <a:ext cx="3624157" cy="1545249"/>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51" name="Google Shape;51;p82" descr="abstract20.png"/>
          <p:cNvPicPr preferRelativeResize="0"/>
          <p:nvPr/>
        </p:nvPicPr>
        <p:blipFill rotWithShape="1">
          <a:blip r:embed="rId2">
            <a:alphaModFix/>
          </a:blip>
          <a:srcRect l="176" t="28971" r="196" b="63580"/>
          <a:stretch/>
        </p:blipFill>
        <p:spPr>
          <a:xfrm>
            <a:off x="1169" y="-1954"/>
            <a:ext cx="24381664" cy="2429504"/>
          </a:xfrm>
          <a:prstGeom prst="rect">
            <a:avLst/>
          </a:prstGeom>
          <a:noFill/>
          <a:ln>
            <a:noFill/>
          </a:ln>
        </p:spPr>
      </p:pic>
      <p:sp>
        <p:nvSpPr>
          <p:cNvPr id="52" name="Google Shape;52;p82"/>
          <p:cNvSpPr txBox="1">
            <a:spLocks noGrp="1"/>
          </p:cNvSpPr>
          <p:nvPr>
            <p:ph type="body" idx="14"/>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3" name="Google Shape;53;p82"/>
          <p:cNvSpPr txBox="1">
            <a:spLocks noGrp="1"/>
          </p:cNvSpPr>
          <p:nvPr>
            <p:ph type="body" idx="15"/>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4" name="Google Shape;54;p82"/>
          <p:cNvSpPr txBox="1">
            <a:spLocks noGrp="1"/>
          </p:cNvSpPr>
          <p:nvPr>
            <p:ph type="body" idx="16"/>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55" name="Google Shape;55;p82"/>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matchingName="Quote">
  <p:cSld name="Quote">
    <p:spTree>
      <p:nvGrpSpPr>
        <p:cNvPr id="1" name="Shape 56"/>
        <p:cNvGrpSpPr/>
        <p:nvPr/>
      </p:nvGrpSpPr>
      <p:grpSpPr>
        <a:xfrm>
          <a:off x="0" y="0"/>
          <a:ext cx="0" cy="0"/>
          <a:chOff x="0" y="0"/>
          <a:chExt cx="0" cy="0"/>
        </a:xfrm>
      </p:grpSpPr>
      <p:pic>
        <p:nvPicPr>
          <p:cNvPr id="57" name="Google Shape;57;p84" descr="abstract20.png"/>
          <p:cNvPicPr preferRelativeResize="0"/>
          <p:nvPr/>
        </p:nvPicPr>
        <p:blipFill rotWithShape="1">
          <a:blip r:embed="rId2">
            <a:alphaModFix/>
          </a:blip>
          <a:srcRect l="27" t="28902" b="28900"/>
          <a:stretch/>
        </p:blipFill>
        <p:spPr>
          <a:xfrm>
            <a:off x="-11463" y="-1954"/>
            <a:ext cx="24386075" cy="13719978"/>
          </a:xfrm>
          <a:prstGeom prst="rect">
            <a:avLst/>
          </a:prstGeom>
          <a:noFill/>
          <a:ln>
            <a:noFill/>
          </a:ln>
        </p:spPr>
      </p:pic>
      <p:sp>
        <p:nvSpPr>
          <p:cNvPr id="58" name="Google Shape;58;p84"/>
          <p:cNvSpPr/>
          <p:nvPr/>
        </p:nvSpPr>
        <p:spPr>
          <a:xfrm>
            <a:off x="4834030" y="3001137"/>
            <a:ext cx="14715940" cy="7664630"/>
          </a:xfrm>
          <a:prstGeom prst="rect">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9" name="Google Shape;59;p84"/>
          <p:cNvSpPr txBox="1">
            <a:spLocks noGrp="1"/>
          </p:cNvSpPr>
          <p:nvPr>
            <p:ph type="body" idx="1"/>
          </p:nvPr>
        </p:nvSpPr>
        <p:spPr>
          <a:xfrm>
            <a:off x="5349505" y="3939013"/>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0" name="Google Shape;60;p84"/>
          <p:cNvSpPr txBox="1">
            <a:spLocks noGrp="1"/>
          </p:cNvSpPr>
          <p:nvPr>
            <p:ph type="body" idx="2"/>
          </p:nvPr>
        </p:nvSpPr>
        <p:spPr>
          <a:xfrm>
            <a:off x="5213353" y="5153253"/>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1" name="Google Shape;61;p84"/>
          <p:cNvSpPr txBox="1">
            <a:spLocks noGrp="1"/>
          </p:cNvSpPr>
          <p:nvPr>
            <p:ph type="body" idx="3"/>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2" name="Google Shape;62;p84"/>
          <p:cNvSpPr txBox="1">
            <a:spLocks noGrp="1"/>
          </p:cNvSpPr>
          <p:nvPr>
            <p:ph type="body" idx="4"/>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3" name="Google Shape;63;p84"/>
          <p:cNvSpPr txBox="1">
            <a:spLocks noGrp="1"/>
          </p:cNvSpPr>
          <p:nvPr>
            <p:ph type="body" idx="5"/>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4" name="Google Shape;64;p84"/>
          <p:cNvSpPr txBox="1">
            <a:spLocks noGrp="1"/>
          </p:cNvSpPr>
          <p:nvPr>
            <p:ph type="body" idx="6"/>
          </p:nvPr>
        </p:nvSpPr>
        <p:spPr>
          <a:xfrm>
            <a:off x="6029024" y="6569162"/>
            <a:ext cx="12325952" cy="2733676"/>
          </a:xfrm>
          <a:prstGeom prst="rect">
            <a:avLst/>
          </a:prstGeom>
          <a:noFill/>
          <a:ln>
            <a:noFill/>
          </a:ln>
        </p:spPr>
        <p:txBody>
          <a:bodyPr spcFirstLastPara="1" wrap="square" lIns="71425" tIns="71425" rIns="71425" bIns="71425" anchor="ctr" anchorCtr="0">
            <a:spAutoFit/>
          </a:bodyPr>
          <a:lstStyle>
            <a:lvl1pPr marL="457200" lvl="0" indent="-228600" algn="ctr">
              <a:lnSpc>
                <a:spcPct val="100000"/>
              </a:lnSpc>
              <a:spcBef>
                <a:spcPts val="0"/>
              </a:spcBef>
              <a:spcAft>
                <a:spcPts val="0"/>
              </a:spcAft>
              <a:buClr>
                <a:srgbClr val="000000"/>
              </a:buClr>
              <a:buSzPts val="2800"/>
              <a:buFont typeface="Helvetica Neue Light"/>
              <a:buNone/>
              <a:defRPr sz="28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5" name="Google Shape;65;p84"/>
          <p:cNvSpPr/>
          <p:nvPr/>
        </p:nvSpPr>
        <p:spPr>
          <a:xfrm>
            <a:off x="4795884" y="2981024"/>
            <a:ext cx="15559544" cy="8408796"/>
          </a:xfrm>
          <a:custGeom>
            <a:avLst/>
            <a:gdLst/>
            <a:ahLst/>
            <a:cxnLst/>
            <a:rect l="l" t="t" r="r" b="b"/>
            <a:pathLst>
              <a:path w="21600" h="21600" extrusionOk="0">
                <a:moveTo>
                  <a:pt x="20464" y="0"/>
                </a:moveTo>
                <a:lnTo>
                  <a:pt x="21600" y="2171"/>
                </a:lnTo>
                <a:lnTo>
                  <a:pt x="21600" y="21600"/>
                </a:lnTo>
                <a:lnTo>
                  <a:pt x="1136" y="21600"/>
                </a:lnTo>
                <a:lnTo>
                  <a:pt x="0" y="19687"/>
                </a:lnTo>
                <a:lnTo>
                  <a:pt x="20408" y="19734"/>
                </a:lnTo>
                <a:lnTo>
                  <a:pt x="20464" y="0"/>
                </a:lnTo>
                <a:close/>
              </a:path>
            </a:pathLst>
          </a:custGeom>
          <a:solidFill>
            <a:srgbClr val="FFFFFF">
              <a:alpha val="3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6" name="Google Shape;66;p84"/>
          <p:cNvSpPr txBox="1">
            <a:spLocks noGrp="1"/>
          </p:cNvSpPr>
          <p:nvPr>
            <p:ph type="body" idx="7"/>
          </p:nvPr>
        </p:nvSpPr>
        <p:spPr>
          <a:xfrm>
            <a:off x="6843410" y="12223547"/>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Poppins"/>
              <a:buNone/>
              <a:defRPr sz="28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67" name="Google Shape;67;p84"/>
          <p:cNvSpPr txBox="1">
            <a:spLocks noGrp="1"/>
          </p:cNvSpPr>
          <p:nvPr>
            <p:ph type="sldNum" idx="12"/>
          </p:nvPr>
        </p:nvSpPr>
        <p:spPr>
          <a:xfrm>
            <a:off x="11935814" y="13001625"/>
            <a:ext cx="494513" cy="511175"/>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Services">
  <p:cSld name="Services">
    <p:spTree>
      <p:nvGrpSpPr>
        <p:cNvPr id="1" name="Shape 68"/>
        <p:cNvGrpSpPr/>
        <p:nvPr/>
      </p:nvGrpSpPr>
      <p:grpSpPr>
        <a:xfrm>
          <a:off x="0" y="0"/>
          <a:ext cx="0" cy="0"/>
          <a:chOff x="0" y="0"/>
          <a:chExt cx="0" cy="0"/>
        </a:xfrm>
      </p:grpSpPr>
      <p:pic>
        <p:nvPicPr>
          <p:cNvPr id="69" name="Google Shape;69;p85" descr="abstract20.png"/>
          <p:cNvPicPr preferRelativeResize="0"/>
          <p:nvPr/>
        </p:nvPicPr>
        <p:blipFill rotWithShape="1">
          <a:blip r:embed="rId2">
            <a:alphaModFix/>
          </a:blip>
          <a:srcRect l="4" t="28895" b="63630"/>
          <a:stretch/>
        </p:blipFill>
        <p:spPr>
          <a:xfrm>
            <a:off x="-1367" y="-1954"/>
            <a:ext cx="24383305" cy="2429504"/>
          </a:xfrm>
          <a:prstGeom prst="rect">
            <a:avLst/>
          </a:prstGeom>
          <a:noFill/>
          <a:ln>
            <a:noFill/>
          </a:ln>
        </p:spPr>
      </p:pic>
      <p:sp>
        <p:nvSpPr>
          <p:cNvPr id="70" name="Google Shape;70;p85"/>
          <p:cNvSpPr txBox="1">
            <a:spLocks noGrp="1"/>
          </p:cNvSpPr>
          <p:nvPr>
            <p:ph type="body" idx="1"/>
          </p:nvPr>
        </p:nvSpPr>
        <p:spPr>
          <a:xfrm>
            <a:off x="5347552" y="3616138"/>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1" name="Google Shape;71;p85"/>
          <p:cNvSpPr txBox="1">
            <a:spLocks noGrp="1"/>
          </p:cNvSpPr>
          <p:nvPr>
            <p:ph type="body" idx="2"/>
          </p:nvPr>
        </p:nvSpPr>
        <p:spPr>
          <a:xfrm>
            <a:off x="5342745" y="6052922"/>
            <a:ext cx="6987767" cy="128889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2" name="Google Shape;72;p85"/>
          <p:cNvSpPr txBox="1">
            <a:spLocks noGrp="1"/>
          </p:cNvSpPr>
          <p:nvPr>
            <p:ph type="body" idx="3"/>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3" name="Google Shape;73;p85"/>
          <p:cNvSpPr txBox="1">
            <a:spLocks noGrp="1"/>
          </p:cNvSpPr>
          <p:nvPr>
            <p:ph type="body" idx="4"/>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4" name="Google Shape;74;p85"/>
          <p:cNvSpPr txBox="1">
            <a:spLocks noGrp="1"/>
          </p:cNvSpPr>
          <p:nvPr>
            <p:ph type="body" idx="5"/>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5" name="Google Shape;75;p85"/>
          <p:cNvSpPr txBox="1">
            <a:spLocks noGrp="1"/>
          </p:cNvSpPr>
          <p:nvPr>
            <p:ph type="body" idx="6"/>
          </p:nvPr>
        </p:nvSpPr>
        <p:spPr>
          <a:xfrm>
            <a:off x="5273355" y="7642119"/>
            <a:ext cx="6987766" cy="27844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6" name="Google Shape;76;p85"/>
          <p:cNvSpPr txBox="1">
            <a:spLocks noGrp="1"/>
          </p:cNvSpPr>
          <p:nvPr>
            <p:ph type="body" idx="7"/>
          </p:nvPr>
        </p:nvSpPr>
        <p:spPr>
          <a:xfrm>
            <a:off x="14640594" y="6245916"/>
            <a:ext cx="1430195" cy="1893317"/>
          </a:xfrm>
          <a:prstGeom prst="rect">
            <a:avLst/>
          </a:prstGeom>
          <a:solidFill>
            <a:srgbClr val="BDBDBD"/>
          </a:solidFill>
          <a:ln>
            <a:noFill/>
          </a:ln>
        </p:spPr>
        <p:txBody>
          <a:bodyPr spcFirstLastPara="1" wrap="square" lIns="53575" tIns="53575" rIns="53575" bIns="5357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7" name="Google Shape;77;p85"/>
          <p:cNvSpPr txBox="1">
            <a:spLocks noGrp="1"/>
          </p:cNvSpPr>
          <p:nvPr>
            <p:ph type="body" idx="8"/>
          </p:nvPr>
        </p:nvSpPr>
        <p:spPr>
          <a:xfrm>
            <a:off x="17395619" y="8705584"/>
            <a:ext cx="1715028" cy="1609760"/>
          </a:xfrm>
          <a:prstGeom prst="rect">
            <a:avLst/>
          </a:prstGeom>
          <a:solidFill>
            <a:srgbClr val="BDBDBD"/>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8" name="Google Shape;78;p85"/>
          <p:cNvSpPr txBox="1">
            <a:spLocks noGrp="1"/>
          </p:cNvSpPr>
          <p:nvPr>
            <p:ph type="body" idx="9"/>
          </p:nvPr>
        </p:nvSpPr>
        <p:spPr>
          <a:xfrm>
            <a:off x="17397452" y="6336903"/>
            <a:ext cx="1711358" cy="1711342"/>
          </a:xfrm>
          <a:prstGeom prst="rect">
            <a:avLst/>
          </a:prstGeom>
          <a:solidFill>
            <a:srgbClr val="BDBDBD"/>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79" name="Google Shape;79;p85"/>
          <p:cNvSpPr txBox="1">
            <a:spLocks noGrp="1"/>
          </p:cNvSpPr>
          <p:nvPr>
            <p:ph type="body" idx="13"/>
          </p:nvPr>
        </p:nvSpPr>
        <p:spPr>
          <a:xfrm>
            <a:off x="14962088" y="8641821"/>
            <a:ext cx="787209" cy="1737287"/>
          </a:xfrm>
          <a:prstGeom prst="rect">
            <a:avLst/>
          </a:prstGeom>
          <a:solidFill>
            <a:srgbClr val="BDBDBD"/>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0" name="Google Shape;80;p85"/>
          <p:cNvSpPr txBox="1">
            <a:spLocks noGrp="1"/>
          </p:cNvSpPr>
          <p:nvPr>
            <p:ph type="body" idx="14"/>
          </p:nvPr>
        </p:nvSpPr>
        <p:spPr>
          <a:xfrm>
            <a:off x="6843410" y="11917319"/>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1" name="Google Shape;81;p85"/>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matchingName="Team Member">
  <p:cSld name="Team Member">
    <p:spTree>
      <p:nvGrpSpPr>
        <p:cNvPr id="1" name="Shape 82"/>
        <p:cNvGrpSpPr/>
        <p:nvPr/>
      </p:nvGrpSpPr>
      <p:grpSpPr>
        <a:xfrm>
          <a:off x="0" y="0"/>
          <a:ext cx="0" cy="0"/>
          <a:chOff x="0" y="0"/>
          <a:chExt cx="0" cy="0"/>
        </a:xfrm>
      </p:grpSpPr>
      <p:sp>
        <p:nvSpPr>
          <p:cNvPr id="83" name="Google Shape;83;p86"/>
          <p:cNvSpPr>
            <a:spLocks noGrp="1"/>
          </p:cNvSpPr>
          <p:nvPr>
            <p:ph type="pic" idx="2"/>
          </p:nvPr>
        </p:nvSpPr>
        <p:spPr>
          <a:xfrm>
            <a:off x="4163361" y="2586956"/>
            <a:ext cx="6259613" cy="6359767"/>
          </a:xfrm>
          <a:prstGeom prst="rect">
            <a:avLst/>
          </a:prstGeom>
          <a:noFill/>
          <a:ln>
            <a:noFill/>
          </a:ln>
        </p:spPr>
      </p:sp>
      <p:sp>
        <p:nvSpPr>
          <p:cNvPr id="84" name="Google Shape;84;p86"/>
          <p:cNvSpPr txBox="1">
            <a:spLocks noGrp="1"/>
          </p:cNvSpPr>
          <p:nvPr>
            <p:ph type="body" idx="1"/>
          </p:nvPr>
        </p:nvSpPr>
        <p:spPr>
          <a:xfrm>
            <a:off x="5098926" y="8541663"/>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5" name="Google Shape;85;p86"/>
          <p:cNvSpPr txBox="1">
            <a:spLocks noGrp="1"/>
          </p:cNvSpPr>
          <p:nvPr>
            <p:ph type="body" idx="3"/>
          </p:nvPr>
        </p:nvSpPr>
        <p:spPr>
          <a:xfrm>
            <a:off x="5353579" y="7708590"/>
            <a:ext cx="3879456"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400"/>
              <a:buFont typeface="Poppins"/>
              <a:buNone/>
              <a:defRPr sz="34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6" name="Google Shape;86;p86"/>
          <p:cNvSpPr txBox="1">
            <a:spLocks noGrp="1"/>
          </p:cNvSpPr>
          <p:nvPr>
            <p:ph type="body" idx="4"/>
          </p:nvPr>
        </p:nvSpPr>
        <p:spPr>
          <a:xfrm>
            <a:off x="10742934" y="3395041"/>
            <a:ext cx="8363546" cy="2405993"/>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7" name="Google Shape;87;p86"/>
          <p:cNvSpPr txBox="1">
            <a:spLocks noGrp="1"/>
          </p:cNvSpPr>
          <p:nvPr>
            <p:ph type="body" idx="5"/>
          </p:nvPr>
        </p:nvSpPr>
        <p:spPr>
          <a:xfrm>
            <a:off x="10725983" y="5814796"/>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88" name="Google Shape;88;p86"/>
          <p:cNvSpPr txBox="1">
            <a:spLocks noGrp="1"/>
          </p:cNvSpPr>
          <p:nvPr>
            <p:ph type="body" idx="6"/>
          </p:nvPr>
        </p:nvSpPr>
        <p:spPr>
          <a:xfrm>
            <a:off x="10751842" y="7574188"/>
            <a:ext cx="8845049" cy="2124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89" name="Google Shape;89;p86"/>
          <p:cNvCxnSpPr/>
          <p:nvPr/>
        </p:nvCxnSpPr>
        <p:spPr>
          <a:xfrm>
            <a:off x="5439288" y="11369659"/>
            <a:ext cx="6068306"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90" name="Google Shape;90;p86"/>
          <p:cNvCxnSpPr/>
          <p:nvPr/>
        </p:nvCxnSpPr>
        <p:spPr>
          <a:xfrm>
            <a:off x="5439288" y="11369659"/>
            <a:ext cx="3634836" cy="1"/>
          </a:xfrm>
          <a:prstGeom prst="straightConnector1">
            <a:avLst/>
          </a:prstGeom>
          <a:noFill/>
          <a:ln w="63500" cap="flat" cmpd="sng">
            <a:solidFill>
              <a:srgbClr val="7B4277"/>
            </a:solidFill>
            <a:prstDash val="solid"/>
            <a:miter lim="400000"/>
            <a:headEnd type="none" w="sm" len="sm"/>
            <a:tailEnd type="none" w="sm" len="sm"/>
          </a:ln>
        </p:spPr>
      </p:cxnSp>
      <p:sp>
        <p:nvSpPr>
          <p:cNvPr id="91" name="Google Shape;91;p86"/>
          <p:cNvSpPr txBox="1">
            <a:spLocks noGrp="1"/>
          </p:cNvSpPr>
          <p:nvPr>
            <p:ph type="body" idx="7"/>
          </p:nvPr>
        </p:nvSpPr>
        <p:spPr>
          <a:xfrm>
            <a:off x="5513606" y="10608085"/>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92" name="Google Shape;92;p86"/>
          <p:cNvSpPr txBox="1">
            <a:spLocks noGrp="1"/>
          </p:cNvSpPr>
          <p:nvPr>
            <p:ph type="body" idx="8"/>
          </p:nvPr>
        </p:nvSpPr>
        <p:spPr>
          <a:xfrm>
            <a:off x="6709071" y="10853466"/>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93" name="Google Shape;93;p86"/>
          <p:cNvCxnSpPr/>
          <p:nvPr/>
        </p:nvCxnSpPr>
        <p:spPr>
          <a:xfrm>
            <a:off x="5439288" y="12329175"/>
            <a:ext cx="6068306"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94" name="Google Shape;94;p86"/>
          <p:cNvCxnSpPr/>
          <p:nvPr/>
        </p:nvCxnSpPr>
        <p:spPr>
          <a:xfrm>
            <a:off x="5439288" y="12329175"/>
            <a:ext cx="1563133" cy="1"/>
          </a:xfrm>
          <a:prstGeom prst="straightConnector1">
            <a:avLst/>
          </a:prstGeom>
          <a:noFill/>
          <a:ln w="63500" cap="flat" cmpd="sng">
            <a:solidFill>
              <a:srgbClr val="7B4277"/>
            </a:solidFill>
            <a:prstDash val="solid"/>
            <a:miter lim="400000"/>
            <a:headEnd type="none" w="sm" len="sm"/>
            <a:tailEnd type="none" w="sm" len="sm"/>
          </a:ln>
        </p:spPr>
      </p:cxnSp>
      <p:sp>
        <p:nvSpPr>
          <p:cNvPr id="95" name="Google Shape;95;p86"/>
          <p:cNvSpPr txBox="1">
            <a:spLocks noGrp="1"/>
          </p:cNvSpPr>
          <p:nvPr>
            <p:ph type="body" idx="9"/>
          </p:nvPr>
        </p:nvSpPr>
        <p:spPr>
          <a:xfrm>
            <a:off x="5460028" y="11585459"/>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96" name="Google Shape;96;p86"/>
          <p:cNvSpPr txBox="1">
            <a:spLocks noGrp="1"/>
          </p:cNvSpPr>
          <p:nvPr>
            <p:ph type="body" idx="13"/>
          </p:nvPr>
        </p:nvSpPr>
        <p:spPr>
          <a:xfrm>
            <a:off x="6709071" y="11812982"/>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97" name="Google Shape;97;p86"/>
          <p:cNvCxnSpPr/>
          <p:nvPr/>
        </p:nvCxnSpPr>
        <p:spPr>
          <a:xfrm>
            <a:off x="12697813" y="11321943"/>
            <a:ext cx="6068305"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98" name="Google Shape;98;p86"/>
          <p:cNvCxnSpPr/>
          <p:nvPr/>
        </p:nvCxnSpPr>
        <p:spPr>
          <a:xfrm>
            <a:off x="12697813" y="11321943"/>
            <a:ext cx="5677597" cy="1"/>
          </a:xfrm>
          <a:prstGeom prst="straightConnector1">
            <a:avLst/>
          </a:prstGeom>
          <a:noFill/>
          <a:ln w="63500" cap="flat" cmpd="sng">
            <a:solidFill>
              <a:srgbClr val="7B4277"/>
            </a:solidFill>
            <a:prstDash val="solid"/>
            <a:miter lim="400000"/>
            <a:headEnd type="none" w="sm" len="sm"/>
            <a:tailEnd type="none" w="sm" len="sm"/>
          </a:ln>
        </p:spPr>
      </p:cxnSp>
      <p:sp>
        <p:nvSpPr>
          <p:cNvPr id="99" name="Google Shape;99;p86"/>
          <p:cNvSpPr txBox="1">
            <a:spLocks noGrp="1"/>
          </p:cNvSpPr>
          <p:nvPr>
            <p:ph type="body" idx="14"/>
          </p:nvPr>
        </p:nvSpPr>
        <p:spPr>
          <a:xfrm>
            <a:off x="12772131" y="10560367"/>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0" name="Google Shape;100;p86"/>
          <p:cNvSpPr txBox="1">
            <a:spLocks noGrp="1"/>
          </p:cNvSpPr>
          <p:nvPr>
            <p:ph type="body" idx="15"/>
          </p:nvPr>
        </p:nvSpPr>
        <p:spPr>
          <a:xfrm>
            <a:off x="13967595" y="10805750"/>
            <a:ext cx="4388669" cy="37183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01" name="Google Shape;101;p86"/>
          <p:cNvCxnSpPr/>
          <p:nvPr/>
        </p:nvCxnSpPr>
        <p:spPr>
          <a:xfrm>
            <a:off x="12697813" y="12299318"/>
            <a:ext cx="6068305" cy="1"/>
          </a:xfrm>
          <a:prstGeom prst="straightConnector1">
            <a:avLst/>
          </a:prstGeom>
          <a:noFill/>
          <a:ln w="63500" cap="flat" cmpd="sng">
            <a:solidFill>
              <a:srgbClr val="F39EBB">
                <a:alpha val="46274"/>
              </a:srgbClr>
            </a:solidFill>
            <a:prstDash val="solid"/>
            <a:miter lim="400000"/>
            <a:headEnd type="none" w="sm" len="sm"/>
            <a:tailEnd type="none" w="sm" len="sm"/>
          </a:ln>
        </p:spPr>
      </p:cxnSp>
      <p:cxnSp>
        <p:nvCxnSpPr>
          <p:cNvPr id="102" name="Google Shape;102;p86"/>
          <p:cNvCxnSpPr/>
          <p:nvPr/>
        </p:nvCxnSpPr>
        <p:spPr>
          <a:xfrm>
            <a:off x="12697813" y="12299318"/>
            <a:ext cx="3192046" cy="1"/>
          </a:xfrm>
          <a:prstGeom prst="straightConnector1">
            <a:avLst/>
          </a:prstGeom>
          <a:noFill/>
          <a:ln w="63500" cap="flat" cmpd="sng">
            <a:solidFill>
              <a:srgbClr val="7B4277"/>
            </a:solidFill>
            <a:prstDash val="solid"/>
            <a:miter lim="400000"/>
            <a:headEnd type="none" w="sm" len="sm"/>
            <a:tailEnd type="none" w="sm" len="sm"/>
          </a:ln>
        </p:spPr>
      </p:cxnSp>
      <p:sp>
        <p:nvSpPr>
          <p:cNvPr id="103" name="Google Shape;103;p86"/>
          <p:cNvSpPr txBox="1">
            <a:spLocks noGrp="1"/>
          </p:cNvSpPr>
          <p:nvPr>
            <p:ph type="body" idx="16"/>
          </p:nvPr>
        </p:nvSpPr>
        <p:spPr>
          <a:xfrm>
            <a:off x="12718553" y="11555602"/>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4" name="Google Shape;104;p86"/>
          <p:cNvSpPr txBox="1">
            <a:spLocks noGrp="1"/>
          </p:cNvSpPr>
          <p:nvPr>
            <p:ph type="body" idx="17"/>
          </p:nvPr>
        </p:nvSpPr>
        <p:spPr>
          <a:xfrm>
            <a:off x="13967595" y="11783124"/>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05" name="Google Shape;105;p86" descr="abstract20.png"/>
          <p:cNvPicPr preferRelativeResize="0"/>
          <p:nvPr/>
        </p:nvPicPr>
        <p:blipFill rotWithShape="1">
          <a:blip r:embed="rId2">
            <a:alphaModFix/>
          </a:blip>
          <a:srcRect t="28882" b="63637"/>
          <a:stretch/>
        </p:blipFill>
        <p:spPr>
          <a:xfrm>
            <a:off x="5424" y="-1954"/>
            <a:ext cx="24372137" cy="2429504"/>
          </a:xfrm>
          <a:prstGeom prst="rect">
            <a:avLst/>
          </a:prstGeom>
          <a:noFill/>
          <a:ln>
            <a:noFill/>
          </a:ln>
        </p:spPr>
      </p:pic>
      <p:sp>
        <p:nvSpPr>
          <p:cNvPr id="106" name="Google Shape;106;p86"/>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7" name="Google Shape;107;p86"/>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8" name="Google Shape;108;p86"/>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09" name="Google Shape;109;p86"/>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matchingName="Team Member 2">
  <p:cSld name="Team Member 2">
    <p:spTree>
      <p:nvGrpSpPr>
        <p:cNvPr id="1" name="Shape 110"/>
        <p:cNvGrpSpPr/>
        <p:nvPr/>
      </p:nvGrpSpPr>
      <p:grpSpPr>
        <a:xfrm>
          <a:off x="0" y="0"/>
          <a:ext cx="0" cy="0"/>
          <a:chOff x="0" y="0"/>
          <a:chExt cx="0" cy="0"/>
        </a:xfrm>
      </p:grpSpPr>
      <p:sp>
        <p:nvSpPr>
          <p:cNvPr id="111" name="Google Shape;111;p87"/>
          <p:cNvSpPr>
            <a:spLocks noGrp="1"/>
          </p:cNvSpPr>
          <p:nvPr>
            <p:ph type="pic" idx="2"/>
          </p:nvPr>
        </p:nvSpPr>
        <p:spPr>
          <a:xfrm>
            <a:off x="4360783" y="2496923"/>
            <a:ext cx="5864769" cy="5982064"/>
          </a:xfrm>
          <a:prstGeom prst="rect">
            <a:avLst/>
          </a:prstGeom>
          <a:noFill/>
          <a:ln>
            <a:noFill/>
          </a:ln>
        </p:spPr>
      </p:sp>
      <p:sp>
        <p:nvSpPr>
          <p:cNvPr id="112" name="Google Shape;112;p87"/>
          <p:cNvSpPr txBox="1">
            <a:spLocks noGrp="1"/>
          </p:cNvSpPr>
          <p:nvPr>
            <p:ph type="body" idx="1"/>
          </p:nvPr>
        </p:nvSpPr>
        <p:spPr>
          <a:xfrm>
            <a:off x="5098926" y="8541663"/>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3" name="Google Shape;113;p87"/>
          <p:cNvSpPr txBox="1">
            <a:spLocks noGrp="1"/>
          </p:cNvSpPr>
          <p:nvPr>
            <p:ph type="body" idx="3"/>
          </p:nvPr>
        </p:nvSpPr>
        <p:spPr>
          <a:xfrm>
            <a:off x="5353579" y="7708590"/>
            <a:ext cx="3879456"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400"/>
              <a:buFont typeface="Poppins"/>
              <a:buNone/>
              <a:defRPr sz="34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4" name="Google Shape;114;p87"/>
          <p:cNvSpPr txBox="1">
            <a:spLocks noGrp="1"/>
          </p:cNvSpPr>
          <p:nvPr>
            <p:ph type="body" idx="4"/>
          </p:nvPr>
        </p:nvSpPr>
        <p:spPr>
          <a:xfrm>
            <a:off x="10742934" y="3395041"/>
            <a:ext cx="8363546" cy="2405993"/>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5" name="Google Shape;115;p87"/>
          <p:cNvSpPr txBox="1">
            <a:spLocks noGrp="1"/>
          </p:cNvSpPr>
          <p:nvPr>
            <p:ph type="body" idx="5"/>
          </p:nvPr>
        </p:nvSpPr>
        <p:spPr>
          <a:xfrm>
            <a:off x="10725983" y="5814796"/>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16" name="Google Shape;116;p87"/>
          <p:cNvSpPr txBox="1">
            <a:spLocks noGrp="1"/>
          </p:cNvSpPr>
          <p:nvPr>
            <p:ph type="body" idx="6"/>
          </p:nvPr>
        </p:nvSpPr>
        <p:spPr>
          <a:xfrm>
            <a:off x="10751842" y="7574188"/>
            <a:ext cx="8845049" cy="2124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17" name="Google Shape;117;p87"/>
          <p:cNvCxnSpPr/>
          <p:nvPr/>
        </p:nvCxnSpPr>
        <p:spPr>
          <a:xfrm>
            <a:off x="5439288" y="11369659"/>
            <a:ext cx="6068306"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18" name="Google Shape;118;p87"/>
          <p:cNvCxnSpPr/>
          <p:nvPr/>
        </p:nvCxnSpPr>
        <p:spPr>
          <a:xfrm>
            <a:off x="5439288" y="11369659"/>
            <a:ext cx="3634836" cy="1"/>
          </a:xfrm>
          <a:prstGeom prst="straightConnector1">
            <a:avLst/>
          </a:prstGeom>
          <a:noFill/>
          <a:ln w="63500" cap="flat" cmpd="sng">
            <a:solidFill>
              <a:srgbClr val="619FD3"/>
            </a:solidFill>
            <a:prstDash val="solid"/>
            <a:miter lim="400000"/>
            <a:headEnd type="none" w="sm" len="sm"/>
            <a:tailEnd type="none" w="sm" len="sm"/>
          </a:ln>
        </p:spPr>
      </p:cxnSp>
      <p:sp>
        <p:nvSpPr>
          <p:cNvPr id="119" name="Google Shape;119;p87"/>
          <p:cNvSpPr txBox="1">
            <a:spLocks noGrp="1"/>
          </p:cNvSpPr>
          <p:nvPr>
            <p:ph type="body" idx="7"/>
          </p:nvPr>
        </p:nvSpPr>
        <p:spPr>
          <a:xfrm>
            <a:off x="5513606" y="10608085"/>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20" name="Google Shape;120;p87"/>
          <p:cNvSpPr txBox="1">
            <a:spLocks noGrp="1"/>
          </p:cNvSpPr>
          <p:nvPr>
            <p:ph type="body" idx="8"/>
          </p:nvPr>
        </p:nvSpPr>
        <p:spPr>
          <a:xfrm>
            <a:off x="6709071" y="10853466"/>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21" name="Google Shape;121;p87"/>
          <p:cNvCxnSpPr/>
          <p:nvPr/>
        </p:nvCxnSpPr>
        <p:spPr>
          <a:xfrm>
            <a:off x="5439288" y="12329175"/>
            <a:ext cx="6068306"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22" name="Google Shape;122;p87"/>
          <p:cNvCxnSpPr/>
          <p:nvPr/>
        </p:nvCxnSpPr>
        <p:spPr>
          <a:xfrm>
            <a:off x="5439288" y="12329175"/>
            <a:ext cx="1563133" cy="1"/>
          </a:xfrm>
          <a:prstGeom prst="straightConnector1">
            <a:avLst/>
          </a:prstGeom>
          <a:noFill/>
          <a:ln w="63500" cap="flat" cmpd="sng">
            <a:solidFill>
              <a:srgbClr val="619FD3"/>
            </a:solidFill>
            <a:prstDash val="solid"/>
            <a:miter lim="400000"/>
            <a:headEnd type="none" w="sm" len="sm"/>
            <a:tailEnd type="none" w="sm" len="sm"/>
          </a:ln>
        </p:spPr>
      </p:cxnSp>
      <p:sp>
        <p:nvSpPr>
          <p:cNvPr id="123" name="Google Shape;123;p87"/>
          <p:cNvSpPr txBox="1">
            <a:spLocks noGrp="1"/>
          </p:cNvSpPr>
          <p:nvPr>
            <p:ph type="body" idx="9"/>
          </p:nvPr>
        </p:nvSpPr>
        <p:spPr>
          <a:xfrm>
            <a:off x="5460028" y="11585459"/>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24" name="Google Shape;124;p87"/>
          <p:cNvSpPr txBox="1">
            <a:spLocks noGrp="1"/>
          </p:cNvSpPr>
          <p:nvPr>
            <p:ph type="body" idx="13"/>
          </p:nvPr>
        </p:nvSpPr>
        <p:spPr>
          <a:xfrm>
            <a:off x="6709071" y="11812982"/>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25" name="Google Shape;125;p87"/>
          <p:cNvCxnSpPr/>
          <p:nvPr/>
        </p:nvCxnSpPr>
        <p:spPr>
          <a:xfrm>
            <a:off x="12697813" y="11321943"/>
            <a:ext cx="6068305"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26" name="Google Shape;126;p87"/>
          <p:cNvCxnSpPr/>
          <p:nvPr/>
        </p:nvCxnSpPr>
        <p:spPr>
          <a:xfrm>
            <a:off x="12697813" y="11321943"/>
            <a:ext cx="5677597" cy="1"/>
          </a:xfrm>
          <a:prstGeom prst="straightConnector1">
            <a:avLst/>
          </a:prstGeom>
          <a:noFill/>
          <a:ln w="63500" cap="flat" cmpd="sng">
            <a:solidFill>
              <a:srgbClr val="619FD3"/>
            </a:solidFill>
            <a:prstDash val="solid"/>
            <a:miter lim="400000"/>
            <a:headEnd type="none" w="sm" len="sm"/>
            <a:tailEnd type="none" w="sm" len="sm"/>
          </a:ln>
        </p:spPr>
      </p:cxnSp>
      <p:sp>
        <p:nvSpPr>
          <p:cNvPr id="127" name="Google Shape;127;p87"/>
          <p:cNvSpPr txBox="1">
            <a:spLocks noGrp="1"/>
          </p:cNvSpPr>
          <p:nvPr>
            <p:ph type="body" idx="14"/>
          </p:nvPr>
        </p:nvSpPr>
        <p:spPr>
          <a:xfrm>
            <a:off x="12772131" y="10560367"/>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28" name="Google Shape;128;p87"/>
          <p:cNvSpPr txBox="1">
            <a:spLocks noGrp="1"/>
          </p:cNvSpPr>
          <p:nvPr>
            <p:ph type="body" idx="15"/>
          </p:nvPr>
        </p:nvSpPr>
        <p:spPr>
          <a:xfrm>
            <a:off x="13967595" y="10805750"/>
            <a:ext cx="4388669" cy="37183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29" name="Google Shape;129;p87"/>
          <p:cNvCxnSpPr/>
          <p:nvPr/>
        </p:nvCxnSpPr>
        <p:spPr>
          <a:xfrm>
            <a:off x="12697813" y="12299318"/>
            <a:ext cx="6068305" cy="1"/>
          </a:xfrm>
          <a:prstGeom prst="straightConnector1">
            <a:avLst/>
          </a:prstGeom>
          <a:noFill/>
          <a:ln w="63500" cap="flat" cmpd="sng">
            <a:solidFill>
              <a:srgbClr val="86C9CE">
                <a:alpha val="46274"/>
              </a:srgbClr>
            </a:solidFill>
            <a:prstDash val="solid"/>
            <a:miter lim="400000"/>
            <a:headEnd type="none" w="sm" len="sm"/>
            <a:tailEnd type="none" w="sm" len="sm"/>
          </a:ln>
        </p:spPr>
      </p:cxnSp>
      <p:cxnSp>
        <p:nvCxnSpPr>
          <p:cNvPr id="130" name="Google Shape;130;p87"/>
          <p:cNvCxnSpPr/>
          <p:nvPr/>
        </p:nvCxnSpPr>
        <p:spPr>
          <a:xfrm>
            <a:off x="12697813" y="12299318"/>
            <a:ext cx="3192046" cy="1"/>
          </a:xfrm>
          <a:prstGeom prst="straightConnector1">
            <a:avLst/>
          </a:prstGeom>
          <a:noFill/>
          <a:ln w="63500" cap="flat" cmpd="sng">
            <a:solidFill>
              <a:srgbClr val="619FD3"/>
            </a:solidFill>
            <a:prstDash val="solid"/>
            <a:miter lim="400000"/>
            <a:headEnd type="none" w="sm" len="sm"/>
            <a:tailEnd type="none" w="sm" len="sm"/>
          </a:ln>
        </p:spPr>
      </p:cxnSp>
      <p:sp>
        <p:nvSpPr>
          <p:cNvPr id="131" name="Google Shape;131;p87"/>
          <p:cNvSpPr txBox="1">
            <a:spLocks noGrp="1"/>
          </p:cNvSpPr>
          <p:nvPr>
            <p:ph type="body" idx="16"/>
          </p:nvPr>
        </p:nvSpPr>
        <p:spPr>
          <a:xfrm>
            <a:off x="12718553" y="11555602"/>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2" name="Google Shape;132;p87"/>
          <p:cNvSpPr txBox="1">
            <a:spLocks noGrp="1"/>
          </p:cNvSpPr>
          <p:nvPr>
            <p:ph type="body" idx="17"/>
          </p:nvPr>
        </p:nvSpPr>
        <p:spPr>
          <a:xfrm>
            <a:off x="13967595" y="11783124"/>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33" name="Google Shape;133;p87" descr="abstract20.png"/>
          <p:cNvPicPr preferRelativeResize="0"/>
          <p:nvPr/>
        </p:nvPicPr>
        <p:blipFill rotWithShape="1">
          <a:blip r:embed="rId2">
            <a:alphaModFix/>
          </a:blip>
          <a:srcRect l="18" t="28889" b="63633"/>
          <a:stretch/>
        </p:blipFill>
        <p:spPr>
          <a:xfrm>
            <a:off x="4262" y="-1954"/>
            <a:ext cx="24373209" cy="2429504"/>
          </a:xfrm>
          <a:prstGeom prst="rect">
            <a:avLst/>
          </a:prstGeom>
          <a:noFill/>
          <a:ln>
            <a:noFill/>
          </a:ln>
        </p:spPr>
      </p:pic>
      <p:sp>
        <p:nvSpPr>
          <p:cNvPr id="134" name="Google Shape;134;p87"/>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5" name="Google Shape;135;p87"/>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6" name="Google Shape;136;p87"/>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37" name="Google Shape;137;p87"/>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Team Member 3">
  <p:cSld name="Team Member 3">
    <p:spTree>
      <p:nvGrpSpPr>
        <p:cNvPr id="1" name="Shape 138"/>
        <p:cNvGrpSpPr/>
        <p:nvPr/>
      </p:nvGrpSpPr>
      <p:grpSpPr>
        <a:xfrm>
          <a:off x="0" y="0"/>
          <a:ext cx="0" cy="0"/>
          <a:chOff x="0" y="0"/>
          <a:chExt cx="0" cy="0"/>
        </a:xfrm>
      </p:grpSpPr>
      <p:sp>
        <p:nvSpPr>
          <p:cNvPr id="139" name="Google Shape;139;p88"/>
          <p:cNvSpPr>
            <a:spLocks noGrp="1"/>
          </p:cNvSpPr>
          <p:nvPr>
            <p:ph type="pic" idx="2"/>
          </p:nvPr>
        </p:nvSpPr>
        <p:spPr>
          <a:xfrm>
            <a:off x="4706453" y="2844332"/>
            <a:ext cx="5173429" cy="5287246"/>
          </a:xfrm>
          <a:prstGeom prst="rect">
            <a:avLst/>
          </a:prstGeom>
          <a:noFill/>
          <a:ln>
            <a:noFill/>
          </a:ln>
        </p:spPr>
      </p:sp>
      <p:sp>
        <p:nvSpPr>
          <p:cNvPr id="140" name="Google Shape;140;p88"/>
          <p:cNvSpPr txBox="1">
            <a:spLocks noGrp="1"/>
          </p:cNvSpPr>
          <p:nvPr>
            <p:ph type="body" idx="1"/>
          </p:nvPr>
        </p:nvSpPr>
        <p:spPr>
          <a:xfrm>
            <a:off x="5098926" y="8541663"/>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1" name="Google Shape;141;p88"/>
          <p:cNvSpPr txBox="1">
            <a:spLocks noGrp="1"/>
          </p:cNvSpPr>
          <p:nvPr>
            <p:ph type="body" idx="3"/>
          </p:nvPr>
        </p:nvSpPr>
        <p:spPr>
          <a:xfrm>
            <a:off x="5353579" y="7708590"/>
            <a:ext cx="3879456"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400"/>
              <a:buFont typeface="Poppins"/>
              <a:buNone/>
              <a:defRPr sz="34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2" name="Google Shape;142;p88"/>
          <p:cNvSpPr txBox="1">
            <a:spLocks noGrp="1"/>
          </p:cNvSpPr>
          <p:nvPr>
            <p:ph type="body" idx="4"/>
          </p:nvPr>
        </p:nvSpPr>
        <p:spPr>
          <a:xfrm>
            <a:off x="10742934" y="3395041"/>
            <a:ext cx="8363546" cy="2405993"/>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3" name="Google Shape;143;p88"/>
          <p:cNvSpPr txBox="1">
            <a:spLocks noGrp="1"/>
          </p:cNvSpPr>
          <p:nvPr>
            <p:ph type="body" idx="5"/>
          </p:nvPr>
        </p:nvSpPr>
        <p:spPr>
          <a:xfrm>
            <a:off x="10725983" y="5814796"/>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4" name="Google Shape;144;p88"/>
          <p:cNvSpPr txBox="1">
            <a:spLocks noGrp="1"/>
          </p:cNvSpPr>
          <p:nvPr>
            <p:ph type="body" idx="6"/>
          </p:nvPr>
        </p:nvSpPr>
        <p:spPr>
          <a:xfrm>
            <a:off x="10751842" y="7574188"/>
            <a:ext cx="8845049" cy="2124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45" name="Google Shape;145;p88"/>
          <p:cNvCxnSpPr/>
          <p:nvPr/>
        </p:nvCxnSpPr>
        <p:spPr>
          <a:xfrm>
            <a:off x="5439288" y="11369659"/>
            <a:ext cx="6068306"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46" name="Google Shape;146;p88"/>
          <p:cNvCxnSpPr/>
          <p:nvPr/>
        </p:nvCxnSpPr>
        <p:spPr>
          <a:xfrm>
            <a:off x="5439288" y="11369659"/>
            <a:ext cx="3634836" cy="1"/>
          </a:xfrm>
          <a:prstGeom prst="straightConnector1">
            <a:avLst/>
          </a:prstGeom>
          <a:noFill/>
          <a:ln w="63500" cap="flat" cmpd="sng">
            <a:solidFill>
              <a:srgbClr val="636EC7"/>
            </a:solidFill>
            <a:prstDash val="solid"/>
            <a:miter lim="400000"/>
            <a:headEnd type="none" w="sm" len="sm"/>
            <a:tailEnd type="none" w="sm" len="sm"/>
          </a:ln>
        </p:spPr>
      </p:cxnSp>
      <p:sp>
        <p:nvSpPr>
          <p:cNvPr id="147" name="Google Shape;147;p88"/>
          <p:cNvSpPr txBox="1">
            <a:spLocks noGrp="1"/>
          </p:cNvSpPr>
          <p:nvPr>
            <p:ph type="body" idx="7"/>
          </p:nvPr>
        </p:nvSpPr>
        <p:spPr>
          <a:xfrm>
            <a:off x="5513606" y="10608085"/>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48" name="Google Shape;148;p88"/>
          <p:cNvSpPr txBox="1">
            <a:spLocks noGrp="1"/>
          </p:cNvSpPr>
          <p:nvPr>
            <p:ph type="body" idx="8"/>
          </p:nvPr>
        </p:nvSpPr>
        <p:spPr>
          <a:xfrm>
            <a:off x="6709071" y="10853466"/>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49" name="Google Shape;149;p88"/>
          <p:cNvCxnSpPr/>
          <p:nvPr/>
        </p:nvCxnSpPr>
        <p:spPr>
          <a:xfrm>
            <a:off x="5439288" y="12329175"/>
            <a:ext cx="6068306"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50" name="Google Shape;150;p88"/>
          <p:cNvCxnSpPr/>
          <p:nvPr/>
        </p:nvCxnSpPr>
        <p:spPr>
          <a:xfrm>
            <a:off x="5439288" y="12329175"/>
            <a:ext cx="1563133" cy="1"/>
          </a:xfrm>
          <a:prstGeom prst="straightConnector1">
            <a:avLst/>
          </a:prstGeom>
          <a:noFill/>
          <a:ln w="63500" cap="flat" cmpd="sng">
            <a:solidFill>
              <a:srgbClr val="636EC7"/>
            </a:solidFill>
            <a:prstDash val="solid"/>
            <a:miter lim="400000"/>
            <a:headEnd type="none" w="sm" len="sm"/>
            <a:tailEnd type="none" w="sm" len="sm"/>
          </a:ln>
        </p:spPr>
      </p:cxnSp>
      <p:sp>
        <p:nvSpPr>
          <p:cNvPr id="151" name="Google Shape;151;p88"/>
          <p:cNvSpPr txBox="1">
            <a:spLocks noGrp="1"/>
          </p:cNvSpPr>
          <p:nvPr>
            <p:ph type="body" idx="9"/>
          </p:nvPr>
        </p:nvSpPr>
        <p:spPr>
          <a:xfrm>
            <a:off x="5460028" y="11585459"/>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52" name="Google Shape;152;p88"/>
          <p:cNvSpPr txBox="1">
            <a:spLocks noGrp="1"/>
          </p:cNvSpPr>
          <p:nvPr>
            <p:ph type="body" idx="13"/>
          </p:nvPr>
        </p:nvSpPr>
        <p:spPr>
          <a:xfrm>
            <a:off x="6709071" y="11812982"/>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53" name="Google Shape;153;p88"/>
          <p:cNvCxnSpPr/>
          <p:nvPr/>
        </p:nvCxnSpPr>
        <p:spPr>
          <a:xfrm>
            <a:off x="12697813" y="11321943"/>
            <a:ext cx="6068305"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54" name="Google Shape;154;p88"/>
          <p:cNvCxnSpPr/>
          <p:nvPr/>
        </p:nvCxnSpPr>
        <p:spPr>
          <a:xfrm>
            <a:off x="12697813" y="11321943"/>
            <a:ext cx="5677597" cy="1"/>
          </a:xfrm>
          <a:prstGeom prst="straightConnector1">
            <a:avLst/>
          </a:prstGeom>
          <a:noFill/>
          <a:ln w="63500" cap="flat" cmpd="sng">
            <a:solidFill>
              <a:srgbClr val="636EC7"/>
            </a:solidFill>
            <a:prstDash val="solid"/>
            <a:miter lim="400000"/>
            <a:headEnd type="none" w="sm" len="sm"/>
            <a:tailEnd type="none" w="sm" len="sm"/>
          </a:ln>
        </p:spPr>
      </p:cxnSp>
      <p:sp>
        <p:nvSpPr>
          <p:cNvPr id="155" name="Google Shape;155;p88"/>
          <p:cNvSpPr txBox="1">
            <a:spLocks noGrp="1"/>
          </p:cNvSpPr>
          <p:nvPr>
            <p:ph type="body" idx="14"/>
          </p:nvPr>
        </p:nvSpPr>
        <p:spPr>
          <a:xfrm>
            <a:off x="12772131" y="10560367"/>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56" name="Google Shape;156;p88"/>
          <p:cNvSpPr txBox="1">
            <a:spLocks noGrp="1"/>
          </p:cNvSpPr>
          <p:nvPr>
            <p:ph type="body" idx="15"/>
          </p:nvPr>
        </p:nvSpPr>
        <p:spPr>
          <a:xfrm>
            <a:off x="13967595" y="10805750"/>
            <a:ext cx="4388669" cy="37183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cxnSp>
        <p:nvCxnSpPr>
          <p:cNvPr id="157" name="Google Shape;157;p88"/>
          <p:cNvCxnSpPr/>
          <p:nvPr/>
        </p:nvCxnSpPr>
        <p:spPr>
          <a:xfrm>
            <a:off x="12697813" y="12299318"/>
            <a:ext cx="6068305" cy="1"/>
          </a:xfrm>
          <a:prstGeom prst="straightConnector1">
            <a:avLst/>
          </a:prstGeom>
          <a:noFill/>
          <a:ln w="63500" cap="flat" cmpd="sng">
            <a:solidFill>
              <a:srgbClr val="9783D1">
                <a:alpha val="46274"/>
              </a:srgbClr>
            </a:solidFill>
            <a:prstDash val="solid"/>
            <a:miter lim="400000"/>
            <a:headEnd type="none" w="sm" len="sm"/>
            <a:tailEnd type="none" w="sm" len="sm"/>
          </a:ln>
        </p:spPr>
      </p:cxnSp>
      <p:cxnSp>
        <p:nvCxnSpPr>
          <p:cNvPr id="158" name="Google Shape;158;p88"/>
          <p:cNvCxnSpPr/>
          <p:nvPr/>
        </p:nvCxnSpPr>
        <p:spPr>
          <a:xfrm>
            <a:off x="12697813" y="12299318"/>
            <a:ext cx="3192046" cy="1"/>
          </a:xfrm>
          <a:prstGeom prst="straightConnector1">
            <a:avLst/>
          </a:prstGeom>
          <a:noFill/>
          <a:ln w="63500" cap="flat" cmpd="sng">
            <a:solidFill>
              <a:srgbClr val="636EC7"/>
            </a:solidFill>
            <a:prstDash val="solid"/>
            <a:miter lim="400000"/>
            <a:headEnd type="none" w="sm" len="sm"/>
            <a:tailEnd type="none" w="sm" len="sm"/>
          </a:ln>
        </p:spPr>
      </p:cxnSp>
      <p:sp>
        <p:nvSpPr>
          <p:cNvPr id="159" name="Google Shape;159;p88"/>
          <p:cNvSpPr txBox="1">
            <a:spLocks noGrp="1"/>
          </p:cNvSpPr>
          <p:nvPr>
            <p:ph type="body" idx="16"/>
          </p:nvPr>
        </p:nvSpPr>
        <p:spPr>
          <a:xfrm>
            <a:off x="12718553" y="11555602"/>
            <a:ext cx="1450216" cy="71972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200"/>
              <a:buFont typeface="Avenir"/>
              <a:buNone/>
              <a:defRPr sz="32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0" name="Google Shape;160;p88"/>
          <p:cNvSpPr txBox="1">
            <a:spLocks noGrp="1"/>
          </p:cNvSpPr>
          <p:nvPr>
            <p:ph type="body" idx="17"/>
          </p:nvPr>
        </p:nvSpPr>
        <p:spPr>
          <a:xfrm>
            <a:off x="13967595" y="11783124"/>
            <a:ext cx="4388669" cy="37183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61" name="Google Shape;161;p88" descr="abstract20.png"/>
          <p:cNvPicPr preferRelativeResize="0"/>
          <p:nvPr/>
        </p:nvPicPr>
        <p:blipFill rotWithShape="1">
          <a:blip r:embed="rId2">
            <a:alphaModFix/>
          </a:blip>
          <a:srcRect l="31" t="28917" r="29" b="63614"/>
          <a:stretch/>
        </p:blipFill>
        <p:spPr>
          <a:xfrm>
            <a:off x="-18431" y="-1954"/>
            <a:ext cx="24396797" cy="2429504"/>
          </a:xfrm>
          <a:prstGeom prst="rect">
            <a:avLst/>
          </a:prstGeom>
          <a:noFill/>
          <a:ln>
            <a:noFill/>
          </a:ln>
        </p:spPr>
      </p:pic>
      <p:sp>
        <p:nvSpPr>
          <p:cNvPr id="162" name="Google Shape;162;p88"/>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3" name="Google Shape;163;p88"/>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4" name="Google Shape;164;p88"/>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5" name="Google Shape;165;p88"/>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matchingName="Timeline">
  <p:cSld name="Timeline">
    <p:spTree>
      <p:nvGrpSpPr>
        <p:cNvPr id="1" name="Shape 166"/>
        <p:cNvGrpSpPr/>
        <p:nvPr/>
      </p:nvGrpSpPr>
      <p:grpSpPr>
        <a:xfrm>
          <a:off x="0" y="0"/>
          <a:ext cx="0" cy="0"/>
          <a:chOff x="0" y="0"/>
          <a:chExt cx="0" cy="0"/>
        </a:xfrm>
      </p:grpSpPr>
      <p:sp>
        <p:nvSpPr>
          <p:cNvPr id="167" name="Google Shape;167;p89"/>
          <p:cNvSpPr txBox="1">
            <a:spLocks noGrp="1"/>
          </p:cNvSpPr>
          <p:nvPr>
            <p:ph type="body" idx="1"/>
          </p:nvPr>
        </p:nvSpPr>
        <p:spPr>
          <a:xfrm>
            <a:off x="5349505" y="3605638"/>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8" name="Google Shape;168;p89"/>
          <p:cNvSpPr txBox="1">
            <a:spLocks noGrp="1"/>
          </p:cNvSpPr>
          <p:nvPr>
            <p:ph type="body" idx="2"/>
          </p:nvPr>
        </p:nvSpPr>
        <p:spPr>
          <a:xfrm>
            <a:off x="5213353" y="4819878"/>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69" name="Google Shape;169;p89"/>
          <p:cNvSpPr txBox="1">
            <a:spLocks noGrp="1"/>
          </p:cNvSpPr>
          <p:nvPr>
            <p:ph type="body" idx="3"/>
          </p:nvPr>
        </p:nvSpPr>
        <p:spPr>
          <a:xfrm>
            <a:off x="6485614" y="6767057"/>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0" name="Google Shape;170;p89"/>
          <p:cNvSpPr txBox="1">
            <a:spLocks noGrp="1"/>
          </p:cNvSpPr>
          <p:nvPr>
            <p:ph type="body" idx="4"/>
          </p:nvPr>
        </p:nvSpPr>
        <p:spPr>
          <a:xfrm>
            <a:off x="5903171" y="7489111"/>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1" name="Google Shape;171;p89"/>
          <p:cNvSpPr txBox="1">
            <a:spLocks noGrp="1"/>
          </p:cNvSpPr>
          <p:nvPr>
            <p:ph type="body" idx="5"/>
          </p:nvPr>
        </p:nvSpPr>
        <p:spPr>
          <a:xfrm>
            <a:off x="10962364" y="6767057"/>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2" name="Google Shape;172;p89"/>
          <p:cNvSpPr txBox="1">
            <a:spLocks noGrp="1"/>
          </p:cNvSpPr>
          <p:nvPr>
            <p:ph type="body" idx="6"/>
          </p:nvPr>
        </p:nvSpPr>
        <p:spPr>
          <a:xfrm>
            <a:off x="10379921" y="7489111"/>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3" name="Google Shape;173;p89"/>
          <p:cNvSpPr txBox="1">
            <a:spLocks noGrp="1"/>
          </p:cNvSpPr>
          <p:nvPr>
            <p:ph type="body" idx="7"/>
          </p:nvPr>
        </p:nvSpPr>
        <p:spPr>
          <a:xfrm>
            <a:off x="15439114" y="6767057"/>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4" name="Google Shape;174;p89"/>
          <p:cNvSpPr txBox="1">
            <a:spLocks noGrp="1"/>
          </p:cNvSpPr>
          <p:nvPr>
            <p:ph type="body" idx="8"/>
          </p:nvPr>
        </p:nvSpPr>
        <p:spPr>
          <a:xfrm>
            <a:off x="14856670" y="7489111"/>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5" name="Google Shape;175;p89"/>
          <p:cNvSpPr txBox="1">
            <a:spLocks noGrp="1"/>
          </p:cNvSpPr>
          <p:nvPr>
            <p:ph type="body" idx="9"/>
          </p:nvPr>
        </p:nvSpPr>
        <p:spPr>
          <a:xfrm>
            <a:off x="6485614" y="9648370"/>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6" name="Google Shape;176;p89"/>
          <p:cNvSpPr txBox="1">
            <a:spLocks noGrp="1"/>
          </p:cNvSpPr>
          <p:nvPr>
            <p:ph type="body" idx="13"/>
          </p:nvPr>
        </p:nvSpPr>
        <p:spPr>
          <a:xfrm>
            <a:off x="5903171" y="10370423"/>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7" name="Google Shape;177;p89"/>
          <p:cNvSpPr txBox="1">
            <a:spLocks noGrp="1"/>
          </p:cNvSpPr>
          <p:nvPr>
            <p:ph type="body" idx="14"/>
          </p:nvPr>
        </p:nvSpPr>
        <p:spPr>
          <a:xfrm>
            <a:off x="10962364" y="9648370"/>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8" name="Google Shape;178;p89"/>
          <p:cNvSpPr txBox="1">
            <a:spLocks noGrp="1"/>
          </p:cNvSpPr>
          <p:nvPr>
            <p:ph type="body" idx="15"/>
          </p:nvPr>
        </p:nvSpPr>
        <p:spPr>
          <a:xfrm>
            <a:off x="10379921" y="10370423"/>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79" name="Google Shape;179;p89"/>
          <p:cNvSpPr txBox="1">
            <a:spLocks noGrp="1"/>
          </p:cNvSpPr>
          <p:nvPr>
            <p:ph type="body" idx="16"/>
          </p:nvPr>
        </p:nvSpPr>
        <p:spPr>
          <a:xfrm>
            <a:off x="15439114" y="9648370"/>
            <a:ext cx="2459272"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0" name="Google Shape;180;p89"/>
          <p:cNvSpPr txBox="1">
            <a:spLocks noGrp="1"/>
          </p:cNvSpPr>
          <p:nvPr>
            <p:ph type="body" idx="17"/>
          </p:nvPr>
        </p:nvSpPr>
        <p:spPr>
          <a:xfrm>
            <a:off x="14856670" y="10370423"/>
            <a:ext cx="3624158"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800"/>
              <a:buFont typeface="Avenir"/>
              <a:buNone/>
              <a:defRPr sz="18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181" name="Google Shape;181;p89" descr="abstract20.png"/>
          <p:cNvPicPr preferRelativeResize="0"/>
          <p:nvPr/>
        </p:nvPicPr>
        <p:blipFill rotWithShape="1">
          <a:blip r:embed="rId2">
            <a:alphaModFix/>
          </a:blip>
          <a:srcRect l="39" t="28906" b="63623"/>
          <a:stretch/>
        </p:blipFill>
        <p:spPr>
          <a:xfrm>
            <a:off x="-2617" y="-1954"/>
            <a:ext cx="24387415" cy="2429504"/>
          </a:xfrm>
          <a:prstGeom prst="rect">
            <a:avLst/>
          </a:prstGeom>
          <a:noFill/>
          <a:ln>
            <a:noFill/>
          </a:ln>
        </p:spPr>
      </p:pic>
      <p:sp>
        <p:nvSpPr>
          <p:cNvPr id="182" name="Google Shape;182;p89"/>
          <p:cNvSpPr txBox="1">
            <a:spLocks noGrp="1"/>
          </p:cNvSpPr>
          <p:nvPr>
            <p:ph type="body" idx="1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3" name="Google Shape;183;p89"/>
          <p:cNvSpPr txBox="1">
            <a:spLocks noGrp="1"/>
          </p:cNvSpPr>
          <p:nvPr>
            <p:ph type="body" idx="1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4" name="Google Shape;184;p89"/>
          <p:cNvSpPr txBox="1">
            <a:spLocks noGrp="1"/>
          </p:cNvSpPr>
          <p:nvPr>
            <p:ph type="body" idx="20"/>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5" name="Google Shape;185;p89"/>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Line Analyzes">
  <p:cSld name="Line Analyzes">
    <p:spTree>
      <p:nvGrpSpPr>
        <p:cNvPr id="1" name="Shape 186"/>
        <p:cNvGrpSpPr/>
        <p:nvPr/>
      </p:nvGrpSpPr>
      <p:grpSpPr>
        <a:xfrm>
          <a:off x="0" y="0"/>
          <a:ext cx="0" cy="0"/>
          <a:chOff x="0" y="0"/>
          <a:chExt cx="0" cy="0"/>
        </a:xfrm>
      </p:grpSpPr>
      <p:sp>
        <p:nvSpPr>
          <p:cNvPr id="187" name="Google Shape;187;p90"/>
          <p:cNvSpPr txBox="1">
            <a:spLocks noGrp="1"/>
          </p:cNvSpPr>
          <p:nvPr>
            <p:ph type="body" idx="1"/>
          </p:nvPr>
        </p:nvSpPr>
        <p:spPr>
          <a:xfrm>
            <a:off x="5349505" y="2929462"/>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8" name="Google Shape;188;p90"/>
          <p:cNvSpPr txBox="1">
            <a:spLocks noGrp="1"/>
          </p:cNvSpPr>
          <p:nvPr>
            <p:ph type="body" idx="2"/>
          </p:nvPr>
        </p:nvSpPr>
        <p:spPr>
          <a:xfrm>
            <a:off x="5213353" y="4143702"/>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89" name="Google Shape;189;p90"/>
          <p:cNvSpPr/>
          <p:nvPr/>
        </p:nvSpPr>
        <p:spPr>
          <a:xfrm>
            <a:off x="4072880" y="6506056"/>
            <a:ext cx="16232109" cy="3374336"/>
          </a:xfrm>
          <a:custGeom>
            <a:avLst/>
            <a:gdLst/>
            <a:ahLst/>
            <a:cxnLst/>
            <a:rect l="l" t="t" r="r" b="b"/>
            <a:pathLst>
              <a:path w="21600" h="21600" extrusionOk="0">
                <a:moveTo>
                  <a:pt x="0" y="21600"/>
                </a:moveTo>
                <a:lnTo>
                  <a:pt x="4593" y="12974"/>
                </a:lnTo>
                <a:lnTo>
                  <a:pt x="8092" y="17335"/>
                </a:lnTo>
                <a:lnTo>
                  <a:pt x="13103" y="7046"/>
                </a:lnTo>
                <a:lnTo>
                  <a:pt x="17165" y="11663"/>
                </a:lnTo>
                <a:lnTo>
                  <a:pt x="21600" y="0"/>
                </a:lnTo>
              </a:path>
            </a:pathLst>
          </a:custGeom>
          <a:noFill/>
          <a:ln w="177800" cap="flat" cmpd="sng">
            <a:solidFill>
              <a:srgbClr val="000000"/>
            </a:solidFill>
            <a:prstDash val="solid"/>
            <a:miter lim="400000"/>
            <a:headEnd type="none" w="sm" len="sm"/>
            <a:tailEnd type="none" w="sm" len="sm"/>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0" name="Google Shape;190;p90"/>
          <p:cNvSpPr txBox="1">
            <a:spLocks noGrp="1"/>
          </p:cNvSpPr>
          <p:nvPr>
            <p:ph type="body" idx="3"/>
          </p:nvPr>
        </p:nvSpPr>
        <p:spPr>
          <a:xfrm>
            <a:off x="6843410" y="12060194"/>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1" name="Google Shape;191;p90"/>
          <p:cNvSpPr/>
          <p:nvPr/>
        </p:nvSpPr>
        <p:spPr>
          <a:xfrm rot="10800000" flipH="1">
            <a:off x="7274718" y="8245888"/>
            <a:ext cx="661449" cy="661449"/>
          </a:xfrm>
          <a:custGeom>
            <a:avLst/>
            <a:gdLst/>
            <a:ahLst/>
            <a:cxnLst/>
            <a:rect l="l" t="t" r="r" b="b"/>
            <a:pathLst>
              <a:path w="21600" h="21600" extrusionOk="0">
                <a:moveTo>
                  <a:pt x="10800" y="0"/>
                </a:moveTo>
                <a:lnTo>
                  <a:pt x="21600" y="21600"/>
                </a:lnTo>
                <a:lnTo>
                  <a:pt x="0" y="21600"/>
                </a:lnTo>
                <a:close/>
              </a:path>
            </a:pathLst>
          </a:custGeom>
          <a:solidFill>
            <a:srgbClr val="9C4B7B"/>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2" name="Google Shape;192;p90"/>
          <p:cNvSpPr/>
          <p:nvPr/>
        </p:nvSpPr>
        <p:spPr>
          <a:xfrm rot="10800000" flipH="1">
            <a:off x="9751218" y="8851734"/>
            <a:ext cx="661449" cy="661449"/>
          </a:xfrm>
          <a:custGeom>
            <a:avLst/>
            <a:gdLst/>
            <a:ahLst/>
            <a:cxnLst/>
            <a:rect l="l" t="t" r="r" b="b"/>
            <a:pathLst>
              <a:path w="21600" h="21600" extrusionOk="0">
                <a:moveTo>
                  <a:pt x="10800" y="0"/>
                </a:moveTo>
                <a:lnTo>
                  <a:pt x="21600" y="21600"/>
                </a:lnTo>
                <a:lnTo>
                  <a:pt x="0" y="21600"/>
                </a:lnTo>
                <a:close/>
              </a:path>
            </a:pathLst>
          </a:custGeom>
          <a:solidFill>
            <a:srgbClr val="A52B8A"/>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3" name="Google Shape;193;p90"/>
          <p:cNvSpPr/>
          <p:nvPr/>
        </p:nvSpPr>
        <p:spPr>
          <a:xfrm rot="10800000" flipH="1">
            <a:off x="13608844" y="7330079"/>
            <a:ext cx="661449" cy="661449"/>
          </a:xfrm>
          <a:custGeom>
            <a:avLst/>
            <a:gdLst/>
            <a:ahLst/>
            <a:cxnLst/>
            <a:rect l="l" t="t" r="r" b="b"/>
            <a:pathLst>
              <a:path w="21600" h="21600" extrusionOk="0">
                <a:moveTo>
                  <a:pt x="10800" y="0"/>
                </a:moveTo>
                <a:lnTo>
                  <a:pt x="21600" y="21600"/>
                </a:lnTo>
                <a:lnTo>
                  <a:pt x="0" y="21600"/>
                </a:lnTo>
                <a:close/>
              </a:path>
            </a:pathLst>
          </a:custGeom>
          <a:solidFill>
            <a:srgbClr val="1484C7"/>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4" name="Google Shape;194;p90"/>
          <p:cNvSpPr/>
          <p:nvPr/>
        </p:nvSpPr>
        <p:spPr>
          <a:xfrm rot="10800000" flipH="1">
            <a:off x="16585406" y="7954211"/>
            <a:ext cx="661449" cy="661449"/>
          </a:xfrm>
          <a:custGeom>
            <a:avLst/>
            <a:gdLst/>
            <a:ahLst/>
            <a:cxnLst/>
            <a:rect l="l" t="t" r="r" b="b"/>
            <a:pathLst>
              <a:path w="21600" h="21600" extrusionOk="0">
                <a:moveTo>
                  <a:pt x="10800" y="0"/>
                </a:moveTo>
                <a:lnTo>
                  <a:pt x="21600" y="21600"/>
                </a:lnTo>
                <a:lnTo>
                  <a:pt x="0" y="21600"/>
                </a:lnTo>
                <a:close/>
              </a:path>
            </a:pathLst>
          </a:custGeom>
          <a:solidFill>
            <a:srgbClr val="666CC8"/>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95" name="Google Shape;195;p90"/>
          <p:cNvSpPr txBox="1">
            <a:spLocks noGrp="1"/>
          </p:cNvSpPr>
          <p:nvPr>
            <p:ph type="body" idx="4"/>
          </p:nvPr>
        </p:nvSpPr>
        <p:spPr>
          <a:xfrm>
            <a:off x="6375807" y="6259183"/>
            <a:ext cx="2459271"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6" name="Google Shape;196;p90"/>
          <p:cNvSpPr txBox="1">
            <a:spLocks noGrp="1"/>
          </p:cNvSpPr>
          <p:nvPr>
            <p:ph type="body" idx="5"/>
          </p:nvPr>
        </p:nvSpPr>
        <p:spPr>
          <a:xfrm>
            <a:off x="6079532" y="7016358"/>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7" name="Google Shape;197;p90"/>
          <p:cNvSpPr txBox="1">
            <a:spLocks noGrp="1"/>
          </p:cNvSpPr>
          <p:nvPr>
            <p:ph type="body" idx="6"/>
          </p:nvPr>
        </p:nvSpPr>
        <p:spPr>
          <a:xfrm>
            <a:off x="8852307" y="9473872"/>
            <a:ext cx="2459271" cy="10621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8" name="Google Shape;198;p90"/>
          <p:cNvSpPr txBox="1">
            <a:spLocks noGrp="1"/>
          </p:cNvSpPr>
          <p:nvPr>
            <p:ph type="body" idx="7"/>
          </p:nvPr>
        </p:nvSpPr>
        <p:spPr>
          <a:xfrm>
            <a:off x="8556032" y="10231046"/>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199" name="Google Shape;199;p90"/>
          <p:cNvSpPr txBox="1">
            <a:spLocks noGrp="1"/>
          </p:cNvSpPr>
          <p:nvPr>
            <p:ph type="body" idx="8"/>
          </p:nvPr>
        </p:nvSpPr>
        <p:spPr>
          <a:xfrm>
            <a:off x="12709932" y="7971087"/>
            <a:ext cx="2459271" cy="10621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0" name="Google Shape;200;p90"/>
          <p:cNvSpPr txBox="1">
            <a:spLocks noGrp="1"/>
          </p:cNvSpPr>
          <p:nvPr>
            <p:ph type="body" idx="9"/>
          </p:nvPr>
        </p:nvSpPr>
        <p:spPr>
          <a:xfrm>
            <a:off x="12413658" y="8728261"/>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1" name="Google Shape;201;p90"/>
          <p:cNvSpPr txBox="1">
            <a:spLocks noGrp="1"/>
          </p:cNvSpPr>
          <p:nvPr>
            <p:ph type="body" idx="13"/>
          </p:nvPr>
        </p:nvSpPr>
        <p:spPr>
          <a:xfrm>
            <a:off x="15686495" y="5958050"/>
            <a:ext cx="2459271" cy="10621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5000"/>
              <a:buFont typeface="Avenir"/>
              <a:buNone/>
              <a:defRPr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2" name="Google Shape;202;p90"/>
          <p:cNvSpPr txBox="1">
            <a:spLocks noGrp="1"/>
          </p:cNvSpPr>
          <p:nvPr>
            <p:ph type="body" idx="14"/>
          </p:nvPr>
        </p:nvSpPr>
        <p:spPr>
          <a:xfrm>
            <a:off x="15390220" y="6715224"/>
            <a:ext cx="3051821"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1400"/>
              <a:buFont typeface="Avenir"/>
              <a:buNone/>
              <a:defRPr sz="14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03" name="Google Shape;203;p90" descr="abstract20.png"/>
          <p:cNvPicPr preferRelativeResize="0"/>
          <p:nvPr/>
        </p:nvPicPr>
        <p:blipFill rotWithShape="1">
          <a:blip r:embed="rId2">
            <a:alphaModFix/>
          </a:blip>
          <a:srcRect t="28901" r="15" b="63626"/>
          <a:stretch/>
        </p:blipFill>
        <p:spPr>
          <a:xfrm>
            <a:off x="6139" y="-1954"/>
            <a:ext cx="24387773" cy="2429504"/>
          </a:xfrm>
          <a:prstGeom prst="rect">
            <a:avLst/>
          </a:prstGeom>
          <a:noFill/>
          <a:ln>
            <a:noFill/>
          </a:ln>
        </p:spPr>
      </p:pic>
      <p:sp>
        <p:nvSpPr>
          <p:cNvPr id="204" name="Google Shape;204;p90"/>
          <p:cNvSpPr txBox="1">
            <a:spLocks noGrp="1"/>
          </p:cNvSpPr>
          <p:nvPr>
            <p:ph type="body" idx="15"/>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5" name="Google Shape;205;p90"/>
          <p:cNvSpPr txBox="1">
            <a:spLocks noGrp="1"/>
          </p:cNvSpPr>
          <p:nvPr>
            <p:ph type="body" idx="16"/>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6" name="Google Shape;206;p90"/>
          <p:cNvSpPr txBox="1">
            <a:spLocks noGrp="1"/>
          </p:cNvSpPr>
          <p:nvPr>
            <p:ph type="body" idx="17"/>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07" name="Google Shape;207;p90"/>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Photo &amp; Text">
  <p:cSld name="Photo &amp; Text">
    <p:spTree>
      <p:nvGrpSpPr>
        <p:cNvPr id="1" name="Shape 208"/>
        <p:cNvGrpSpPr/>
        <p:nvPr/>
      </p:nvGrpSpPr>
      <p:grpSpPr>
        <a:xfrm>
          <a:off x="0" y="0"/>
          <a:ext cx="0" cy="0"/>
          <a:chOff x="0" y="0"/>
          <a:chExt cx="0" cy="0"/>
        </a:xfrm>
      </p:grpSpPr>
      <p:sp>
        <p:nvSpPr>
          <p:cNvPr id="209" name="Google Shape;209;p91"/>
          <p:cNvSpPr>
            <a:spLocks noGrp="1"/>
          </p:cNvSpPr>
          <p:nvPr>
            <p:ph type="pic" idx="2"/>
          </p:nvPr>
        </p:nvSpPr>
        <p:spPr>
          <a:xfrm>
            <a:off x="-559953" y="3351609"/>
            <a:ext cx="13877134" cy="9247808"/>
          </a:xfrm>
          <a:prstGeom prst="rect">
            <a:avLst/>
          </a:prstGeom>
          <a:noFill/>
          <a:ln>
            <a:noFill/>
          </a:ln>
        </p:spPr>
      </p:sp>
      <p:sp>
        <p:nvSpPr>
          <p:cNvPr id="210" name="Google Shape;210;p91"/>
          <p:cNvSpPr txBox="1">
            <a:spLocks noGrp="1"/>
          </p:cNvSpPr>
          <p:nvPr>
            <p:ph type="body" idx="1"/>
          </p:nvPr>
        </p:nvSpPr>
        <p:spPr>
          <a:xfrm>
            <a:off x="12345699" y="3350391"/>
            <a:ext cx="6953865" cy="2405994"/>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1" name="Google Shape;211;p91"/>
          <p:cNvSpPr txBox="1">
            <a:spLocks noGrp="1"/>
          </p:cNvSpPr>
          <p:nvPr>
            <p:ph type="body" idx="3"/>
          </p:nvPr>
        </p:nvSpPr>
        <p:spPr>
          <a:xfrm>
            <a:off x="12328749" y="5770147"/>
            <a:ext cx="6987767" cy="128889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2" name="Google Shape;212;p91"/>
          <p:cNvSpPr txBox="1">
            <a:spLocks noGrp="1"/>
          </p:cNvSpPr>
          <p:nvPr>
            <p:ph type="body" idx="4"/>
          </p:nvPr>
        </p:nvSpPr>
        <p:spPr>
          <a:xfrm>
            <a:off x="12306983" y="7535888"/>
            <a:ext cx="5630454" cy="34448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3" name="Google Shape;213;p91"/>
          <p:cNvSpPr txBox="1">
            <a:spLocks noGrp="1"/>
          </p:cNvSpPr>
          <p:nvPr>
            <p:ph type="body" idx="5"/>
          </p:nvPr>
        </p:nvSpPr>
        <p:spPr>
          <a:xfrm>
            <a:off x="12321661" y="11493334"/>
            <a:ext cx="6488134" cy="1001844"/>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2200"/>
              <a:buFont typeface="Poppins"/>
              <a:buNone/>
              <a:defRPr sz="2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14" name="Google Shape;214;p91" descr="abstract20.png"/>
          <p:cNvPicPr preferRelativeResize="0"/>
          <p:nvPr/>
        </p:nvPicPr>
        <p:blipFill rotWithShape="1">
          <a:blip r:embed="rId2">
            <a:alphaModFix/>
          </a:blip>
          <a:srcRect t="28900" b="63627"/>
          <a:stretch/>
        </p:blipFill>
        <p:spPr>
          <a:xfrm>
            <a:off x="-10837" y="-1954"/>
            <a:ext cx="24390273" cy="2429504"/>
          </a:xfrm>
          <a:prstGeom prst="rect">
            <a:avLst/>
          </a:prstGeom>
          <a:noFill/>
          <a:ln>
            <a:noFill/>
          </a:ln>
        </p:spPr>
      </p:pic>
      <p:sp>
        <p:nvSpPr>
          <p:cNvPr id="215" name="Google Shape;215;p91"/>
          <p:cNvSpPr txBox="1">
            <a:spLocks noGrp="1"/>
          </p:cNvSpPr>
          <p:nvPr>
            <p:ph type="body" idx="6"/>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6" name="Google Shape;216;p91"/>
          <p:cNvSpPr txBox="1">
            <a:spLocks noGrp="1"/>
          </p:cNvSpPr>
          <p:nvPr>
            <p:ph type="body" idx="7"/>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7" name="Google Shape;217;p91"/>
          <p:cNvSpPr txBox="1">
            <a:spLocks noGrp="1"/>
          </p:cNvSpPr>
          <p:nvPr>
            <p:ph type="body" idx="8"/>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18" name="Google Shape;218;p91"/>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Composite Human">
  <p:cSld name="Composite Human">
    <p:spTree>
      <p:nvGrpSpPr>
        <p:cNvPr id="1" name="Shape 219"/>
        <p:cNvGrpSpPr/>
        <p:nvPr/>
      </p:nvGrpSpPr>
      <p:grpSpPr>
        <a:xfrm>
          <a:off x="0" y="0"/>
          <a:ext cx="0" cy="0"/>
          <a:chOff x="0" y="0"/>
          <a:chExt cx="0" cy="0"/>
        </a:xfrm>
      </p:grpSpPr>
      <p:sp>
        <p:nvSpPr>
          <p:cNvPr id="220" name="Google Shape;220;p92"/>
          <p:cNvSpPr/>
          <p:nvPr/>
        </p:nvSpPr>
        <p:spPr>
          <a:xfrm rot="-9715080">
            <a:off x="14575887" y="9677973"/>
            <a:ext cx="732163" cy="1864565"/>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1" name="Google Shape;221;p92"/>
          <p:cNvSpPr/>
          <p:nvPr/>
        </p:nvSpPr>
        <p:spPr>
          <a:xfrm rot="-2163206">
            <a:off x="13779354" y="4643770"/>
            <a:ext cx="732087" cy="186475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2" name="Google Shape;222;p92"/>
          <p:cNvSpPr/>
          <p:nvPr/>
        </p:nvSpPr>
        <p:spPr>
          <a:xfrm rot="-8640761">
            <a:off x="13782035" y="9272772"/>
            <a:ext cx="732088" cy="1864760"/>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3" name="Google Shape;223;p92"/>
          <p:cNvSpPr/>
          <p:nvPr/>
        </p:nvSpPr>
        <p:spPr>
          <a:xfrm rot="2159238" flipH="1">
            <a:off x="17147850" y="4641825"/>
            <a:ext cx="732089" cy="186475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4" name="Google Shape;224;p92"/>
          <p:cNvSpPr/>
          <p:nvPr/>
        </p:nvSpPr>
        <p:spPr>
          <a:xfrm rot="9715686" flipH="1">
            <a:off x="16353434" y="9678130"/>
            <a:ext cx="732164" cy="1864565"/>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5" name="Google Shape;225;p92"/>
          <p:cNvSpPr/>
          <p:nvPr/>
        </p:nvSpPr>
        <p:spPr>
          <a:xfrm rot="5399998" flipH="1">
            <a:off x="18328268" y="6957046"/>
            <a:ext cx="731889" cy="1865268"/>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6" name="Google Shape;226;p92"/>
          <p:cNvSpPr/>
          <p:nvPr/>
        </p:nvSpPr>
        <p:spPr>
          <a:xfrm rot="1084920" flipH="1">
            <a:off x="16353924" y="4236816"/>
            <a:ext cx="732164" cy="1864566"/>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7" name="Google Shape;227;p92"/>
          <p:cNvSpPr/>
          <p:nvPr/>
        </p:nvSpPr>
        <p:spPr>
          <a:xfrm rot="-3239398">
            <a:off x="13148546" y="5274974"/>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8" name="Google Shape;228;p92"/>
          <p:cNvSpPr/>
          <p:nvPr/>
        </p:nvSpPr>
        <p:spPr>
          <a:xfrm rot="3235433" flipH="1">
            <a:off x="17779484" y="5272300"/>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29" name="Google Shape;229;p92"/>
          <p:cNvSpPr/>
          <p:nvPr/>
        </p:nvSpPr>
        <p:spPr>
          <a:xfrm rot="-1084314">
            <a:off x="14576363" y="4236660"/>
            <a:ext cx="732165" cy="1864565"/>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0" name="Google Shape;230;p92"/>
          <p:cNvSpPr/>
          <p:nvPr/>
        </p:nvSpPr>
        <p:spPr>
          <a:xfrm flipH="1">
            <a:off x="15464893" y="4095397"/>
            <a:ext cx="732193" cy="1864490"/>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B57B3"/>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1" name="Google Shape;231;p92"/>
          <p:cNvSpPr/>
          <p:nvPr/>
        </p:nvSpPr>
        <p:spPr>
          <a:xfrm rot="-6485162">
            <a:off x="12743157" y="7845251"/>
            <a:ext cx="731918" cy="1865192"/>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2" name="Google Shape;232;p92"/>
          <p:cNvSpPr/>
          <p:nvPr/>
        </p:nvSpPr>
        <p:spPr>
          <a:xfrm rot="10800000">
            <a:off x="15464893" y="9819466"/>
            <a:ext cx="732194" cy="1864491"/>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3" name="Google Shape;233;p92"/>
          <p:cNvSpPr/>
          <p:nvPr/>
        </p:nvSpPr>
        <p:spPr>
          <a:xfrm rot="-4314229">
            <a:off x="12743313" y="6068436"/>
            <a:ext cx="731918" cy="1865192"/>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4" name="Google Shape;234;p92"/>
          <p:cNvSpPr/>
          <p:nvPr/>
        </p:nvSpPr>
        <p:spPr>
          <a:xfrm rot="-7564568">
            <a:off x="13150498" y="8642063"/>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5" name="Google Shape;235;p92"/>
          <p:cNvSpPr/>
          <p:nvPr/>
        </p:nvSpPr>
        <p:spPr>
          <a:xfrm rot="8636794" flipH="1">
            <a:off x="17150522" y="9270827"/>
            <a:ext cx="732087" cy="186475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6" name="Google Shape;236;p92"/>
          <p:cNvSpPr/>
          <p:nvPr/>
        </p:nvSpPr>
        <p:spPr>
          <a:xfrm rot="7560602" flipH="1">
            <a:off x="17781427" y="8639389"/>
            <a:ext cx="731994" cy="1864999"/>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7" name="Google Shape;237;p92"/>
          <p:cNvSpPr/>
          <p:nvPr/>
        </p:nvSpPr>
        <p:spPr>
          <a:xfrm rot="-5400002">
            <a:off x="12601812" y="6957046"/>
            <a:ext cx="731889" cy="1865268"/>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8" name="Google Shape;238;p92"/>
          <p:cNvSpPr/>
          <p:nvPr/>
        </p:nvSpPr>
        <p:spPr>
          <a:xfrm rot="6485771" flipH="1">
            <a:off x="18186739" y="7845732"/>
            <a:ext cx="731918" cy="1865193"/>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39" name="Google Shape;239;p92"/>
          <p:cNvSpPr/>
          <p:nvPr/>
        </p:nvSpPr>
        <p:spPr>
          <a:xfrm rot="4314838" flipH="1">
            <a:off x="18186898" y="6068918"/>
            <a:ext cx="731918" cy="1865192"/>
          </a:xfrm>
          <a:custGeom>
            <a:avLst/>
            <a:gdLst/>
            <a:ahLst/>
            <a:cxnLst/>
            <a:rect l="l" t="t"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100000"/>
              </a:lnSpc>
              <a:spcBef>
                <a:spcPts val="0"/>
              </a:spcBef>
              <a:spcAft>
                <a:spcPts val="0"/>
              </a:spcAft>
              <a:buClr>
                <a:srgbClr val="FFFFFF"/>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40" name="Google Shape;240;p92"/>
          <p:cNvSpPr txBox="1">
            <a:spLocks noGrp="1"/>
          </p:cNvSpPr>
          <p:nvPr>
            <p:ph type="body" idx="1"/>
          </p:nvPr>
        </p:nvSpPr>
        <p:spPr>
          <a:xfrm>
            <a:off x="14565698" y="6624393"/>
            <a:ext cx="2530574" cy="2530574"/>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8400"/>
              <a:buFont typeface="Avenir"/>
              <a:buNone/>
              <a:defRPr sz="84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1" name="Google Shape;241;p92"/>
          <p:cNvSpPr txBox="1">
            <a:spLocks noGrp="1"/>
          </p:cNvSpPr>
          <p:nvPr>
            <p:ph type="body" idx="2"/>
          </p:nvPr>
        </p:nvSpPr>
        <p:spPr>
          <a:xfrm>
            <a:off x="4795870" y="3911775"/>
            <a:ext cx="6953865" cy="2405994"/>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5200"/>
              <a:buFont typeface="Poppins"/>
              <a:buNone/>
              <a:defRPr sz="52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2" name="Google Shape;242;p92"/>
          <p:cNvSpPr txBox="1">
            <a:spLocks noGrp="1"/>
          </p:cNvSpPr>
          <p:nvPr>
            <p:ph type="body" idx="3"/>
          </p:nvPr>
        </p:nvSpPr>
        <p:spPr>
          <a:xfrm>
            <a:off x="4778920" y="6331531"/>
            <a:ext cx="6987767" cy="1288892"/>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3" name="Google Shape;243;p92"/>
          <p:cNvSpPr txBox="1">
            <a:spLocks noGrp="1"/>
          </p:cNvSpPr>
          <p:nvPr>
            <p:ph type="body" idx="4"/>
          </p:nvPr>
        </p:nvSpPr>
        <p:spPr>
          <a:xfrm>
            <a:off x="4757154" y="8097273"/>
            <a:ext cx="5630454" cy="34448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44" name="Google Shape;244;p92" descr="abstract20.png"/>
          <p:cNvPicPr preferRelativeResize="0"/>
          <p:nvPr/>
        </p:nvPicPr>
        <p:blipFill rotWithShape="1">
          <a:blip r:embed="rId2">
            <a:alphaModFix/>
          </a:blip>
          <a:srcRect t="28900" b="63627"/>
          <a:stretch/>
        </p:blipFill>
        <p:spPr>
          <a:xfrm>
            <a:off x="-10747" y="-1954"/>
            <a:ext cx="24390363" cy="2429504"/>
          </a:xfrm>
          <a:prstGeom prst="rect">
            <a:avLst/>
          </a:prstGeom>
          <a:noFill/>
          <a:ln>
            <a:noFill/>
          </a:ln>
        </p:spPr>
      </p:pic>
      <p:sp>
        <p:nvSpPr>
          <p:cNvPr id="245" name="Google Shape;245;p92"/>
          <p:cNvSpPr txBox="1">
            <a:spLocks noGrp="1"/>
          </p:cNvSpPr>
          <p:nvPr>
            <p:ph type="body" idx="5"/>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6" name="Google Shape;246;p92"/>
          <p:cNvSpPr txBox="1">
            <a:spLocks noGrp="1"/>
          </p:cNvSpPr>
          <p:nvPr>
            <p:ph type="body" idx="6"/>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7" name="Google Shape;247;p92"/>
          <p:cNvSpPr txBox="1">
            <a:spLocks noGrp="1"/>
          </p:cNvSpPr>
          <p:nvPr>
            <p:ph type="body" idx="7"/>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48" name="Google Shape;248;p92"/>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User Comparison">
  <p:cSld name="User Comparison">
    <p:spTree>
      <p:nvGrpSpPr>
        <p:cNvPr id="1" name="Shape 249"/>
        <p:cNvGrpSpPr/>
        <p:nvPr/>
      </p:nvGrpSpPr>
      <p:grpSpPr>
        <a:xfrm>
          <a:off x="0" y="0"/>
          <a:ext cx="0" cy="0"/>
          <a:chOff x="0" y="0"/>
          <a:chExt cx="0" cy="0"/>
        </a:xfrm>
      </p:grpSpPr>
      <p:sp>
        <p:nvSpPr>
          <p:cNvPr id="250" name="Google Shape;250;p93"/>
          <p:cNvSpPr/>
          <p:nvPr/>
        </p:nvSpPr>
        <p:spPr>
          <a:xfrm>
            <a:off x="4552461" y="6393984"/>
            <a:ext cx="1700737" cy="4286251"/>
          </a:xfrm>
          <a:custGeom>
            <a:avLst/>
            <a:gdLst/>
            <a:ahLst/>
            <a:cxnLst/>
            <a:rect l="l" t="t" r="r" b="b"/>
            <a:pathLst>
              <a:path w="21600" h="21600" extrusionOk="0">
                <a:moveTo>
                  <a:pt x="6017" y="3847"/>
                </a:moveTo>
                <a:lnTo>
                  <a:pt x="15583" y="3847"/>
                </a:lnTo>
                <a:cubicBezTo>
                  <a:pt x="18906" y="3847"/>
                  <a:pt x="21600" y="4905"/>
                  <a:pt x="21600" y="6209"/>
                </a:cubicBezTo>
                <a:lnTo>
                  <a:pt x="21600" y="11671"/>
                </a:lnTo>
                <a:cubicBezTo>
                  <a:pt x="21600" y="11672"/>
                  <a:pt x="21600" y="11672"/>
                  <a:pt x="21600" y="11672"/>
                </a:cubicBezTo>
                <a:cubicBezTo>
                  <a:pt x="21600" y="12119"/>
                  <a:pt x="20678" y="12480"/>
                  <a:pt x="19541" y="12480"/>
                </a:cubicBezTo>
                <a:cubicBezTo>
                  <a:pt x="18403" y="12480"/>
                  <a:pt x="17482" y="12119"/>
                  <a:pt x="17482" y="11672"/>
                </a:cubicBezTo>
                <a:lnTo>
                  <a:pt x="17481" y="11672"/>
                </a:lnTo>
                <a:lnTo>
                  <a:pt x="17481" y="6209"/>
                </a:lnTo>
                <a:lnTo>
                  <a:pt x="16526" y="6209"/>
                </a:lnTo>
                <a:lnTo>
                  <a:pt x="16526" y="20570"/>
                </a:lnTo>
                <a:lnTo>
                  <a:pt x="16526" y="20570"/>
                </a:lnTo>
                <a:cubicBezTo>
                  <a:pt x="16526" y="21139"/>
                  <a:pt x="15351" y="21600"/>
                  <a:pt x="13902" y="21600"/>
                </a:cubicBezTo>
                <a:cubicBezTo>
                  <a:pt x="12452" y="21600"/>
                  <a:pt x="11277" y="21139"/>
                  <a:pt x="11277" y="20570"/>
                </a:cubicBezTo>
                <a:lnTo>
                  <a:pt x="11277" y="13297"/>
                </a:lnTo>
                <a:lnTo>
                  <a:pt x="10323" y="13297"/>
                </a:lnTo>
                <a:lnTo>
                  <a:pt x="10323" y="20570"/>
                </a:lnTo>
                <a:cubicBezTo>
                  <a:pt x="10323" y="21139"/>
                  <a:pt x="9148" y="21600"/>
                  <a:pt x="7698" y="21600"/>
                </a:cubicBezTo>
                <a:cubicBezTo>
                  <a:pt x="6249" y="21600"/>
                  <a:pt x="5074" y="21139"/>
                  <a:pt x="5074" y="20570"/>
                </a:cubicBezTo>
                <a:lnTo>
                  <a:pt x="5073" y="20570"/>
                </a:lnTo>
                <a:lnTo>
                  <a:pt x="5073" y="6209"/>
                </a:lnTo>
                <a:lnTo>
                  <a:pt x="4118" y="6209"/>
                </a:lnTo>
                <a:lnTo>
                  <a:pt x="4118" y="11672"/>
                </a:lnTo>
                <a:cubicBezTo>
                  <a:pt x="4118" y="12119"/>
                  <a:pt x="3197" y="12480"/>
                  <a:pt x="2059" y="12480"/>
                </a:cubicBezTo>
                <a:cubicBezTo>
                  <a:pt x="922" y="12480"/>
                  <a:pt x="0" y="12119"/>
                  <a:pt x="0" y="11672"/>
                </a:cubicBezTo>
                <a:lnTo>
                  <a:pt x="0" y="6209"/>
                </a:lnTo>
                <a:cubicBezTo>
                  <a:pt x="0" y="4905"/>
                  <a:pt x="2694" y="3847"/>
                  <a:pt x="6017" y="3847"/>
                </a:cubicBezTo>
                <a:close/>
                <a:moveTo>
                  <a:pt x="6374" y="1746"/>
                </a:moveTo>
                <a:cubicBezTo>
                  <a:pt x="6374" y="2711"/>
                  <a:pt x="8365" y="3493"/>
                  <a:pt x="10823" y="3493"/>
                </a:cubicBezTo>
                <a:cubicBezTo>
                  <a:pt x="13280" y="3493"/>
                  <a:pt x="15272" y="2711"/>
                  <a:pt x="15272" y="1746"/>
                </a:cubicBezTo>
                <a:cubicBezTo>
                  <a:pt x="15272" y="782"/>
                  <a:pt x="13280" y="0"/>
                  <a:pt x="10823" y="0"/>
                </a:cubicBezTo>
                <a:cubicBezTo>
                  <a:pt x="8365" y="0"/>
                  <a:pt x="6374" y="782"/>
                  <a:pt x="6374" y="1746"/>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00A9CD"/>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51" name="Google Shape;251;p93"/>
          <p:cNvSpPr/>
          <p:nvPr/>
        </p:nvSpPr>
        <p:spPr>
          <a:xfrm>
            <a:off x="12267711" y="6393984"/>
            <a:ext cx="2001724" cy="4286251"/>
          </a:xfrm>
          <a:custGeom>
            <a:avLst/>
            <a:gdLst/>
            <a:ahLst/>
            <a:cxnLst/>
            <a:rect l="l" t="t" r="r" b="b"/>
            <a:pathLst>
              <a:path w="21310" h="21600" extrusionOk="0">
                <a:moveTo>
                  <a:pt x="21247" y="10573"/>
                </a:moveTo>
                <a:lnTo>
                  <a:pt x="17364" y="5258"/>
                </a:lnTo>
                <a:cubicBezTo>
                  <a:pt x="16728" y="4388"/>
                  <a:pt x="14991" y="3847"/>
                  <a:pt x="13131" y="3847"/>
                </a:cubicBezTo>
                <a:cubicBezTo>
                  <a:pt x="13119" y="3847"/>
                  <a:pt x="13108" y="3847"/>
                  <a:pt x="13097" y="3847"/>
                </a:cubicBezTo>
                <a:lnTo>
                  <a:pt x="13097" y="3847"/>
                </a:lnTo>
                <a:lnTo>
                  <a:pt x="12219" y="3847"/>
                </a:lnTo>
                <a:lnTo>
                  <a:pt x="9090" y="3847"/>
                </a:lnTo>
                <a:lnTo>
                  <a:pt x="8213"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F48569"/>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52" name="Google Shape;252;p93"/>
          <p:cNvSpPr txBox="1">
            <a:spLocks noGrp="1"/>
          </p:cNvSpPr>
          <p:nvPr>
            <p:ph type="body" idx="1"/>
          </p:nvPr>
        </p:nvSpPr>
        <p:spPr>
          <a:xfrm>
            <a:off x="6968418" y="6283069"/>
            <a:ext cx="3214689" cy="2143126"/>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rgbClr val="000000"/>
              </a:buClr>
              <a:buSzPts val="10000"/>
              <a:buFont typeface="Avenir"/>
              <a:buNone/>
              <a:defRPr sz="100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3" name="Google Shape;253;p93"/>
          <p:cNvSpPr txBox="1">
            <a:spLocks noGrp="1"/>
          </p:cNvSpPr>
          <p:nvPr>
            <p:ph type="body" idx="2"/>
          </p:nvPr>
        </p:nvSpPr>
        <p:spPr>
          <a:xfrm>
            <a:off x="5349505" y="2929462"/>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4" name="Google Shape;254;p93"/>
          <p:cNvSpPr txBox="1">
            <a:spLocks noGrp="1"/>
          </p:cNvSpPr>
          <p:nvPr>
            <p:ph type="body" idx="3"/>
          </p:nvPr>
        </p:nvSpPr>
        <p:spPr>
          <a:xfrm>
            <a:off x="5213353" y="4143702"/>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5" name="Google Shape;255;p93"/>
          <p:cNvSpPr txBox="1">
            <a:spLocks noGrp="1"/>
          </p:cNvSpPr>
          <p:nvPr>
            <p:ph type="body" idx="4"/>
          </p:nvPr>
        </p:nvSpPr>
        <p:spPr>
          <a:xfrm>
            <a:off x="6879121" y="8228556"/>
            <a:ext cx="4936182" cy="24542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6" name="Google Shape;256;p93"/>
          <p:cNvSpPr txBox="1">
            <a:spLocks noGrp="1"/>
          </p:cNvSpPr>
          <p:nvPr>
            <p:ph type="body" idx="5"/>
          </p:nvPr>
        </p:nvSpPr>
        <p:spPr>
          <a:xfrm>
            <a:off x="14984655" y="6283069"/>
            <a:ext cx="3214688" cy="2143126"/>
          </a:xfrm>
          <a:prstGeom prst="rect">
            <a:avLst/>
          </a:prstGeom>
          <a:noFill/>
          <a:ln>
            <a:noFill/>
          </a:ln>
        </p:spPr>
        <p:txBody>
          <a:bodyPr spcFirstLastPara="1" wrap="square" lIns="0" tIns="0" rIns="0" bIns="0" anchor="ctr" anchorCtr="0">
            <a:noAutofit/>
          </a:bodyPr>
          <a:lstStyle>
            <a:lvl1pPr marL="457200" lvl="0" indent="-228600" algn="l">
              <a:lnSpc>
                <a:spcPct val="100000"/>
              </a:lnSpc>
              <a:spcBef>
                <a:spcPts val="0"/>
              </a:spcBef>
              <a:spcAft>
                <a:spcPts val="0"/>
              </a:spcAft>
              <a:buClr>
                <a:srgbClr val="000000"/>
              </a:buClr>
              <a:buSzPts val="10000"/>
              <a:buFont typeface="Avenir"/>
              <a:buNone/>
              <a:defRPr sz="100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7" name="Google Shape;257;p93"/>
          <p:cNvSpPr txBox="1">
            <a:spLocks noGrp="1"/>
          </p:cNvSpPr>
          <p:nvPr>
            <p:ph type="body" idx="6"/>
          </p:nvPr>
        </p:nvSpPr>
        <p:spPr>
          <a:xfrm>
            <a:off x="14895356" y="8214695"/>
            <a:ext cx="4936181" cy="24542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58" name="Google Shape;258;p93"/>
          <p:cNvSpPr txBox="1">
            <a:spLocks noGrp="1"/>
          </p:cNvSpPr>
          <p:nvPr>
            <p:ph type="body" idx="7"/>
          </p:nvPr>
        </p:nvSpPr>
        <p:spPr>
          <a:xfrm>
            <a:off x="6843410" y="12060194"/>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59" name="Google Shape;259;p93" descr="abstract20.png"/>
          <p:cNvPicPr preferRelativeResize="0"/>
          <p:nvPr/>
        </p:nvPicPr>
        <p:blipFill rotWithShape="1">
          <a:blip r:embed="rId2">
            <a:alphaModFix/>
          </a:blip>
          <a:srcRect l="1" t="28920" b="63613"/>
          <a:stretch/>
        </p:blipFill>
        <p:spPr>
          <a:xfrm>
            <a:off x="-13161" y="-1954"/>
            <a:ext cx="24413506" cy="2429504"/>
          </a:xfrm>
          <a:prstGeom prst="rect">
            <a:avLst/>
          </a:prstGeom>
          <a:noFill/>
          <a:ln>
            <a:noFill/>
          </a:ln>
        </p:spPr>
      </p:pic>
      <p:sp>
        <p:nvSpPr>
          <p:cNvPr id="260" name="Google Shape;260;p93"/>
          <p:cNvSpPr txBox="1">
            <a:spLocks noGrp="1"/>
          </p:cNvSpPr>
          <p:nvPr>
            <p:ph type="body" idx="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1" name="Google Shape;261;p93"/>
          <p:cNvSpPr txBox="1">
            <a:spLocks noGrp="1"/>
          </p:cNvSpPr>
          <p:nvPr>
            <p:ph type="body" idx="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2" name="Google Shape;262;p93"/>
          <p:cNvSpPr txBox="1">
            <a:spLocks noGrp="1"/>
          </p:cNvSpPr>
          <p:nvPr>
            <p:ph type="body" idx="1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63" name="Google Shape;263;p93"/>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World Map Human Analyzes">
  <p:cSld name="World Map Human Analyzes">
    <p:spTree>
      <p:nvGrpSpPr>
        <p:cNvPr id="1" name="Shape 264"/>
        <p:cNvGrpSpPr/>
        <p:nvPr/>
      </p:nvGrpSpPr>
      <p:grpSpPr>
        <a:xfrm>
          <a:off x="0" y="0"/>
          <a:ext cx="0" cy="0"/>
          <a:chOff x="0" y="0"/>
          <a:chExt cx="0" cy="0"/>
        </a:xfrm>
      </p:grpSpPr>
      <p:sp>
        <p:nvSpPr>
          <p:cNvPr id="265" name="Google Shape;265;p94"/>
          <p:cNvSpPr/>
          <p:nvPr/>
        </p:nvSpPr>
        <p:spPr>
          <a:xfrm>
            <a:off x="4833937" y="5828243"/>
            <a:ext cx="14716126" cy="6817752"/>
          </a:xfrm>
          <a:custGeom>
            <a:avLst/>
            <a:gdLst/>
            <a:ahLst/>
            <a:cxnLst/>
            <a:rect l="l" t="t" r="r" b="b"/>
            <a:pathLst>
              <a:path w="21476" h="21469" extrusionOk="0">
                <a:moveTo>
                  <a:pt x="16970" y="13646"/>
                </a:moveTo>
                <a:cubicBezTo>
                  <a:pt x="17002" y="13883"/>
                  <a:pt x="17229" y="13643"/>
                  <a:pt x="17305" y="13737"/>
                </a:cubicBezTo>
                <a:cubicBezTo>
                  <a:pt x="17407" y="13864"/>
                  <a:pt x="17401" y="14116"/>
                  <a:pt x="17552" y="14080"/>
                </a:cubicBezTo>
                <a:cubicBezTo>
                  <a:pt x="17670" y="14052"/>
                  <a:pt x="17811" y="13880"/>
                  <a:pt x="17929" y="13995"/>
                </a:cubicBezTo>
                <a:cubicBezTo>
                  <a:pt x="17991" y="14056"/>
                  <a:pt x="17949" y="14138"/>
                  <a:pt x="17965" y="14224"/>
                </a:cubicBezTo>
                <a:cubicBezTo>
                  <a:pt x="17965" y="14224"/>
                  <a:pt x="18474" y="13772"/>
                  <a:pt x="18433" y="13733"/>
                </a:cubicBezTo>
                <a:cubicBezTo>
                  <a:pt x="18370" y="13673"/>
                  <a:pt x="18268" y="13712"/>
                  <a:pt x="18202" y="13735"/>
                </a:cubicBezTo>
                <a:cubicBezTo>
                  <a:pt x="18100" y="13771"/>
                  <a:pt x="18014" y="13749"/>
                  <a:pt x="17914" y="13765"/>
                </a:cubicBezTo>
                <a:cubicBezTo>
                  <a:pt x="17771" y="13787"/>
                  <a:pt x="17605" y="13889"/>
                  <a:pt x="17463" y="13826"/>
                </a:cubicBezTo>
                <a:cubicBezTo>
                  <a:pt x="17413" y="13804"/>
                  <a:pt x="17383" y="13553"/>
                  <a:pt x="17329" y="13487"/>
                </a:cubicBezTo>
                <a:cubicBezTo>
                  <a:pt x="17221" y="13355"/>
                  <a:pt x="17168" y="13595"/>
                  <a:pt x="17052" y="13454"/>
                </a:cubicBezTo>
                <a:cubicBezTo>
                  <a:pt x="16967" y="13352"/>
                  <a:pt x="16930" y="13482"/>
                  <a:pt x="16970" y="13646"/>
                </a:cubicBezTo>
                <a:cubicBezTo>
                  <a:pt x="16990" y="13795"/>
                  <a:pt x="16970" y="13646"/>
                  <a:pt x="16970" y="13646"/>
                </a:cubicBezTo>
                <a:close/>
                <a:moveTo>
                  <a:pt x="17570" y="11324"/>
                </a:moveTo>
                <a:cubicBezTo>
                  <a:pt x="17501" y="11471"/>
                  <a:pt x="17423" y="11608"/>
                  <a:pt x="17363" y="11774"/>
                </a:cubicBezTo>
                <a:cubicBezTo>
                  <a:pt x="17324" y="11885"/>
                  <a:pt x="17285" y="12022"/>
                  <a:pt x="17217" y="12061"/>
                </a:cubicBezTo>
                <a:cubicBezTo>
                  <a:pt x="17190" y="12076"/>
                  <a:pt x="17067" y="11971"/>
                  <a:pt x="17056" y="12046"/>
                </a:cubicBezTo>
                <a:cubicBezTo>
                  <a:pt x="17031" y="12218"/>
                  <a:pt x="17191" y="12683"/>
                  <a:pt x="17222" y="12858"/>
                </a:cubicBezTo>
                <a:cubicBezTo>
                  <a:pt x="17264" y="13099"/>
                  <a:pt x="17429" y="13109"/>
                  <a:pt x="17532" y="13151"/>
                </a:cubicBezTo>
                <a:cubicBezTo>
                  <a:pt x="17556" y="13161"/>
                  <a:pt x="17496" y="12758"/>
                  <a:pt x="17526" y="12690"/>
                </a:cubicBezTo>
                <a:cubicBezTo>
                  <a:pt x="17570" y="12589"/>
                  <a:pt x="17635" y="12617"/>
                  <a:pt x="17652" y="12454"/>
                </a:cubicBezTo>
                <a:cubicBezTo>
                  <a:pt x="17664" y="12349"/>
                  <a:pt x="17671" y="12340"/>
                  <a:pt x="17721" y="12362"/>
                </a:cubicBezTo>
                <a:cubicBezTo>
                  <a:pt x="17849" y="12418"/>
                  <a:pt x="17782" y="12732"/>
                  <a:pt x="17711" y="12831"/>
                </a:cubicBezTo>
                <a:cubicBezTo>
                  <a:pt x="17643" y="12925"/>
                  <a:pt x="17812" y="13190"/>
                  <a:pt x="17829" y="13323"/>
                </a:cubicBezTo>
                <a:cubicBezTo>
                  <a:pt x="17779" y="12927"/>
                  <a:pt x="18028" y="13315"/>
                  <a:pt x="18041" y="13299"/>
                </a:cubicBezTo>
                <a:cubicBezTo>
                  <a:pt x="18089" y="13241"/>
                  <a:pt x="17953" y="13058"/>
                  <a:pt x="17940" y="13019"/>
                </a:cubicBezTo>
                <a:cubicBezTo>
                  <a:pt x="17887" y="12852"/>
                  <a:pt x="18112" y="12698"/>
                  <a:pt x="18087" y="12615"/>
                </a:cubicBezTo>
                <a:cubicBezTo>
                  <a:pt x="18106" y="12678"/>
                  <a:pt x="17752" y="12447"/>
                  <a:pt x="17784" y="12385"/>
                </a:cubicBezTo>
                <a:cubicBezTo>
                  <a:pt x="17823" y="12310"/>
                  <a:pt x="18147" y="12440"/>
                  <a:pt x="18147" y="12269"/>
                </a:cubicBezTo>
                <a:cubicBezTo>
                  <a:pt x="18147" y="12156"/>
                  <a:pt x="18157" y="12039"/>
                  <a:pt x="18080" y="12125"/>
                </a:cubicBezTo>
                <a:cubicBezTo>
                  <a:pt x="17970" y="12248"/>
                  <a:pt x="17910" y="12182"/>
                  <a:pt x="17800" y="12195"/>
                </a:cubicBezTo>
                <a:cubicBezTo>
                  <a:pt x="17759" y="12199"/>
                  <a:pt x="17723" y="12266"/>
                  <a:pt x="17681" y="12264"/>
                </a:cubicBezTo>
                <a:cubicBezTo>
                  <a:pt x="17614" y="12260"/>
                  <a:pt x="17681" y="11924"/>
                  <a:pt x="17696" y="11873"/>
                </a:cubicBezTo>
                <a:cubicBezTo>
                  <a:pt x="17778" y="11591"/>
                  <a:pt x="17702" y="11503"/>
                  <a:pt x="17570" y="11324"/>
                </a:cubicBezTo>
                <a:cubicBezTo>
                  <a:pt x="17411" y="11664"/>
                  <a:pt x="17570" y="11324"/>
                  <a:pt x="17570" y="11324"/>
                </a:cubicBezTo>
                <a:close/>
                <a:moveTo>
                  <a:pt x="17881" y="11420"/>
                </a:moveTo>
                <a:cubicBezTo>
                  <a:pt x="17922" y="11523"/>
                  <a:pt x="18086" y="11212"/>
                  <a:pt x="18086" y="11217"/>
                </a:cubicBezTo>
                <a:cubicBezTo>
                  <a:pt x="18106" y="11486"/>
                  <a:pt x="18016" y="11444"/>
                  <a:pt x="18108" y="11641"/>
                </a:cubicBezTo>
                <a:cubicBezTo>
                  <a:pt x="18176" y="11785"/>
                  <a:pt x="18254" y="11524"/>
                  <a:pt x="18266" y="11371"/>
                </a:cubicBezTo>
                <a:cubicBezTo>
                  <a:pt x="18280" y="11193"/>
                  <a:pt x="18233" y="10934"/>
                  <a:pt x="18143" y="10965"/>
                </a:cubicBezTo>
                <a:cubicBezTo>
                  <a:pt x="18084" y="10985"/>
                  <a:pt x="17815" y="11258"/>
                  <a:pt x="17881" y="11420"/>
                </a:cubicBezTo>
                <a:cubicBezTo>
                  <a:pt x="17917" y="11509"/>
                  <a:pt x="17823" y="11277"/>
                  <a:pt x="17881" y="11420"/>
                </a:cubicBezTo>
                <a:close/>
                <a:moveTo>
                  <a:pt x="17725" y="9546"/>
                </a:moveTo>
                <a:cubicBezTo>
                  <a:pt x="17743" y="9659"/>
                  <a:pt x="17837" y="9773"/>
                  <a:pt x="17762" y="9882"/>
                </a:cubicBezTo>
                <a:cubicBezTo>
                  <a:pt x="17677" y="10005"/>
                  <a:pt x="17599" y="10097"/>
                  <a:pt x="17741" y="10204"/>
                </a:cubicBezTo>
                <a:cubicBezTo>
                  <a:pt x="17810" y="10257"/>
                  <a:pt x="17791" y="10332"/>
                  <a:pt x="17836" y="10450"/>
                </a:cubicBezTo>
                <a:cubicBezTo>
                  <a:pt x="17911" y="10644"/>
                  <a:pt x="17883" y="10316"/>
                  <a:pt x="17918" y="10288"/>
                </a:cubicBezTo>
                <a:cubicBezTo>
                  <a:pt x="17984" y="10236"/>
                  <a:pt x="18041" y="10639"/>
                  <a:pt x="18006" y="10747"/>
                </a:cubicBezTo>
                <a:cubicBezTo>
                  <a:pt x="18020" y="10705"/>
                  <a:pt x="17890" y="10589"/>
                  <a:pt x="17862" y="10620"/>
                </a:cubicBezTo>
                <a:cubicBezTo>
                  <a:pt x="17882" y="10598"/>
                  <a:pt x="17966" y="11080"/>
                  <a:pt x="17968" y="11082"/>
                </a:cubicBezTo>
                <a:cubicBezTo>
                  <a:pt x="17994" y="11106"/>
                  <a:pt x="18111" y="10909"/>
                  <a:pt x="18132" y="10870"/>
                </a:cubicBezTo>
                <a:cubicBezTo>
                  <a:pt x="18183" y="10773"/>
                  <a:pt x="18178" y="10602"/>
                  <a:pt x="18132" y="10507"/>
                </a:cubicBezTo>
                <a:cubicBezTo>
                  <a:pt x="18075" y="10389"/>
                  <a:pt x="18065" y="10295"/>
                  <a:pt x="18021" y="10163"/>
                </a:cubicBezTo>
                <a:cubicBezTo>
                  <a:pt x="17959" y="9975"/>
                  <a:pt x="17896" y="10269"/>
                  <a:pt x="17854" y="10207"/>
                </a:cubicBezTo>
                <a:cubicBezTo>
                  <a:pt x="17828" y="10168"/>
                  <a:pt x="17915" y="9710"/>
                  <a:pt x="17919" y="9646"/>
                </a:cubicBezTo>
                <a:cubicBezTo>
                  <a:pt x="17939" y="9361"/>
                  <a:pt x="17802" y="9492"/>
                  <a:pt x="17725" y="9546"/>
                </a:cubicBezTo>
                <a:cubicBezTo>
                  <a:pt x="17748" y="9690"/>
                  <a:pt x="17725" y="9546"/>
                  <a:pt x="17725" y="9546"/>
                </a:cubicBezTo>
                <a:close/>
                <a:moveTo>
                  <a:pt x="17710" y="8505"/>
                </a:moveTo>
                <a:cubicBezTo>
                  <a:pt x="17710" y="8613"/>
                  <a:pt x="17647" y="8886"/>
                  <a:pt x="17703" y="8969"/>
                </a:cubicBezTo>
                <a:cubicBezTo>
                  <a:pt x="17720" y="8995"/>
                  <a:pt x="17764" y="9085"/>
                  <a:pt x="17783" y="9015"/>
                </a:cubicBezTo>
                <a:cubicBezTo>
                  <a:pt x="17817" y="8895"/>
                  <a:pt x="17801" y="8681"/>
                  <a:pt x="17779" y="8559"/>
                </a:cubicBezTo>
                <a:cubicBezTo>
                  <a:pt x="17769" y="8503"/>
                  <a:pt x="17712" y="8323"/>
                  <a:pt x="17710" y="8505"/>
                </a:cubicBezTo>
                <a:cubicBezTo>
                  <a:pt x="17709" y="8726"/>
                  <a:pt x="17712" y="8290"/>
                  <a:pt x="17710" y="8505"/>
                </a:cubicBezTo>
                <a:close/>
                <a:moveTo>
                  <a:pt x="18502" y="12461"/>
                </a:moveTo>
                <a:cubicBezTo>
                  <a:pt x="18521" y="12548"/>
                  <a:pt x="18580" y="13121"/>
                  <a:pt x="18592" y="13133"/>
                </a:cubicBezTo>
                <a:cubicBezTo>
                  <a:pt x="18705" y="13242"/>
                  <a:pt x="18883" y="12983"/>
                  <a:pt x="18954" y="13262"/>
                </a:cubicBezTo>
                <a:cubicBezTo>
                  <a:pt x="18984" y="13381"/>
                  <a:pt x="19053" y="13543"/>
                  <a:pt x="18976" y="13646"/>
                </a:cubicBezTo>
                <a:cubicBezTo>
                  <a:pt x="18863" y="13798"/>
                  <a:pt x="19066" y="13844"/>
                  <a:pt x="19114" y="13805"/>
                </a:cubicBezTo>
                <a:cubicBezTo>
                  <a:pt x="19179" y="13753"/>
                  <a:pt x="19203" y="13997"/>
                  <a:pt x="19263" y="14038"/>
                </a:cubicBezTo>
                <a:cubicBezTo>
                  <a:pt x="19377" y="14115"/>
                  <a:pt x="19295" y="13704"/>
                  <a:pt x="19314" y="13674"/>
                </a:cubicBezTo>
                <a:cubicBezTo>
                  <a:pt x="19318" y="13667"/>
                  <a:pt x="19470" y="13764"/>
                  <a:pt x="19494" y="13791"/>
                </a:cubicBezTo>
                <a:cubicBezTo>
                  <a:pt x="19562" y="13869"/>
                  <a:pt x="19663" y="14217"/>
                  <a:pt x="19734" y="14225"/>
                </a:cubicBezTo>
                <a:cubicBezTo>
                  <a:pt x="19885" y="14242"/>
                  <a:pt x="19811" y="14042"/>
                  <a:pt x="19743" y="13956"/>
                </a:cubicBezTo>
                <a:cubicBezTo>
                  <a:pt x="19698" y="13900"/>
                  <a:pt x="19601" y="13782"/>
                  <a:pt x="19620" y="13646"/>
                </a:cubicBezTo>
                <a:cubicBezTo>
                  <a:pt x="19632" y="13563"/>
                  <a:pt x="19625" y="13427"/>
                  <a:pt x="19688" y="13453"/>
                </a:cubicBezTo>
                <a:cubicBezTo>
                  <a:pt x="19554" y="13398"/>
                  <a:pt x="19472" y="13186"/>
                  <a:pt x="19350" y="13046"/>
                </a:cubicBezTo>
                <a:cubicBezTo>
                  <a:pt x="19269" y="12954"/>
                  <a:pt x="19082" y="12699"/>
                  <a:pt x="18997" y="12714"/>
                </a:cubicBezTo>
                <a:cubicBezTo>
                  <a:pt x="18927" y="12727"/>
                  <a:pt x="18887" y="12862"/>
                  <a:pt x="18845" y="12961"/>
                </a:cubicBezTo>
                <a:cubicBezTo>
                  <a:pt x="18794" y="13078"/>
                  <a:pt x="18732" y="12828"/>
                  <a:pt x="18691" y="12773"/>
                </a:cubicBezTo>
                <a:cubicBezTo>
                  <a:pt x="18636" y="12699"/>
                  <a:pt x="18666" y="12540"/>
                  <a:pt x="18630" y="12501"/>
                </a:cubicBezTo>
                <a:cubicBezTo>
                  <a:pt x="18597" y="12466"/>
                  <a:pt x="18533" y="12468"/>
                  <a:pt x="18502" y="12461"/>
                </a:cubicBezTo>
                <a:cubicBezTo>
                  <a:pt x="18502" y="12461"/>
                  <a:pt x="18502" y="12461"/>
                  <a:pt x="18502" y="12461"/>
                </a:cubicBezTo>
                <a:close/>
                <a:moveTo>
                  <a:pt x="21071" y="17955"/>
                </a:moveTo>
                <a:cubicBezTo>
                  <a:pt x="21140" y="18251"/>
                  <a:pt x="21275" y="18391"/>
                  <a:pt x="21113" y="18640"/>
                </a:cubicBezTo>
                <a:cubicBezTo>
                  <a:pt x="20916" y="18945"/>
                  <a:pt x="21202" y="18886"/>
                  <a:pt x="21264" y="18928"/>
                </a:cubicBezTo>
                <a:cubicBezTo>
                  <a:pt x="21207" y="18889"/>
                  <a:pt x="21105" y="19194"/>
                  <a:pt x="21026" y="19092"/>
                </a:cubicBezTo>
                <a:cubicBezTo>
                  <a:pt x="21003" y="19063"/>
                  <a:pt x="21001" y="19000"/>
                  <a:pt x="20982" y="18964"/>
                </a:cubicBezTo>
                <a:cubicBezTo>
                  <a:pt x="20934" y="18873"/>
                  <a:pt x="20890" y="19221"/>
                  <a:pt x="20865" y="19272"/>
                </a:cubicBezTo>
                <a:cubicBezTo>
                  <a:pt x="20822" y="19360"/>
                  <a:pt x="20525" y="19514"/>
                  <a:pt x="20664" y="19733"/>
                </a:cubicBezTo>
                <a:cubicBezTo>
                  <a:pt x="20791" y="19933"/>
                  <a:pt x="20860" y="20000"/>
                  <a:pt x="20921" y="19581"/>
                </a:cubicBezTo>
                <a:cubicBezTo>
                  <a:pt x="20940" y="19449"/>
                  <a:pt x="21071" y="19339"/>
                  <a:pt x="21123" y="19278"/>
                </a:cubicBezTo>
                <a:cubicBezTo>
                  <a:pt x="21247" y="19134"/>
                  <a:pt x="21352" y="18841"/>
                  <a:pt x="21438" y="18609"/>
                </a:cubicBezTo>
                <a:cubicBezTo>
                  <a:pt x="21558" y="18285"/>
                  <a:pt x="21359" y="18470"/>
                  <a:pt x="21289" y="18324"/>
                </a:cubicBezTo>
                <a:cubicBezTo>
                  <a:pt x="21242" y="18226"/>
                  <a:pt x="21230" y="18093"/>
                  <a:pt x="21173" y="18007"/>
                </a:cubicBezTo>
                <a:cubicBezTo>
                  <a:pt x="21173" y="18007"/>
                  <a:pt x="21050" y="17863"/>
                  <a:pt x="21071" y="17955"/>
                </a:cubicBezTo>
                <a:cubicBezTo>
                  <a:pt x="21160" y="18336"/>
                  <a:pt x="21047" y="17853"/>
                  <a:pt x="21071" y="17955"/>
                </a:cubicBezTo>
                <a:close/>
                <a:moveTo>
                  <a:pt x="19391" y="21062"/>
                </a:moveTo>
                <a:cubicBezTo>
                  <a:pt x="19422" y="21156"/>
                  <a:pt x="19554" y="21556"/>
                  <a:pt x="19609" y="21452"/>
                </a:cubicBezTo>
                <a:cubicBezTo>
                  <a:pt x="19686" y="21310"/>
                  <a:pt x="19749" y="21140"/>
                  <a:pt x="19835" y="21018"/>
                </a:cubicBezTo>
                <a:cubicBezTo>
                  <a:pt x="19768" y="21022"/>
                  <a:pt x="19697" y="20982"/>
                  <a:pt x="19645" y="20887"/>
                </a:cubicBezTo>
                <a:cubicBezTo>
                  <a:pt x="19560" y="20732"/>
                  <a:pt x="19456" y="20959"/>
                  <a:pt x="19391" y="21062"/>
                </a:cubicBezTo>
                <a:cubicBezTo>
                  <a:pt x="19391" y="21062"/>
                  <a:pt x="19476" y="20928"/>
                  <a:pt x="19391" y="21062"/>
                </a:cubicBezTo>
                <a:close/>
                <a:moveTo>
                  <a:pt x="18354" y="14800"/>
                </a:moveTo>
                <a:cubicBezTo>
                  <a:pt x="18269" y="14701"/>
                  <a:pt x="18263" y="14458"/>
                  <a:pt x="18177" y="14671"/>
                </a:cubicBezTo>
                <a:cubicBezTo>
                  <a:pt x="18128" y="14792"/>
                  <a:pt x="18020" y="14971"/>
                  <a:pt x="18021" y="15152"/>
                </a:cubicBezTo>
                <a:cubicBezTo>
                  <a:pt x="18025" y="15678"/>
                  <a:pt x="17667" y="15590"/>
                  <a:pt x="17518" y="15825"/>
                </a:cubicBezTo>
                <a:cubicBezTo>
                  <a:pt x="17453" y="15927"/>
                  <a:pt x="17352" y="15998"/>
                  <a:pt x="17366" y="16206"/>
                </a:cubicBezTo>
                <a:cubicBezTo>
                  <a:pt x="17381" y="16432"/>
                  <a:pt x="17364" y="16742"/>
                  <a:pt x="17403" y="16951"/>
                </a:cubicBezTo>
                <a:cubicBezTo>
                  <a:pt x="17441" y="17152"/>
                  <a:pt x="17549" y="17261"/>
                  <a:pt x="17576" y="17468"/>
                </a:cubicBezTo>
                <a:cubicBezTo>
                  <a:pt x="17600" y="17646"/>
                  <a:pt x="17565" y="17823"/>
                  <a:pt x="17553" y="17999"/>
                </a:cubicBezTo>
                <a:cubicBezTo>
                  <a:pt x="17518" y="18495"/>
                  <a:pt x="17802" y="18091"/>
                  <a:pt x="17908" y="18026"/>
                </a:cubicBezTo>
                <a:cubicBezTo>
                  <a:pt x="17988" y="17978"/>
                  <a:pt x="18059" y="17915"/>
                  <a:pt x="18132" y="17827"/>
                </a:cubicBezTo>
                <a:cubicBezTo>
                  <a:pt x="18196" y="17750"/>
                  <a:pt x="18280" y="17501"/>
                  <a:pt x="18359" y="17518"/>
                </a:cubicBezTo>
                <a:cubicBezTo>
                  <a:pt x="18568" y="17562"/>
                  <a:pt x="18672" y="17673"/>
                  <a:pt x="18812" y="17980"/>
                </a:cubicBezTo>
                <a:cubicBezTo>
                  <a:pt x="18887" y="18142"/>
                  <a:pt x="18983" y="18243"/>
                  <a:pt x="19058" y="18404"/>
                </a:cubicBezTo>
                <a:cubicBezTo>
                  <a:pt x="19136" y="18571"/>
                  <a:pt x="19145" y="18765"/>
                  <a:pt x="19272" y="18708"/>
                </a:cubicBezTo>
                <a:cubicBezTo>
                  <a:pt x="19413" y="18645"/>
                  <a:pt x="19536" y="18614"/>
                  <a:pt x="19679" y="18638"/>
                </a:cubicBezTo>
                <a:cubicBezTo>
                  <a:pt x="19748" y="18650"/>
                  <a:pt x="19726" y="18460"/>
                  <a:pt x="19739" y="18356"/>
                </a:cubicBezTo>
                <a:cubicBezTo>
                  <a:pt x="19767" y="18122"/>
                  <a:pt x="19809" y="17912"/>
                  <a:pt x="19868" y="17708"/>
                </a:cubicBezTo>
                <a:cubicBezTo>
                  <a:pt x="19903" y="17587"/>
                  <a:pt x="20050" y="17330"/>
                  <a:pt x="20028" y="17175"/>
                </a:cubicBezTo>
                <a:cubicBezTo>
                  <a:pt x="20004" y="17009"/>
                  <a:pt x="19922" y="16849"/>
                  <a:pt x="19946" y="16661"/>
                </a:cubicBezTo>
                <a:cubicBezTo>
                  <a:pt x="19963" y="16530"/>
                  <a:pt x="19973" y="16460"/>
                  <a:pt x="19934" y="16334"/>
                </a:cubicBezTo>
                <a:cubicBezTo>
                  <a:pt x="19846" y="16042"/>
                  <a:pt x="19689" y="15592"/>
                  <a:pt x="19557" y="15371"/>
                </a:cubicBezTo>
                <a:cubicBezTo>
                  <a:pt x="19472" y="15230"/>
                  <a:pt x="19513" y="15054"/>
                  <a:pt x="19465" y="14864"/>
                </a:cubicBezTo>
                <a:cubicBezTo>
                  <a:pt x="19420" y="14687"/>
                  <a:pt x="19369" y="14669"/>
                  <a:pt x="19352" y="14455"/>
                </a:cubicBezTo>
                <a:cubicBezTo>
                  <a:pt x="19331" y="14200"/>
                  <a:pt x="19291" y="14151"/>
                  <a:pt x="19204" y="14371"/>
                </a:cubicBezTo>
                <a:cubicBezTo>
                  <a:pt x="19120" y="14582"/>
                  <a:pt x="19185" y="14849"/>
                  <a:pt x="19195" y="15090"/>
                </a:cubicBezTo>
                <a:cubicBezTo>
                  <a:pt x="19205" y="15322"/>
                  <a:pt x="19138" y="15360"/>
                  <a:pt x="19071" y="15182"/>
                </a:cubicBezTo>
                <a:cubicBezTo>
                  <a:pt x="19025" y="15061"/>
                  <a:pt x="18857" y="14941"/>
                  <a:pt x="18842" y="14841"/>
                </a:cubicBezTo>
                <a:cubicBezTo>
                  <a:pt x="18818" y="14673"/>
                  <a:pt x="18950" y="14589"/>
                  <a:pt x="18941" y="14435"/>
                </a:cubicBezTo>
                <a:cubicBezTo>
                  <a:pt x="18935" y="14334"/>
                  <a:pt x="18687" y="14231"/>
                  <a:pt x="18641" y="14191"/>
                </a:cubicBezTo>
                <a:cubicBezTo>
                  <a:pt x="18522" y="14088"/>
                  <a:pt x="18507" y="14085"/>
                  <a:pt x="18488" y="14341"/>
                </a:cubicBezTo>
                <a:cubicBezTo>
                  <a:pt x="18480" y="14438"/>
                  <a:pt x="18441" y="14900"/>
                  <a:pt x="18354" y="14800"/>
                </a:cubicBezTo>
                <a:cubicBezTo>
                  <a:pt x="18225" y="14650"/>
                  <a:pt x="18442" y="14900"/>
                  <a:pt x="18354" y="14800"/>
                </a:cubicBezTo>
                <a:close/>
                <a:moveTo>
                  <a:pt x="15245" y="10971"/>
                </a:moveTo>
                <a:cubicBezTo>
                  <a:pt x="15186" y="11175"/>
                  <a:pt x="15137" y="11494"/>
                  <a:pt x="15282" y="11543"/>
                </a:cubicBezTo>
                <a:cubicBezTo>
                  <a:pt x="15482" y="11610"/>
                  <a:pt x="15275" y="11058"/>
                  <a:pt x="15245" y="10971"/>
                </a:cubicBezTo>
                <a:cubicBezTo>
                  <a:pt x="15245" y="10971"/>
                  <a:pt x="15245" y="10971"/>
                  <a:pt x="15245" y="10971"/>
                </a:cubicBezTo>
                <a:close/>
                <a:moveTo>
                  <a:pt x="13202" y="14239"/>
                </a:moveTo>
                <a:cubicBezTo>
                  <a:pt x="13169" y="14491"/>
                  <a:pt x="13151" y="14754"/>
                  <a:pt x="13041" y="14908"/>
                </a:cubicBezTo>
                <a:cubicBezTo>
                  <a:pt x="12929" y="15066"/>
                  <a:pt x="12737" y="15008"/>
                  <a:pt x="12862" y="15440"/>
                </a:cubicBezTo>
                <a:cubicBezTo>
                  <a:pt x="12960" y="15781"/>
                  <a:pt x="12711" y="15812"/>
                  <a:pt x="12799" y="16115"/>
                </a:cubicBezTo>
                <a:cubicBezTo>
                  <a:pt x="12827" y="16211"/>
                  <a:pt x="12875" y="16741"/>
                  <a:pt x="12984" y="16523"/>
                </a:cubicBezTo>
                <a:cubicBezTo>
                  <a:pt x="13059" y="16371"/>
                  <a:pt x="13078" y="16001"/>
                  <a:pt x="13102" y="15792"/>
                </a:cubicBezTo>
                <a:cubicBezTo>
                  <a:pt x="13128" y="15566"/>
                  <a:pt x="13244" y="15380"/>
                  <a:pt x="13219" y="15135"/>
                </a:cubicBezTo>
                <a:cubicBezTo>
                  <a:pt x="13199" y="14951"/>
                  <a:pt x="13390" y="14866"/>
                  <a:pt x="13324" y="14714"/>
                </a:cubicBezTo>
                <a:cubicBezTo>
                  <a:pt x="13263" y="14572"/>
                  <a:pt x="13247" y="14399"/>
                  <a:pt x="13202" y="14239"/>
                </a:cubicBezTo>
                <a:cubicBezTo>
                  <a:pt x="13202" y="14239"/>
                  <a:pt x="13202" y="14239"/>
                  <a:pt x="13202" y="14239"/>
                </a:cubicBezTo>
                <a:close/>
                <a:moveTo>
                  <a:pt x="9301" y="2402"/>
                </a:moveTo>
                <a:cubicBezTo>
                  <a:pt x="9343" y="2599"/>
                  <a:pt x="9466" y="2740"/>
                  <a:pt x="9566" y="2660"/>
                </a:cubicBezTo>
                <a:cubicBezTo>
                  <a:pt x="9631" y="2608"/>
                  <a:pt x="9965" y="2338"/>
                  <a:pt x="9812" y="2147"/>
                </a:cubicBezTo>
                <a:cubicBezTo>
                  <a:pt x="9693" y="2000"/>
                  <a:pt x="9576" y="2175"/>
                  <a:pt x="9460" y="2231"/>
                </a:cubicBezTo>
                <a:cubicBezTo>
                  <a:pt x="9421" y="2249"/>
                  <a:pt x="9451" y="1985"/>
                  <a:pt x="9388" y="2020"/>
                </a:cubicBezTo>
                <a:cubicBezTo>
                  <a:pt x="9324" y="2056"/>
                  <a:pt x="9294" y="2280"/>
                  <a:pt x="9301" y="2402"/>
                </a:cubicBezTo>
                <a:cubicBezTo>
                  <a:pt x="9301" y="2402"/>
                  <a:pt x="9301" y="2402"/>
                  <a:pt x="9301" y="2402"/>
                </a:cubicBezTo>
                <a:close/>
                <a:moveTo>
                  <a:pt x="10678" y="6070"/>
                </a:moveTo>
                <a:cubicBezTo>
                  <a:pt x="10653" y="6097"/>
                  <a:pt x="10596" y="6236"/>
                  <a:pt x="10629" y="6297"/>
                </a:cubicBezTo>
                <a:cubicBezTo>
                  <a:pt x="10651" y="6336"/>
                  <a:pt x="10769" y="6161"/>
                  <a:pt x="10779" y="6120"/>
                </a:cubicBezTo>
                <a:cubicBezTo>
                  <a:pt x="10798" y="6048"/>
                  <a:pt x="10767" y="5919"/>
                  <a:pt x="10767" y="5846"/>
                </a:cubicBezTo>
                <a:cubicBezTo>
                  <a:pt x="10765" y="5483"/>
                  <a:pt x="10684" y="6043"/>
                  <a:pt x="10678" y="6070"/>
                </a:cubicBezTo>
                <a:cubicBezTo>
                  <a:pt x="10678" y="6070"/>
                  <a:pt x="10709" y="5941"/>
                  <a:pt x="10678" y="6070"/>
                </a:cubicBezTo>
                <a:close/>
                <a:moveTo>
                  <a:pt x="12210" y="7255"/>
                </a:moveTo>
                <a:cubicBezTo>
                  <a:pt x="12191" y="7316"/>
                  <a:pt x="12121" y="7528"/>
                  <a:pt x="12077" y="7463"/>
                </a:cubicBezTo>
                <a:cubicBezTo>
                  <a:pt x="11983" y="7324"/>
                  <a:pt x="11993" y="7391"/>
                  <a:pt x="11870" y="7403"/>
                </a:cubicBezTo>
                <a:cubicBezTo>
                  <a:pt x="11747" y="7415"/>
                  <a:pt x="11401" y="6871"/>
                  <a:pt x="11315" y="7255"/>
                </a:cubicBezTo>
                <a:cubicBezTo>
                  <a:pt x="11271" y="7448"/>
                  <a:pt x="11271" y="7681"/>
                  <a:pt x="11168" y="7433"/>
                </a:cubicBezTo>
                <a:cubicBezTo>
                  <a:pt x="11083" y="7228"/>
                  <a:pt x="11028" y="7165"/>
                  <a:pt x="10899" y="7156"/>
                </a:cubicBezTo>
                <a:cubicBezTo>
                  <a:pt x="10693" y="7141"/>
                  <a:pt x="11051" y="6441"/>
                  <a:pt x="10759" y="6454"/>
                </a:cubicBezTo>
                <a:cubicBezTo>
                  <a:pt x="10726" y="6456"/>
                  <a:pt x="10598" y="6375"/>
                  <a:pt x="10570" y="6429"/>
                </a:cubicBezTo>
                <a:cubicBezTo>
                  <a:pt x="10483" y="6598"/>
                  <a:pt x="10396" y="6541"/>
                  <a:pt x="10286" y="6534"/>
                </a:cubicBezTo>
                <a:cubicBezTo>
                  <a:pt x="10184" y="6529"/>
                  <a:pt x="10162" y="6609"/>
                  <a:pt x="10104" y="6744"/>
                </a:cubicBezTo>
                <a:cubicBezTo>
                  <a:pt x="10033" y="6909"/>
                  <a:pt x="9873" y="6797"/>
                  <a:pt x="9783" y="6814"/>
                </a:cubicBezTo>
                <a:cubicBezTo>
                  <a:pt x="9706" y="6828"/>
                  <a:pt x="9684" y="6995"/>
                  <a:pt x="9615" y="7059"/>
                </a:cubicBezTo>
                <a:cubicBezTo>
                  <a:pt x="9542" y="7127"/>
                  <a:pt x="9452" y="7195"/>
                  <a:pt x="9449" y="7399"/>
                </a:cubicBezTo>
                <a:cubicBezTo>
                  <a:pt x="9447" y="7522"/>
                  <a:pt x="9475" y="7831"/>
                  <a:pt x="9397" y="7880"/>
                </a:cubicBezTo>
                <a:cubicBezTo>
                  <a:pt x="9347" y="7911"/>
                  <a:pt x="9359" y="7680"/>
                  <a:pt x="9300" y="7785"/>
                </a:cubicBezTo>
                <a:cubicBezTo>
                  <a:pt x="9160" y="8035"/>
                  <a:pt x="8972" y="8553"/>
                  <a:pt x="8946" y="8950"/>
                </a:cubicBezTo>
                <a:cubicBezTo>
                  <a:pt x="8931" y="9173"/>
                  <a:pt x="9015" y="9319"/>
                  <a:pt x="9001" y="9534"/>
                </a:cubicBezTo>
                <a:cubicBezTo>
                  <a:pt x="8984" y="9779"/>
                  <a:pt x="8894" y="9990"/>
                  <a:pt x="8901" y="10247"/>
                </a:cubicBezTo>
                <a:cubicBezTo>
                  <a:pt x="8908" y="10511"/>
                  <a:pt x="9042" y="10620"/>
                  <a:pt x="9094" y="10831"/>
                </a:cubicBezTo>
                <a:cubicBezTo>
                  <a:pt x="9136" y="11005"/>
                  <a:pt x="9121" y="11215"/>
                  <a:pt x="9178" y="11383"/>
                </a:cubicBezTo>
                <a:cubicBezTo>
                  <a:pt x="9234" y="11549"/>
                  <a:pt x="9342" y="11549"/>
                  <a:pt x="9401" y="11724"/>
                </a:cubicBezTo>
                <a:cubicBezTo>
                  <a:pt x="9476" y="11945"/>
                  <a:pt x="9514" y="11937"/>
                  <a:pt x="9634" y="11836"/>
                </a:cubicBezTo>
                <a:cubicBezTo>
                  <a:pt x="9767" y="11725"/>
                  <a:pt x="9771" y="11802"/>
                  <a:pt x="9898" y="11802"/>
                </a:cubicBezTo>
                <a:cubicBezTo>
                  <a:pt x="9987" y="11802"/>
                  <a:pt x="10107" y="11497"/>
                  <a:pt x="10176" y="11527"/>
                </a:cubicBezTo>
                <a:cubicBezTo>
                  <a:pt x="10284" y="11575"/>
                  <a:pt x="10259" y="11803"/>
                  <a:pt x="10333" y="11905"/>
                </a:cubicBezTo>
                <a:cubicBezTo>
                  <a:pt x="10400" y="11999"/>
                  <a:pt x="10525" y="11815"/>
                  <a:pt x="10549" y="11858"/>
                </a:cubicBezTo>
                <a:cubicBezTo>
                  <a:pt x="10610" y="11966"/>
                  <a:pt x="10551" y="12269"/>
                  <a:pt x="10540" y="12399"/>
                </a:cubicBezTo>
                <a:cubicBezTo>
                  <a:pt x="10517" y="12648"/>
                  <a:pt x="10593" y="12862"/>
                  <a:pt x="10661" y="13041"/>
                </a:cubicBezTo>
                <a:cubicBezTo>
                  <a:pt x="10811" y="13432"/>
                  <a:pt x="10876" y="13985"/>
                  <a:pt x="10782" y="14467"/>
                </a:cubicBezTo>
                <a:cubicBezTo>
                  <a:pt x="10713" y="14821"/>
                  <a:pt x="10684" y="15193"/>
                  <a:pt x="10765" y="15554"/>
                </a:cubicBezTo>
                <a:cubicBezTo>
                  <a:pt x="10823" y="15816"/>
                  <a:pt x="10899" y="16049"/>
                  <a:pt x="10888" y="16347"/>
                </a:cubicBezTo>
                <a:cubicBezTo>
                  <a:pt x="10875" y="16705"/>
                  <a:pt x="11034" y="16793"/>
                  <a:pt x="11098" y="17034"/>
                </a:cubicBezTo>
                <a:cubicBezTo>
                  <a:pt x="11183" y="17356"/>
                  <a:pt x="11028" y="17668"/>
                  <a:pt x="11189" y="17907"/>
                </a:cubicBezTo>
                <a:cubicBezTo>
                  <a:pt x="11563" y="18464"/>
                  <a:pt x="11921" y="17674"/>
                  <a:pt x="12120" y="17067"/>
                </a:cubicBezTo>
                <a:cubicBezTo>
                  <a:pt x="12194" y="16839"/>
                  <a:pt x="12208" y="16601"/>
                  <a:pt x="12307" y="16410"/>
                </a:cubicBezTo>
                <a:cubicBezTo>
                  <a:pt x="12456" y="16125"/>
                  <a:pt x="12257" y="15929"/>
                  <a:pt x="12386" y="15641"/>
                </a:cubicBezTo>
                <a:cubicBezTo>
                  <a:pt x="12490" y="15409"/>
                  <a:pt x="12668" y="15182"/>
                  <a:pt x="12704" y="14847"/>
                </a:cubicBezTo>
                <a:cubicBezTo>
                  <a:pt x="12734" y="14574"/>
                  <a:pt x="12615" y="14244"/>
                  <a:pt x="12617" y="13951"/>
                </a:cubicBezTo>
                <a:cubicBezTo>
                  <a:pt x="12619" y="13756"/>
                  <a:pt x="12530" y="13430"/>
                  <a:pt x="12578" y="13256"/>
                </a:cubicBezTo>
                <a:cubicBezTo>
                  <a:pt x="12656" y="12967"/>
                  <a:pt x="12803" y="12778"/>
                  <a:pt x="12887" y="12478"/>
                </a:cubicBezTo>
                <a:cubicBezTo>
                  <a:pt x="12971" y="12176"/>
                  <a:pt x="13131" y="12030"/>
                  <a:pt x="13232" y="11760"/>
                </a:cubicBezTo>
                <a:cubicBezTo>
                  <a:pt x="13321" y="11521"/>
                  <a:pt x="13392" y="11074"/>
                  <a:pt x="13406" y="10774"/>
                </a:cubicBezTo>
                <a:cubicBezTo>
                  <a:pt x="13434" y="10182"/>
                  <a:pt x="12977" y="10859"/>
                  <a:pt x="12882" y="10719"/>
                </a:cubicBezTo>
                <a:cubicBezTo>
                  <a:pt x="12846" y="10666"/>
                  <a:pt x="13220" y="10311"/>
                  <a:pt x="13248" y="10272"/>
                </a:cubicBezTo>
                <a:cubicBezTo>
                  <a:pt x="13303" y="10195"/>
                  <a:pt x="13389" y="9882"/>
                  <a:pt x="13455" y="9878"/>
                </a:cubicBezTo>
                <a:cubicBezTo>
                  <a:pt x="13525" y="9872"/>
                  <a:pt x="13569" y="9836"/>
                  <a:pt x="13638" y="9763"/>
                </a:cubicBezTo>
                <a:cubicBezTo>
                  <a:pt x="13704" y="9693"/>
                  <a:pt x="13722" y="9643"/>
                  <a:pt x="13753" y="9500"/>
                </a:cubicBezTo>
                <a:cubicBezTo>
                  <a:pt x="13769" y="9430"/>
                  <a:pt x="13911" y="9101"/>
                  <a:pt x="13906" y="9055"/>
                </a:cubicBezTo>
                <a:cubicBezTo>
                  <a:pt x="13891" y="8909"/>
                  <a:pt x="13782" y="8743"/>
                  <a:pt x="13747" y="8589"/>
                </a:cubicBezTo>
                <a:cubicBezTo>
                  <a:pt x="13705" y="8407"/>
                  <a:pt x="13614" y="8285"/>
                  <a:pt x="13541" y="8460"/>
                </a:cubicBezTo>
                <a:cubicBezTo>
                  <a:pt x="13465" y="8643"/>
                  <a:pt x="13269" y="8203"/>
                  <a:pt x="13217" y="8056"/>
                </a:cubicBezTo>
                <a:cubicBezTo>
                  <a:pt x="13187" y="7971"/>
                  <a:pt x="13142" y="7722"/>
                  <a:pt x="13239" y="7847"/>
                </a:cubicBezTo>
                <a:cubicBezTo>
                  <a:pt x="13306" y="7933"/>
                  <a:pt x="13357" y="8216"/>
                  <a:pt x="13419" y="8263"/>
                </a:cubicBezTo>
                <a:cubicBezTo>
                  <a:pt x="13507" y="8331"/>
                  <a:pt x="13580" y="8189"/>
                  <a:pt x="13674" y="8318"/>
                </a:cubicBezTo>
                <a:cubicBezTo>
                  <a:pt x="13789" y="8475"/>
                  <a:pt x="13909" y="8562"/>
                  <a:pt x="14045" y="8594"/>
                </a:cubicBezTo>
                <a:cubicBezTo>
                  <a:pt x="14106" y="8609"/>
                  <a:pt x="14221" y="8568"/>
                  <a:pt x="14274" y="8655"/>
                </a:cubicBezTo>
                <a:cubicBezTo>
                  <a:pt x="14364" y="8803"/>
                  <a:pt x="14419" y="9041"/>
                  <a:pt x="14502" y="9206"/>
                </a:cubicBezTo>
                <a:cubicBezTo>
                  <a:pt x="14556" y="9315"/>
                  <a:pt x="14612" y="9218"/>
                  <a:pt x="14653" y="9283"/>
                </a:cubicBezTo>
                <a:cubicBezTo>
                  <a:pt x="14693" y="9347"/>
                  <a:pt x="14676" y="9762"/>
                  <a:pt x="14691" y="9875"/>
                </a:cubicBezTo>
                <a:cubicBezTo>
                  <a:pt x="14749" y="10341"/>
                  <a:pt x="14900" y="10791"/>
                  <a:pt x="14989" y="11239"/>
                </a:cubicBezTo>
                <a:cubicBezTo>
                  <a:pt x="15053" y="11562"/>
                  <a:pt x="15209" y="10820"/>
                  <a:pt x="15234" y="10663"/>
                </a:cubicBezTo>
                <a:cubicBezTo>
                  <a:pt x="15262" y="10481"/>
                  <a:pt x="15234" y="10276"/>
                  <a:pt x="15252" y="10089"/>
                </a:cubicBezTo>
                <a:cubicBezTo>
                  <a:pt x="15267" y="9933"/>
                  <a:pt x="15344" y="9869"/>
                  <a:pt x="15396" y="9780"/>
                </a:cubicBezTo>
                <a:cubicBezTo>
                  <a:pt x="15498" y="9607"/>
                  <a:pt x="15749" y="8741"/>
                  <a:pt x="15898" y="9080"/>
                </a:cubicBezTo>
                <a:cubicBezTo>
                  <a:pt x="15996" y="9303"/>
                  <a:pt x="16006" y="10158"/>
                  <a:pt x="16194" y="10126"/>
                </a:cubicBezTo>
                <a:cubicBezTo>
                  <a:pt x="16224" y="10121"/>
                  <a:pt x="16253" y="10010"/>
                  <a:pt x="16283" y="10066"/>
                </a:cubicBezTo>
                <a:cubicBezTo>
                  <a:pt x="16320" y="10132"/>
                  <a:pt x="16323" y="10307"/>
                  <a:pt x="16326" y="10395"/>
                </a:cubicBezTo>
                <a:cubicBezTo>
                  <a:pt x="16334" y="10613"/>
                  <a:pt x="16309" y="10854"/>
                  <a:pt x="16326" y="11067"/>
                </a:cubicBezTo>
                <a:cubicBezTo>
                  <a:pt x="16332" y="11144"/>
                  <a:pt x="16597" y="11765"/>
                  <a:pt x="16491" y="11885"/>
                </a:cubicBezTo>
                <a:cubicBezTo>
                  <a:pt x="16453" y="11929"/>
                  <a:pt x="16307" y="11494"/>
                  <a:pt x="16275" y="11438"/>
                </a:cubicBezTo>
                <a:cubicBezTo>
                  <a:pt x="16218" y="11335"/>
                  <a:pt x="16160" y="11518"/>
                  <a:pt x="16115" y="11589"/>
                </a:cubicBezTo>
                <a:cubicBezTo>
                  <a:pt x="16095" y="11620"/>
                  <a:pt x="16365" y="12211"/>
                  <a:pt x="16407" y="12365"/>
                </a:cubicBezTo>
                <a:cubicBezTo>
                  <a:pt x="16507" y="12741"/>
                  <a:pt x="16660" y="13165"/>
                  <a:pt x="16842" y="13375"/>
                </a:cubicBezTo>
                <a:cubicBezTo>
                  <a:pt x="16926" y="13472"/>
                  <a:pt x="16990" y="12745"/>
                  <a:pt x="16822" y="12645"/>
                </a:cubicBezTo>
                <a:cubicBezTo>
                  <a:pt x="16772" y="12615"/>
                  <a:pt x="16787" y="11899"/>
                  <a:pt x="16763" y="11724"/>
                </a:cubicBezTo>
                <a:cubicBezTo>
                  <a:pt x="16698" y="11263"/>
                  <a:pt x="16485" y="11207"/>
                  <a:pt x="16517" y="10653"/>
                </a:cubicBezTo>
                <a:cubicBezTo>
                  <a:pt x="16541" y="10245"/>
                  <a:pt x="16739" y="11112"/>
                  <a:pt x="16780" y="11186"/>
                </a:cubicBezTo>
                <a:cubicBezTo>
                  <a:pt x="16830" y="11275"/>
                  <a:pt x="16890" y="11382"/>
                  <a:pt x="16921" y="11232"/>
                </a:cubicBezTo>
                <a:cubicBezTo>
                  <a:pt x="16975" y="10965"/>
                  <a:pt x="17065" y="10773"/>
                  <a:pt x="17080" y="10471"/>
                </a:cubicBezTo>
                <a:cubicBezTo>
                  <a:pt x="17106" y="9982"/>
                  <a:pt x="16875" y="9807"/>
                  <a:pt x="16864" y="9369"/>
                </a:cubicBezTo>
                <a:cubicBezTo>
                  <a:pt x="16859" y="9148"/>
                  <a:pt x="17013" y="9130"/>
                  <a:pt x="17007" y="9190"/>
                </a:cubicBezTo>
                <a:cubicBezTo>
                  <a:pt x="16987" y="9377"/>
                  <a:pt x="16915" y="9492"/>
                  <a:pt x="17062" y="9553"/>
                </a:cubicBezTo>
                <a:cubicBezTo>
                  <a:pt x="17102" y="9570"/>
                  <a:pt x="17178" y="9443"/>
                  <a:pt x="17156" y="9340"/>
                </a:cubicBezTo>
                <a:cubicBezTo>
                  <a:pt x="17127" y="9202"/>
                  <a:pt x="17039" y="9154"/>
                  <a:pt x="17157" y="9090"/>
                </a:cubicBezTo>
                <a:cubicBezTo>
                  <a:pt x="17326" y="8999"/>
                  <a:pt x="17570" y="8918"/>
                  <a:pt x="17639" y="8523"/>
                </a:cubicBezTo>
                <a:cubicBezTo>
                  <a:pt x="17730" y="8005"/>
                  <a:pt x="17768" y="7480"/>
                  <a:pt x="17539" y="7100"/>
                </a:cubicBezTo>
                <a:cubicBezTo>
                  <a:pt x="17409" y="6887"/>
                  <a:pt x="17487" y="6843"/>
                  <a:pt x="17598" y="6681"/>
                </a:cubicBezTo>
                <a:cubicBezTo>
                  <a:pt x="17691" y="6545"/>
                  <a:pt x="17409" y="6435"/>
                  <a:pt x="17393" y="6363"/>
                </a:cubicBezTo>
                <a:cubicBezTo>
                  <a:pt x="17333" y="6096"/>
                  <a:pt x="17628" y="6295"/>
                  <a:pt x="17656" y="6335"/>
                </a:cubicBezTo>
                <a:cubicBezTo>
                  <a:pt x="17736" y="6449"/>
                  <a:pt x="17842" y="6550"/>
                  <a:pt x="17842" y="6792"/>
                </a:cubicBezTo>
                <a:cubicBezTo>
                  <a:pt x="17842" y="7015"/>
                  <a:pt x="17883" y="7119"/>
                  <a:pt x="17997" y="7052"/>
                </a:cubicBezTo>
                <a:cubicBezTo>
                  <a:pt x="18174" y="6949"/>
                  <a:pt x="17992" y="6532"/>
                  <a:pt x="17914" y="6436"/>
                </a:cubicBezTo>
                <a:cubicBezTo>
                  <a:pt x="17751" y="6234"/>
                  <a:pt x="18080" y="5790"/>
                  <a:pt x="18144" y="5590"/>
                </a:cubicBezTo>
                <a:cubicBezTo>
                  <a:pt x="18213" y="5373"/>
                  <a:pt x="18240" y="4460"/>
                  <a:pt x="18406" y="4901"/>
                </a:cubicBezTo>
                <a:cubicBezTo>
                  <a:pt x="18461" y="5046"/>
                  <a:pt x="18385" y="5123"/>
                  <a:pt x="18413" y="5255"/>
                </a:cubicBezTo>
                <a:cubicBezTo>
                  <a:pt x="18445" y="5405"/>
                  <a:pt x="18497" y="5368"/>
                  <a:pt x="18445" y="5509"/>
                </a:cubicBezTo>
                <a:cubicBezTo>
                  <a:pt x="18367" y="5716"/>
                  <a:pt x="18640" y="6166"/>
                  <a:pt x="18533" y="6459"/>
                </a:cubicBezTo>
                <a:cubicBezTo>
                  <a:pt x="18497" y="6557"/>
                  <a:pt x="18411" y="6486"/>
                  <a:pt x="18421" y="6679"/>
                </a:cubicBezTo>
                <a:cubicBezTo>
                  <a:pt x="18427" y="6795"/>
                  <a:pt x="18282" y="6792"/>
                  <a:pt x="18243" y="6855"/>
                </a:cubicBezTo>
                <a:cubicBezTo>
                  <a:pt x="18205" y="6917"/>
                  <a:pt x="18035" y="7007"/>
                  <a:pt x="18080" y="7159"/>
                </a:cubicBezTo>
                <a:cubicBezTo>
                  <a:pt x="18121" y="7294"/>
                  <a:pt x="18127" y="7545"/>
                  <a:pt x="18220" y="7418"/>
                </a:cubicBezTo>
                <a:cubicBezTo>
                  <a:pt x="18327" y="7269"/>
                  <a:pt x="18414" y="7137"/>
                  <a:pt x="18507" y="6943"/>
                </a:cubicBezTo>
                <a:cubicBezTo>
                  <a:pt x="18564" y="6823"/>
                  <a:pt x="18629" y="6943"/>
                  <a:pt x="18695" y="6936"/>
                </a:cubicBezTo>
                <a:cubicBezTo>
                  <a:pt x="18771" y="6927"/>
                  <a:pt x="18740" y="6576"/>
                  <a:pt x="18735" y="6487"/>
                </a:cubicBezTo>
                <a:cubicBezTo>
                  <a:pt x="18728" y="6356"/>
                  <a:pt x="18566" y="5774"/>
                  <a:pt x="18586" y="5705"/>
                </a:cubicBezTo>
                <a:cubicBezTo>
                  <a:pt x="18615" y="5603"/>
                  <a:pt x="18767" y="5685"/>
                  <a:pt x="18816" y="5655"/>
                </a:cubicBezTo>
                <a:cubicBezTo>
                  <a:pt x="18889" y="5610"/>
                  <a:pt x="18754" y="5381"/>
                  <a:pt x="18727" y="5356"/>
                </a:cubicBezTo>
                <a:cubicBezTo>
                  <a:pt x="18644" y="5284"/>
                  <a:pt x="18401" y="5428"/>
                  <a:pt x="18480" y="5125"/>
                </a:cubicBezTo>
                <a:cubicBezTo>
                  <a:pt x="18514" y="4995"/>
                  <a:pt x="18478" y="4898"/>
                  <a:pt x="18434" y="4813"/>
                </a:cubicBezTo>
                <a:cubicBezTo>
                  <a:pt x="18359" y="4666"/>
                  <a:pt x="18422" y="4653"/>
                  <a:pt x="18474" y="4539"/>
                </a:cubicBezTo>
                <a:cubicBezTo>
                  <a:pt x="18521" y="4436"/>
                  <a:pt x="18404" y="4344"/>
                  <a:pt x="18378" y="4312"/>
                </a:cubicBezTo>
                <a:cubicBezTo>
                  <a:pt x="18302" y="4220"/>
                  <a:pt x="18268" y="4101"/>
                  <a:pt x="18233" y="3935"/>
                </a:cubicBezTo>
                <a:cubicBezTo>
                  <a:pt x="18163" y="3602"/>
                  <a:pt x="17924" y="3894"/>
                  <a:pt x="17782" y="3731"/>
                </a:cubicBezTo>
                <a:cubicBezTo>
                  <a:pt x="17705" y="3641"/>
                  <a:pt x="17809" y="3377"/>
                  <a:pt x="17840" y="3285"/>
                </a:cubicBezTo>
                <a:cubicBezTo>
                  <a:pt x="17888" y="3144"/>
                  <a:pt x="17967" y="3229"/>
                  <a:pt x="18034" y="3235"/>
                </a:cubicBezTo>
                <a:cubicBezTo>
                  <a:pt x="18119" y="3242"/>
                  <a:pt x="18197" y="3156"/>
                  <a:pt x="18280" y="3159"/>
                </a:cubicBezTo>
                <a:cubicBezTo>
                  <a:pt x="18303" y="3160"/>
                  <a:pt x="18420" y="3335"/>
                  <a:pt x="18414" y="3352"/>
                </a:cubicBezTo>
                <a:cubicBezTo>
                  <a:pt x="18454" y="3248"/>
                  <a:pt x="18507" y="3181"/>
                  <a:pt x="18488" y="3029"/>
                </a:cubicBezTo>
                <a:cubicBezTo>
                  <a:pt x="18482" y="2979"/>
                  <a:pt x="18437" y="2827"/>
                  <a:pt x="18494" y="2872"/>
                </a:cubicBezTo>
                <a:cubicBezTo>
                  <a:pt x="18535" y="2903"/>
                  <a:pt x="18631" y="3061"/>
                  <a:pt x="18676" y="2996"/>
                </a:cubicBezTo>
                <a:cubicBezTo>
                  <a:pt x="18696" y="2967"/>
                  <a:pt x="18756" y="2893"/>
                  <a:pt x="18775" y="2963"/>
                </a:cubicBezTo>
                <a:cubicBezTo>
                  <a:pt x="18840" y="3209"/>
                  <a:pt x="18570" y="3418"/>
                  <a:pt x="18691" y="3723"/>
                </a:cubicBezTo>
                <a:cubicBezTo>
                  <a:pt x="18809" y="4018"/>
                  <a:pt x="18962" y="4090"/>
                  <a:pt x="19070" y="4405"/>
                </a:cubicBezTo>
                <a:cubicBezTo>
                  <a:pt x="19122" y="4557"/>
                  <a:pt x="19127" y="4240"/>
                  <a:pt x="19128" y="4192"/>
                </a:cubicBezTo>
                <a:cubicBezTo>
                  <a:pt x="19134" y="4003"/>
                  <a:pt x="19156" y="3842"/>
                  <a:pt x="19172" y="3659"/>
                </a:cubicBezTo>
                <a:cubicBezTo>
                  <a:pt x="19189" y="3461"/>
                  <a:pt x="18873" y="3158"/>
                  <a:pt x="18932" y="3107"/>
                </a:cubicBezTo>
                <a:cubicBezTo>
                  <a:pt x="18978" y="3067"/>
                  <a:pt x="18991" y="3017"/>
                  <a:pt x="19046" y="3018"/>
                </a:cubicBezTo>
                <a:cubicBezTo>
                  <a:pt x="19105" y="3020"/>
                  <a:pt x="19223" y="3111"/>
                  <a:pt x="19277" y="3039"/>
                </a:cubicBezTo>
                <a:cubicBezTo>
                  <a:pt x="19337" y="2959"/>
                  <a:pt x="19340" y="2761"/>
                  <a:pt x="19406" y="2683"/>
                </a:cubicBezTo>
                <a:cubicBezTo>
                  <a:pt x="19426" y="2659"/>
                  <a:pt x="19573" y="2691"/>
                  <a:pt x="19573" y="2689"/>
                </a:cubicBezTo>
                <a:cubicBezTo>
                  <a:pt x="19579" y="2534"/>
                  <a:pt x="19242" y="1998"/>
                  <a:pt x="19172" y="1897"/>
                </a:cubicBezTo>
                <a:cubicBezTo>
                  <a:pt x="18938" y="1558"/>
                  <a:pt x="18689" y="1508"/>
                  <a:pt x="18420" y="1601"/>
                </a:cubicBezTo>
                <a:cubicBezTo>
                  <a:pt x="18338" y="1629"/>
                  <a:pt x="18268" y="1713"/>
                  <a:pt x="18189" y="1746"/>
                </a:cubicBezTo>
                <a:cubicBezTo>
                  <a:pt x="18083" y="1789"/>
                  <a:pt x="17970" y="1573"/>
                  <a:pt x="17882" y="1479"/>
                </a:cubicBezTo>
                <a:cubicBezTo>
                  <a:pt x="17771" y="1361"/>
                  <a:pt x="17651" y="1415"/>
                  <a:pt x="17539" y="1322"/>
                </a:cubicBezTo>
                <a:cubicBezTo>
                  <a:pt x="17415" y="1218"/>
                  <a:pt x="17181" y="1084"/>
                  <a:pt x="17050" y="1210"/>
                </a:cubicBezTo>
                <a:cubicBezTo>
                  <a:pt x="16874" y="1380"/>
                  <a:pt x="16650" y="1470"/>
                  <a:pt x="16458" y="1362"/>
                </a:cubicBezTo>
                <a:cubicBezTo>
                  <a:pt x="16303" y="1276"/>
                  <a:pt x="16341" y="1026"/>
                  <a:pt x="16166" y="1098"/>
                </a:cubicBezTo>
                <a:cubicBezTo>
                  <a:pt x="15943" y="1188"/>
                  <a:pt x="15882" y="1204"/>
                  <a:pt x="15706" y="977"/>
                </a:cubicBezTo>
                <a:cubicBezTo>
                  <a:pt x="15594" y="832"/>
                  <a:pt x="15468" y="823"/>
                  <a:pt x="15357" y="659"/>
                </a:cubicBezTo>
                <a:cubicBezTo>
                  <a:pt x="15185" y="402"/>
                  <a:pt x="14925" y="714"/>
                  <a:pt x="14745" y="781"/>
                </a:cubicBezTo>
                <a:cubicBezTo>
                  <a:pt x="14575" y="845"/>
                  <a:pt x="14484" y="990"/>
                  <a:pt x="14329" y="1162"/>
                </a:cubicBezTo>
                <a:cubicBezTo>
                  <a:pt x="14252" y="1246"/>
                  <a:pt x="14153" y="1336"/>
                  <a:pt x="14068" y="1249"/>
                </a:cubicBezTo>
                <a:cubicBezTo>
                  <a:pt x="14010" y="1188"/>
                  <a:pt x="13993" y="975"/>
                  <a:pt x="13918" y="980"/>
                </a:cubicBezTo>
                <a:cubicBezTo>
                  <a:pt x="13716" y="994"/>
                  <a:pt x="13652" y="1813"/>
                  <a:pt x="13439" y="1665"/>
                </a:cubicBezTo>
                <a:cubicBezTo>
                  <a:pt x="13408" y="1643"/>
                  <a:pt x="13201" y="1438"/>
                  <a:pt x="13217" y="1649"/>
                </a:cubicBezTo>
                <a:cubicBezTo>
                  <a:pt x="13232" y="1853"/>
                  <a:pt x="13061" y="1734"/>
                  <a:pt x="13010" y="1729"/>
                </a:cubicBezTo>
                <a:cubicBezTo>
                  <a:pt x="12952" y="1723"/>
                  <a:pt x="12836" y="1597"/>
                  <a:pt x="12782" y="1637"/>
                </a:cubicBezTo>
                <a:cubicBezTo>
                  <a:pt x="12712" y="1689"/>
                  <a:pt x="12739" y="1768"/>
                  <a:pt x="12647" y="1744"/>
                </a:cubicBezTo>
                <a:cubicBezTo>
                  <a:pt x="12565" y="1722"/>
                  <a:pt x="12640" y="2073"/>
                  <a:pt x="12561" y="2040"/>
                </a:cubicBezTo>
                <a:cubicBezTo>
                  <a:pt x="12446" y="1992"/>
                  <a:pt x="12314" y="1759"/>
                  <a:pt x="12205" y="1658"/>
                </a:cubicBezTo>
                <a:cubicBezTo>
                  <a:pt x="11991" y="1461"/>
                  <a:pt x="11855" y="1352"/>
                  <a:pt x="11621" y="1438"/>
                </a:cubicBezTo>
                <a:cubicBezTo>
                  <a:pt x="11473" y="1493"/>
                  <a:pt x="11377" y="1446"/>
                  <a:pt x="11263" y="1697"/>
                </a:cubicBezTo>
                <a:cubicBezTo>
                  <a:pt x="11167" y="1907"/>
                  <a:pt x="11101" y="2161"/>
                  <a:pt x="10982" y="2320"/>
                </a:cubicBezTo>
                <a:cubicBezTo>
                  <a:pt x="10818" y="2540"/>
                  <a:pt x="10697" y="2435"/>
                  <a:pt x="10627" y="2884"/>
                </a:cubicBezTo>
                <a:cubicBezTo>
                  <a:pt x="10589" y="3123"/>
                  <a:pt x="10630" y="3566"/>
                  <a:pt x="10782" y="3459"/>
                </a:cubicBezTo>
                <a:cubicBezTo>
                  <a:pt x="10837" y="3420"/>
                  <a:pt x="10887" y="3277"/>
                  <a:pt x="10943" y="3259"/>
                </a:cubicBezTo>
                <a:cubicBezTo>
                  <a:pt x="11017" y="3236"/>
                  <a:pt x="11064" y="3540"/>
                  <a:pt x="11098" y="3637"/>
                </a:cubicBezTo>
                <a:cubicBezTo>
                  <a:pt x="11182" y="3876"/>
                  <a:pt x="11352" y="3292"/>
                  <a:pt x="11375" y="3148"/>
                </a:cubicBezTo>
                <a:cubicBezTo>
                  <a:pt x="11419" y="2880"/>
                  <a:pt x="11399" y="2561"/>
                  <a:pt x="11574" y="2512"/>
                </a:cubicBezTo>
                <a:cubicBezTo>
                  <a:pt x="11570" y="2513"/>
                  <a:pt x="11514" y="2790"/>
                  <a:pt x="11509" y="2819"/>
                </a:cubicBezTo>
                <a:cubicBezTo>
                  <a:pt x="11484" y="2959"/>
                  <a:pt x="11558" y="3043"/>
                  <a:pt x="11538" y="3134"/>
                </a:cubicBezTo>
                <a:cubicBezTo>
                  <a:pt x="11500" y="3306"/>
                  <a:pt x="11481" y="3471"/>
                  <a:pt x="11450" y="3637"/>
                </a:cubicBezTo>
                <a:cubicBezTo>
                  <a:pt x="11435" y="3717"/>
                  <a:pt x="11217" y="3760"/>
                  <a:pt x="11174" y="3763"/>
                </a:cubicBezTo>
                <a:cubicBezTo>
                  <a:pt x="11138" y="3766"/>
                  <a:pt x="10757" y="3078"/>
                  <a:pt x="10767" y="3587"/>
                </a:cubicBezTo>
                <a:cubicBezTo>
                  <a:pt x="10774" y="3967"/>
                  <a:pt x="10735" y="3823"/>
                  <a:pt x="10597" y="3999"/>
                </a:cubicBezTo>
                <a:cubicBezTo>
                  <a:pt x="10548" y="4062"/>
                  <a:pt x="10459" y="4380"/>
                  <a:pt x="10408" y="4257"/>
                </a:cubicBezTo>
                <a:cubicBezTo>
                  <a:pt x="10383" y="4198"/>
                  <a:pt x="10281" y="3878"/>
                  <a:pt x="10282" y="3791"/>
                </a:cubicBezTo>
                <a:cubicBezTo>
                  <a:pt x="10285" y="3681"/>
                  <a:pt x="10378" y="3419"/>
                  <a:pt x="10312" y="3350"/>
                </a:cubicBezTo>
                <a:cubicBezTo>
                  <a:pt x="10285" y="3323"/>
                  <a:pt x="10134" y="3142"/>
                  <a:pt x="10110" y="3186"/>
                </a:cubicBezTo>
                <a:cubicBezTo>
                  <a:pt x="10068" y="3264"/>
                  <a:pt x="9927" y="3475"/>
                  <a:pt x="9975" y="3603"/>
                </a:cubicBezTo>
                <a:cubicBezTo>
                  <a:pt x="10030" y="3754"/>
                  <a:pt x="9878" y="3837"/>
                  <a:pt x="9829" y="3850"/>
                </a:cubicBezTo>
                <a:cubicBezTo>
                  <a:pt x="9720" y="3878"/>
                  <a:pt x="9737" y="4089"/>
                  <a:pt x="9753" y="4293"/>
                </a:cubicBezTo>
                <a:cubicBezTo>
                  <a:pt x="9796" y="4823"/>
                  <a:pt x="10106" y="3817"/>
                  <a:pt x="10070" y="3810"/>
                </a:cubicBezTo>
                <a:cubicBezTo>
                  <a:pt x="10226" y="3841"/>
                  <a:pt x="9987" y="4381"/>
                  <a:pt x="9983" y="4466"/>
                </a:cubicBezTo>
                <a:cubicBezTo>
                  <a:pt x="9973" y="4684"/>
                  <a:pt x="10123" y="4643"/>
                  <a:pt x="10174" y="4644"/>
                </a:cubicBezTo>
                <a:cubicBezTo>
                  <a:pt x="10062" y="4643"/>
                  <a:pt x="9987" y="4679"/>
                  <a:pt x="10003" y="4920"/>
                </a:cubicBezTo>
                <a:cubicBezTo>
                  <a:pt x="10021" y="5190"/>
                  <a:pt x="10093" y="4989"/>
                  <a:pt x="10128" y="5157"/>
                </a:cubicBezTo>
                <a:cubicBezTo>
                  <a:pt x="10156" y="5285"/>
                  <a:pt x="10102" y="5445"/>
                  <a:pt x="10045" y="5467"/>
                </a:cubicBezTo>
                <a:cubicBezTo>
                  <a:pt x="9971" y="5496"/>
                  <a:pt x="9884" y="5489"/>
                  <a:pt x="9812" y="5445"/>
                </a:cubicBezTo>
                <a:cubicBezTo>
                  <a:pt x="9675" y="5364"/>
                  <a:pt x="9656" y="5610"/>
                  <a:pt x="9612" y="5806"/>
                </a:cubicBezTo>
                <a:cubicBezTo>
                  <a:pt x="9598" y="5870"/>
                  <a:pt x="9567" y="5922"/>
                  <a:pt x="9569" y="6001"/>
                </a:cubicBezTo>
                <a:cubicBezTo>
                  <a:pt x="9572" y="6091"/>
                  <a:pt x="9605" y="6165"/>
                  <a:pt x="9582" y="6256"/>
                </a:cubicBezTo>
                <a:cubicBezTo>
                  <a:pt x="9536" y="6444"/>
                  <a:pt x="9602" y="6486"/>
                  <a:pt x="9668" y="6621"/>
                </a:cubicBezTo>
                <a:cubicBezTo>
                  <a:pt x="9740" y="6769"/>
                  <a:pt x="9970" y="6804"/>
                  <a:pt x="10059" y="6721"/>
                </a:cubicBezTo>
                <a:cubicBezTo>
                  <a:pt x="10219" y="6571"/>
                  <a:pt x="10215" y="5818"/>
                  <a:pt x="10422" y="5852"/>
                </a:cubicBezTo>
                <a:cubicBezTo>
                  <a:pt x="10485" y="5862"/>
                  <a:pt x="10488" y="5955"/>
                  <a:pt x="10546" y="5859"/>
                </a:cubicBezTo>
                <a:cubicBezTo>
                  <a:pt x="10587" y="5793"/>
                  <a:pt x="10691" y="5500"/>
                  <a:pt x="10744" y="5581"/>
                </a:cubicBezTo>
                <a:cubicBezTo>
                  <a:pt x="10840" y="5729"/>
                  <a:pt x="11000" y="6223"/>
                  <a:pt x="11120" y="6195"/>
                </a:cubicBezTo>
                <a:cubicBezTo>
                  <a:pt x="10837" y="6262"/>
                  <a:pt x="11041" y="6935"/>
                  <a:pt x="11172" y="6563"/>
                </a:cubicBezTo>
                <a:cubicBezTo>
                  <a:pt x="11232" y="6395"/>
                  <a:pt x="11337" y="6128"/>
                  <a:pt x="11274" y="5982"/>
                </a:cubicBezTo>
                <a:cubicBezTo>
                  <a:pt x="11234" y="5890"/>
                  <a:pt x="11047" y="5620"/>
                  <a:pt x="11049" y="5488"/>
                </a:cubicBezTo>
                <a:cubicBezTo>
                  <a:pt x="11050" y="5449"/>
                  <a:pt x="11229" y="5620"/>
                  <a:pt x="11250" y="5664"/>
                </a:cubicBezTo>
                <a:cubicBezTo>
                  <a:pt x="11348" y="5871"/>
                  <a:pt x="11357" y="6098"/>
                  <a:pt x="11371" y="6376"/>
                </a:cubicBezTo>
                <a:cubicBezTo>
                  <a:pt x="11377" y="6493"/>
                  <a:pt x="11462" y="6992"/>
                  <a:pt x="11551" y="6906"/>
                </a:cubicBezTo>
                <a:cubicBezTo>
                  <a:pt x="11640" y="6821"/>
                  <a:pt x="11681" y="6554"/>
                  <a:pt x="11655" y="6374"/>
                </a:cubicBezTo>
                <a:cubicBezTo>
                  <a:pt x="11648" y="6325"/>
                  <a:pt x="11595" y="6240"/>
                  <a:pt x="11600" y="6187"/>
                </a:cubicBezTo>
                <a:cubicBezTo>
                  <a:pt x="11610" y="6094"/>
                  <a:pt x="11686" y="6075"/>
                  <a:pt x="11709" y="6149"/>
                </a:cubicBezTo>
                <a:cubicBezTo>
                  <a:pt x="11752" y="6293"/>
                  <a:pt x="11714" y="6651"/>
                  <a:pt x="11768" y="6744"/>
                </a:cubicBezTo>
                <a:cubicBezTo>
                  <a:pt x="11860" y="6905"/>
                  <a:pt x="11961" y="6682"/>
                  <a:pt x="12051" y="6707"/>
                </a:cubicBezTo>
                <a:cubicBezTo>
                  <a:pt x="12120" y="6726"/>
                  <a:pt x="12018" y="7006"/>
                  <a:pt x="12025" y="7014"/>
                </a:cubicBezTo>
                <a:cubicBezTo>
                  <a:pt x="12075" y="7074"/>
                  <a:pt x="12194" y="7057"/>
                  <a:pt x="12252" y="7052"/>
                </a:cubicBezTo>
                <a:cubicBezTo>
                  <a:pt x="12314" y="7047"/>
                  <a:pt x="12251" y="6785"/>
                  <a:pt x="12294" y="6707"/>
                </a:cubicBezTo>
                <a:cubicBezTo>
                  <a:pt x="12358" y="6594"/>
                  <a:pt x="12299" y="6977"/>
                  <a:pt x="12296" y="6988"/>
                </a:cubicBezTo>
                <a:cubicBezTo>
                  <a:pt x="12270" y="7081"/>
                  <a:pt x="12241" y="7170"/>
                  <a:pt x="12210" y="7255"/>
                </a:cubicBezTo>
                <a:cubicBezTo>
                  <a:pt x="12210" y="7255"/>
                  <a:pt x="12210" y="7255"/>
                  <a:pt x="12210" y="7255"/>
                </a:cubicBezTo>
                <a:close/>
                <a:moveTo>
                  <a:pt x="5118" y="9530"/>
                </a:moveTo>
                <a:cubicBezTo>
                  <a:pt x="5087" y="9609"/>
                  <a:pt x="5009" y="9413"/>
                  <a:pt x="4957" y="9578"/>
                </a:cubicBezTo>
                <a:cubicBezTo>
                  <a:pt x="4908" y="9732"/>
                  <a:pt x="5006" y="9764"/>
                  <a:pt x="5044" y="9658"/>
                </a:cubicBezTo>
                <a:cubicBezTo>
                  <a:pt x="5090" y="9533"/>
                  <a:pt x="5216" y="9690"/>
                  <a:pt x="5267" y="9722"/>
                </a:cubicBezTo>
                <a:cubicBezTo>
                  <a:pt x="5347" y="9773"/>
                  <a:pt x="5386" y="9515"/>
                  <a:pt x="5418" y="9556"/>
                </a:cubicBezTo>
                <a:cubicBezTo>
                  <a:pt x="5453" y="9601"/>
                  <a:pt x="5573" y="9724"/>
                  <a:pt x="5585" y="9546"/>
                </a:cubicBezTo>
                <a:cubicBezTo>
                  <a:pt x="5593" y="9418"/>
                  <a:pt x="5412" y="9280"/>
                  <a:pt x="5374" y="9257"/>
                </a:cubicBezTo>
                <a:cubicBezTo>
                  <a:pt x="5186" y="9145"/>
                  <a:pt x="5323" y="9747"/>
                  <a:pt x="5118" y="9530"/>
                </a:cubicBezTo>
                <a:cubicBezTo>
                  <a:pt x="5118" y="9530"/>
                  <a:pt x="5118" y="9530"/>
                  <a:pt x="5118" y="9530"/>
                </a:cubicBezTo>
                <a:close/>
                <a:moveTo>
                  <a:pt x="4497" y="9049"/>
                </a:moveTo>
                <a:cubicBezTo>
                  <a:pt x="4457" y="9187"/>
                  <a:pt x="4790" y="9031"/>
                  <a:pt x="4848" y="9069"/>
                </a:cubicBezTo>
                <a:cubicBezTo>
                  <a:pt x="4958" y="9143"/>
                  <a:pt x="4987" y="9428"/>
                  <a:pt x="5133" y="9320"/>
                </a:cubicBezTo>
                <a:cubicBezTo>
                  <a:pt x="5252" y="9232"/>
                  <a:pt x="4948" y="9058"/>
                  <a:pt x="4896" y="8969"/>
                </a:cubicBezTo>
                <a:cubicBezTo>
                  <a:pt x="4787" y="8782"/>
                  <a:pt x="4578" y="8768"/>
                  <a:pt x="4497" y="9049"/>
                </a:cubicBezTo>
                <a:cubicBezTo>
                  <a:pt x="4445" y="9228"/>
                  <a:pt x="4522" y="8960"/>
                  <a:pt x="4497" y="9049"/>
                </a:cubicBezTo>
                <a:close/>
                <a:moveTo>
                  <a:pt x="2424" y="1072"/>
                </a:moveTo>
                <a:cubicBezTo>
                  <a:pt x="2467" y="1045"/>
                  <a:pt x="2731" y="1227"/>
                  <a:pt x="2707" y="998"/>
                </a:cubicBezTo>
                <a:cubicBezTo>
                  <a:pt x="2695" y="874"/>
                  <a:pt x="2430" y="941"/>
                  <a:pt x="2436" y="799"/>
                </a:cubicBezTo>
                <a:cubicBezTo>
                  <a:pt x="2436" y="785"/>
                  <a:pt x="2629" y="807"/>
                  <a:pt x="2646" y="804"/>
                </a:cubicBezTo>
                <a:cubicBezTo>
                  <a:pt x="2737" y="787"/>
                  <a:pt x="2710" y="612"/>
                  <a:pt x="2796" y="576"/>
                </a:cubicBezTo>
                <a:cubicBezTo>
                  <a:pt x="2840" y="558"/>
                  <a:pt x="3139" y="364"/>
                  <a:pt x="3131" y="512"/>
                </a:cubicBezTo>
                <a:cubicBezTo>
                  <a:pt x="3124" y="667"/>
                  <a:pt x="2927" y="786"/>
                  <a:pt x="2906" y="747"/>
                </a:cubicBezTo>
                <a:cubicBezTo>
                  <a:pt x="2961" y="850"/>
                  <a:pt x="3244" y="690"/>
                  <a:pt x="3156" y="947"/>
                </a:cubicBezTo>
                <a:cubicBezTo>
                  <a:pt x="3108" y="1088"/>
                  <a:pt x="2858" y="975"/>
                  <a:pt x="2849" y="1071"/>
                </a:cubicBezTo>
                <a:cubicBezTo>
                  <a:pt x="2840" y="1168"/>
                  <a:pt x="3122" y="1412"/>
                  <a:pt x="3167" y="1267"/>
                </a:cubicBezTo>
                <a:cubicBezTo>
                  <a:pt x="3212" y="1124"/>
                  <a:pt x="3191" y="1017"/>
                  <a:pt x="3322" y="1075"/>
                </a:cubicBezTo>
                <a:cubicBezTo>
                  <a:pt x="3388" y="1105"/>
                  <a:pt x="3289" y="1496"/>
                  <a:pt x="3333" y="1580"/>
                </a:cubicBezTo>
                <a:cubicBezTo>
                  <a:pt x="3358" y="1628"/>
                  <a:pt x="3530" y="1545"/>
                  <a:pt x="3523" y="1766"/>
                </a:cubicBezTo>
                <a:cubicBezTo>
                  <a:pt x="3522" y="1793"/>
                  <a:pt x="3446" y="1853"/>
                  <a:pt x="3473" y="1951"/>
                </a:cubicBezTo>
                <a:cubicBezTo>
                  <a:pt x="3511" y="2094"/>
                  <a:pt x="3734" y="1283"/>
                  <a:pt x="3738" y="1171"/>
                </a:cubicBezTo>
                <a:cubicBezTo>
                  <a:pt x="3741" y="1060"/>
                  <a:pt x="3479" y="960"/>
                  <a:pt x="3427" y="954"/>
                </a:cubicBezTo>
                <a:cubicBezTo>
                  <a:pt x="3359" y="946"/>
                  <a:pt x="3268" y="944"/>
                  <a:pt x="3275" y="748"/>
                </a:cubicBezTo>
                <a:cubicBezTo>
                  <a:pt x="3280" y="638"/>
                  <a:pt x="3270" y="473"/>
                  <a:pt x="3330" y="435"/>
                </a:cubicBezTo>
                <a:cubicBezTo>
                  <a:pt x="3420" y="377"/>
                  <a:pt x="3459" y="589"/>
                  <a:pt x="3537" y="467"/>
                </a:cubicBezTo>
                <a:cubicBezTo>
                  <a:pt x="3643" y="299"/>
                  <a:pt x="3653" y="486"/>
                  <a:pt x="3697" y="640"/>
                </a:cubicBezTo>
                <a:cubicBezTo>
                  <a:pt x="3748" y="815"/>
                  <a:pt x="3803" y="664"/>
                  <a:pt x="3757" y="513"/>
                </a:cubicBezTo>
                <a:cubicBezTo>
                  <a:pt x="3732" y="435"/>
                  <a:pt x="3748" y="180"/>
                  <a:pt x="3798" y="161"/>
                </a:cubicBezTo>
                <a:cubicBezTo>
                  <a:pt x="3844" y="143"/>
                  <a:pt x="3887" y="217"/>
                  <a:pt x="3933" y="215"/>
                </a:cubicBezTo>
                <a:cubicBezTo>
                  <a:pt x="3997" y="212"/>
                  <a:pt x="4063" y="156"/>
                  <a:pt x="4123" y="114"/>
                </a:cubicBezTo>
                <a:cubicBezTo>
                  <a:pt x="4348" y="-44"/>
                  <a:pt x="4562" y="-14"/>
                  <a:pt x="4794" y="66"/>
                </a:cubicBezTo>
                <a:cubicBezTo>
                  <a:pt x="4828" y="78"/>
                  <a:pt x="5029" y="102"/>
                  <a:pt x="5034" y="204"/>
                </a:cubicBezTo>
                <a:cubicBezTo>
                  <a:pt x="5038" y="292"/>
                  <a:pt x="4876" y="367"/>
                  <a:pt x="4852" y="384"/>
                </a:cubicBezTo>
                <a:cubicBezTo>
                  <a:pt x="4783" y="430"/>
                  <a:pt x="4360" y="797"/>
                  <a:pt x="4428" y="1002"/>
                </a:cubicBezTo>
                <a:cubicBezTo>
                  <a:pt x="4496" y="1209"/>
                  <a:pt x="4689" y="1348"/>
                  <a:pt x="4793" y="1409"/>
                </a:cubicBezTo>
                <a:cubicBezTo>
                  <a:pt x="4811" y="1419"/>
                  <a:pt x="4917" y="1419"/>
                  <a:pt x="4932" y="1444"/>
                </a:cubicBezTo>
                <a:cubicBezTo>
                  <a:pt x="4968" y="1505"/>
                  <a:pt x="4984" y="1612"/>
                  <a:pt x="5026" y="1675"/>
                </a:cubicBezTo>
                <a:cubicBezTo>
                  <a:pt x="5106" y="1797"/>
                  <a:pt x="5384" y="1923"/>
                  <a:pt x="5403" y="2140"/>
                </a:cubicBezTo>
                <a:cubicBezTo>
                  <a:pt x="5421" y="2349"/>
                  <a:pt x="5346" y="2276"/>
                  <a:pt x="5304" y="2402"/>
                </a:cubicBezTo>
                <a:cubicBezTo>
                  <a:pt x="5280" y="2471"/>
                  <a:pt x="5340" y="2650"/>
                  <a:pt x="5323" y="2754"/>
                </a:cubicBezTo>
                <a:cubicBezTo>
                  <a:pt x="5235" y="3275"/>
                  <a:pt x="5073" y="2705"/>
                  <a:pt x="4930" y="2637"/>
                </a:cubicBezTo>
                <a:cubicBezTo>
                  <a:pt x="4867" y="2607"/>
                  <a:pt x="4539" y="2441"/>
                  <a:pt x="4567" y="2325"/>
                </a:cubicBezTo>
                <a:cubicBezTo>
                  <a:pt x="4612" y="2139"/>
                  <a:pt x="4607" y="2173"/>
                  <a:pt x="4698" y="2227"/>
                </a:cubicBezTo>
                <a:cubicBezTo>
                  <a:pt x="4737" y="2250"/>
                  <a:pt x="4891" y="2138"/>
                  <a:pt x="4829" y="2017"/>
                </a:cubicBezTo>
                <a:cubicBezTo>
                  <a:pt x="4799" y="1958"/>
                  <a:pt x="4747" y="2176"/>
                  <a:pt x="4700" y="2152"/>
                </a:cubicBezTo>
                <a:cubicBezTo>
                  <a:pt x="4644" y="2123"/>
                  <a:pt x="4643" y="1992"/>
                  <a:pt x="4630" y="1898"/>
                </a:cubicBezTo>
                <a:cubicBezTo>
                  <a:pt x="4592" y="1638"/>
                  <a:pt x="4432" y="1882"/>
                  <a:pt x="4438" y="1899"/>
                </a:cubicBezTo>
                <a:cubicBezTo>
                  <a:pt x="4499" y="2083"/>
                  <a:pt x="4501" y="2099"/>
                  <a:pt x="4393" y="2274"/>
                </a:cubicBezTo>
                <a:cubicBezTo>
                  <a:pt x="4300" y="2426"/>
                  <a:pt x="4617" y="2489"/>
                  <a:pt x="4580" y="2598"/>
                </a:cubicBezTo>
                <a:cubicBezTo>
                  <a:pt x="4547" y="2693"/>
                  <a:pt x="4366" y="2921"/>
                  <a:pt x="4329" y="2813"/>
                </a:cubicBezTo>
                <a:cubicBezTo>
                  <a:pt x="4290" y="2699"/>
                  <a:pt x="4216" y="2474"/>
                  <a:pt x="4139" y="2574"/>
                </a:cubicBezTo>
                <a:cubicBezTo>
                  <a:pt x="4108" y="2614"/>
                  <a:pt x="3677" y="3175"/>
                  <a:pt x="3864" y="3377"/>
                </a:cubicBezTo>
                <a:cubicBezTo>
                  <a:pt x="4017" y="3543"/>
                  <a:pt x="4232" y="3691"/>
                  <a:pt x="4406" y="3685"/>
                </a:cubicBezTo>
                <a:cubicBezTo>
                  <a:pt x="4479" y="3682"/>
                  <a:pt x="4700" y="4130"/>
                  <a:pt x="4674" y="4234"/>
                </a:cubicBezTo>
                <a:cubicBezTo>
                  <a:pt x="4703" y="4119"/>
                  <a:pt x="4629" y="3904"/>
                  <a:pt x="4686" y="3792"/>
                </a:cubicBezTo>
                <a:cubicBezTo>
                  <a:pt x="4711" y="3743"/>
                  <a:pt x="4789" y="3686"/>
                  <a:pt x="4776" y="3587"/>
                </a:cubicBezTo>
                <a:cubicBezTo>
                  <a:pt x="4760" y="3472"/>
                  <a:pt x="4619" y="3420"/>
                  <a:pt x="4639" y="3287"/>
                </a:cubicBezTo>
                <a:cubicBezTo>
                  <a:pt x="4652" y="3197"/>
                  <a:pt x="4673" y="3167"/>
                  <a:pt x="4637" y="3075"/>
                </a:cubicBezTo>
                <a:cubicBezTo>
                  <a:pt x="4500" y="2723"/>
                  <a:pt x="4664" y="2547"/>
                  <a:pt x="4816" y="2648"/>
                </a:cubicBezTo>
                <a:cubicBezTo>
                  <a:pt x="4919" y="2716"/>
                  <a:pt x="5006" y="2843"/>
                  <a:pt x="5104" y="2930"/>
                </a:cubicBezTo>
                <a:cubicBezTo>
                  <a:pt x="5213" y="3028"/>
                  <a:pt x="5082" y="3146"/>
                  <a:pt x="5146" y="3245"/>
                </a:cubicBezTo>
                <a:cubicBezTo>
                  <a:pt x="5181" y="3301"/>
                  <a:pt x="5270" y="3275"/>
                  <a:pt x="5289" y="3180"/>
                </a:cubicBezTo>
                <a:cubicBezTo>
                  <a:pt x="5324" y="3002"/>
                  <a:pt x="5293" y="2981"/>
                  <a:pt x="5422" y="3059"/>
                </a:cubicBezTo>
                <a:cubicBezTo>
                  <a:pt x="5470" y="3087"/>
                  <a:pt x="5509" y="3118"/>
                  <a:pt x="5533" y="3221"/>
                </a:cubicBezTo>
                <a:cubicBezTo>
                  <a:pt x="5577" y="3417"/>
                  <a:pt x="5587" y="3598"/>
                  <a:pt x="5674" y="3736"/>
                </a:cubicBezTo>
                <a:cubicBezTo>
                  <a:pt x="5732" y="3828"/>
                  <a:pt x="5799" y="3884"/>
                  <a:pt x="5859" y="3972"/>
                </a:cubicBezTo>
                <a:cubicBezTo>
                  <a:pt x="5976" y="4143"/>
                  <a:pt x="6079" y="4148"/>
                  <a:pt x="6059" y="4532"/>
                </a:cubicBezTo>
                <a:cubicBezTo>
                  <a:pt x="6178" y="4546"/>
                  <a:pt x="6296" y="4698"/>
                  <a:pt x="6292" y="4983"/>
                </a:cubicBezTo>
                <a:cubicBezTo>
                  <a:pt x="6290" y="5116"/>
                  <a:pt x="6099" y="5035"/>
                  <a:pt x="6039" y="5045"/>
                </a:cubicBezTo>
                <a:cubicBezTo>
                  <a:pt x="5947" y="5060"/>
                  <a:pt x="5876" y="5031"/>
                  <a:pt x="5887" y="4804"/>
                </a:cubicBezTo>
                <a:cubicBezTo>
                  <a:pt x="5898" y="4555"/>
                  <a:pt x="5925" y="4418"/>
                  <a:pt x="5803" y="4597"/>
                </a:cubicBezTo>
                <a:cubicBezTo>
                  <a:pt x="5770" y="4644"/>
                  <a:pt x="5560" y="4840"/>
                  <a:pt x="5566" y="4929"/>
                </a:cubicBezTo>
                <a:cubicBezTo>
                  <a:pt x="5583" y="5166"/>
                  <a:pt x="5692" y="5031"/>
                  <a:pt x="5779" y="5043"/>
                </a:cubicBezTo>
                <a:cubicBezTo>
                  <a:pt x="6055" y="5082"/>
                  <a:pt x="5609" y="5662"/>
                  <a:pt x="5551" y="5712"/>
                </a:cubicBezTo>
                <a:cubicBezTo>
                  <a:pt x="5505" y="5752"/>
                  <a:pt x="5533" y="5441"/>
                  <a:pt x="5458" y="5468"/>
                </a:cubicBezTo>
                <a:cubicBezTo>
                  <a:pt x="5350" y="5505"/>
                  <a:pt x="5279" y="5551"/>
                  <a:pt x="5345" y="5765"/>
                </a:cubicBezTo>
                <a:cubicBezTo>
                  <a:pt x="5431" y="6046"/>
                  <a:pt x="5082" y="6020"/>
                  <a:pt x="5054" y="6257"/>
                </a:cubicBezTo>
                <a:cubicBezTo>
                  <a:pt x="5032" y="6447"/>
                  <a:pt x="5069" y="6634"/>
                  <a:pt x="5059" y="6823"/>
                </a:cubicBezTo>
                <a:cubicBezTo>
                  <a:pt x="5050" y="7003"/>
                  <a:pt x="4952" y="7128"/>
                  <a:pt x="4891" y="7223"/>
                </a:cubicBezTo>
                <a:cubicBezTo>
                  <a:pt x="4823" y="7330"/>
                  <a:pt x="4661" y="7494"/>
                  <a:pt x="4699" y="7730"/>
                </a:cubicBezTo>
                <a:cubicBezTo>
                  <a:pt x="4729" y="7916"/>
                  <a:pt x="4790" y="8068"/>
                  <a:pt x="4817" y="8263"/>
                </a:cubicBezTo>
                <a:cubicBezTo>
                  <a:pt x="4856" y="8549"/>
                  <a:pt x="4684" y="8510"/>
                  <a:pt x="4626" y="8353"/>
                </a:cubicBezTo>
                <a:cubicBezTo>
                  <a:pt x="4560" y="8171"/>
                  <a:pt x="4554" y="7897"/>
                  <a:pt x="4470" y="7744"/>
                </a:cubicBezTo>
                <a:cubicBezTo>
                  <a:pt x="4292" y="7423"/>
                  <a:pt x="4202" y="8171"/>
                  <a:pt x="4088" y="8027"/>
                </a:cubicBezTo>
                <a:cubicBezTo>
                  <a:pt x="4010" y="7928"/>
                  <a:pt x="4051" y="7779"/>
                  <a:pt x="3919" y="7800"/>
                </a:cubicBezTo>
                <a:cubicBezTo>
                  <a:pt x="3824" y="7815"/>
                  <a:pt x="3767" y="7951"/>
                  <a:pt x="3739" y="8140"/>
                </a:cubicBezTo>
                <a:cubicBezTo>
                  <a:pt x="3678" y="8544"/>
                  <a:pt x="3621" y="9198"/>
                  <a:pt x="3819" y="9464"/>
                </a:cubicBezTo>
                <a:cubicBezTo>
                  <a:pt x="3960" y="9654"/>
                  <a:pt x="4032" y="9534"/>
                  <a:pt x="4127" y="9289"/>
                </a:cubicBezTo>
                <a:cubicBezTo>
                  <a:pt x="4179" y="9155"/>
                  <a:pt x="4291" y="8845"/>
                  <a:pt x="4366" y="9122"/>
                </a:cubicBezTo>
                <a:cubicBezTo>
                  <a:pt x="4431" y="9363"/>
                  <a:pt x="4330" y="9622"/>
                  <a:pt x="4334" y="9861"/>
                </a:cubicBezTo>
                <a:cubicBezTo>
                  <a:pt x="4337" y="10002"/>
                  <a:pt x="4480" y="9937"/>
                  <a:pt x="4520" y="9958"/>
                </a:cubicBezTo>
                <a:cubicBezTo>
                  <a:pt x="4672" y="10037"/>
                  <a:pt x="4630" y="10375"/>
                  <a:pt x="4630" y="10619"/>
                </a:cubicBezTo>
                <a:cubicBezTo>
                  <a:pt x="4630" y="10680"/>
                  <a:pt x="4702" y="11147"/>
                  <a:pt x="4756" y="11035"/>
                </a:cubicBezTo>
                <a:cubicBezTo>
                  <a:pt x="4837" y="10868"/>
                  <a:pt x="4860" y="10892"/>
                  <a:pt x="4931" y="11001"/>
                </a:cubicBezTo>
                <a:cubicBezTo>
                  <a:pt x="5033" y="11159"/>
                  <a:pt x="5151" y="10794"/>
                  <a:pt x="5205" y="10670"/>
                </a:cubicBezTo>
                <a:cubicBezTo>
                  <a:pt x="5428" y="10163"/>
                  <a:pt x="5556" y="10872"/>
                  <a:pt x="5823" y="10759"/>
                </a:cubicBezTo>
                <a:cubicBezTo>
                  <a:pt x="5883" y="10733"/>
                  <a:pt x="6053" y="10723"/>
                  <a:pt x="6079" y="10873"/>
                </a:cubicBezTo>
                <a:cubicBezTo>
                  <a:pt x="6104" y="11021"/>
                  <a:pt x="6062" y="11058"/>
                  <a:pt x="6170" y="11065"/>
                </a:cubicBezTo>
                <a:cubicBezTo>
                  <a:pt x="6236" y="11070"/>
                  <a:pt x="6249" y="11356"/>
                  <a:pt x="6320" y="11409"/>
                </a:cubicBezTo>
                <a:cubicBezTo>
                  <a:pt x="6408" y="11474"/>
                  <a:pt x="6488" y="11465"/>
                  <a:pt x="6563" y="11597"/>
                </a:cubicBezTo>
                <a:cubicBezTo>
                  <a:pt x="6625" y="11705"/>
                  <a:pt x="6965" y="12277"/>
                  <a:pt x="6754" y="12381"/>
                </a:cubicBezTo>
                <a:cubicBezTo>
                  <a:pt x="6906" y="12404"/>
                  <a:pt x="6944" y="12575"/>
                  <a:pt x="7059" y="12721"/>
                </a:cubicBezTo>
                <a:cubicBezTo>
                  <a:pt x="7164" y="12854"/>
                  <a:pt x="7328" y="12598"/>
                  <a:pt x="7414" y="12780"/>
                </a:cubicBezTo>
                <a:cubicBezTo>
                  <a:pt x="7468" y="12893"/>
                  <a:pt x="7483" y="13078"/>
                  <a:pt x="7565" y="13123"/>
                </a:cubicBezTo>
                <a:cubicBezTo>
                  <a:pt x="7619" y="13152"/>
                  <a:pt x="7660" y="13114"/>
                  <a:pt x="7703" y="13202"/>
                </a:cubicBezTo>
                <a:cubicBezTo>
                  <a:pt x="7818" y="13443"/>
                  <a:pt x="7856" y="13606"/>
                  <a:pt x="7780" y="13959"/>
                </a:cubicBezTo>
                <a:cubicBezTo>
                  <a:pt x="7714" y="14263"/>
                  <a:pt x="7563" y="14427"/>
                  <a:pt x="7500" y="14694"/>
                </a:cubicBezTo>
                <a:cubicBezTo>
                  <a:pt x="7446" y="14922"/>
                  <a:pt x="7476" y="15309"/>
                  <a:pt x="7451" y="15561"/>
                </a:cubicBezTo>
                <a:cubicBezTo>
                  <a:pt x="7425" y="15823"/>
                  <a:pt x="7390" y="16227"/>
                  <a:pt x="7243" y="16289"/>
                </a:cubicBezTo>
                <a:cubicBezTo>
                  <a:pt x="7133" y="16336"/>
                  <a:pt x="6993" y="16473"/>
                  <a:pt x="6906" y="16623"/>
                </a:cubicBezTo>
                <a:cubicBezTo>
                  <a:pt x="6854" y="16713"/>
                  <a:pt x="6914" y="16749"/>
                  <a:pt x="6918" y="16840"/>
                </a:cubicBezTo>
                <a:cubicBezTo>
                  <a:pt x="6921" y="16924"/>
                  <a:pt x="6838" y="16971"/>
                  <a:pt x="6818" y="17035"/>
                </a:cubicBezTo>
                <a:cubicBezTo>
                  <a:pt x="6740" y="17295"/>
                  <a:pt x="6713" y="17591"/>
                  <a:pt x="6609" y="17844"/>
                </a:cubicBezTo>
                <a:cubicBezTo>
                  <a:pt x="6521" y="18061"/>
                  <a:pt x="6346" y="17987"/>
                  <a:pt x="6373" y="18287"/>
                </a:cubicBezTo>
                <a:cubicBezTo>
                  <a:pt x="6401" y="18610"/>
                  <a:pt x="6222" y="18693"/>
                  <a:pt x="6110" y="18740"/>
                </a:cubicBezTo>
                <a:cubicBezTo>
                  <a:pt x="5949" y="18808"/>
                  <a:pt x="5983" y="19078"/>
                  <a:pt x="5938" y="19354"/>
                </a:cubicBezTo>
                <a:cubicBezTo>
                  <a:pt x="5904" y="19561"/>
                  <a:pt x="5742" y="19497"/>
                  <a:pt x="5722" y="19661"/>
                </a:cubicBezTo>
                <a:cubicBezTo>
                  <a:pt x="5688" y="19942"/>
                  <a:pt x="5912" y="20090"/>
                  <a:pt x="5748" y="20374"/>
                </a:cubicBezTo>
                <a:cubicBezTo>
                  <a:pt x="5612" y="20608"/>
                  <a:pt x="5745" y="20875"/>
                  <a:pt x="5847" y="20970"/>
                </a:cubicBezTo>
                <a:cubicBezTo>
                  <a:pt x="5891" y="21011"/>
                  <a:pt x="5689" y="21327"/>
                  <a:pt x="5626" y="21303"/>
                </a:cubicBezTo>
                <a:cubicBezTo>
                  <a:pt x="5505" y="21257"/>
                  <a:pt x="5422" y="21043"/>
                  <a:pt x="5367" y="20828"/>
                </a:cubicBezTo>
                <a:cubicBezTo>
                  <a:pt x="5325" y="20664"/>
                  <a:pt x="5222" y="20556"/>
                  <a:pt x="5211" y="20365"/>
                </a:cubicBezTo>
                <a:cubicBezTo>
                  <a:pt x="5198" y="20132"/>
                  <a:pt x="5244" y="19872"/>
                  <a:pt x="5261" y="19644"/>
                </a:cubicBezTo>
                <a:cubicBezTo>
                  <a:pt x="5284" y="19334"/>
                  <a:pt x="5194" y="18796"/>
                  <a:pt x="5277" y="18547"/>
                </a:cubicBezTo>
                <a:cubicBezTo>
                  <a:pt x="5370" y="18271"/>
                  <a:pt x="5404" y="17895"/>
                  <a:pt x="5384" y="17565"/>
                </a:cubicBezTo>
                <a:cubicBezTo>
                  <a:pt x="5360" y="17166"/>
                  <a:pt x="5386" y="16717"/>
                  <a:pt x="5445" y="16341"/>
                </a:cubicBezTo>
                <a:cubicBezTo>
                  <a:pt x="5502" y="15973"/>
                  <a:pt x="5494" y="15498"/>
                  <a:pt x="5333" y="15280"/>
                </a:cubicBezTo>
                <a:cubicBezTo>
                  <a:pt x="5240" y="15155"/>
                  <a:pt x="5129" y="15131"/>
                  <a:pt x="5071" y="14899"/>
                </a:cubicBezTo>
                <a:cubicBezTo>
                  <a:pt x="5047" y="14802"/>
                  <a:pt x="5052" y="14696"/>
                  <a:pt x="5042" y="14591"/>
                </a:cubicBezTo>
                <a:cubicBezTo>
                  <a:pt x="5030" y="14454"/>
                  <a:pt x="4983" y="14380"/>
                  <a:pt x="4949" y="14271"/>
                </a:cubicBezTo>
                <a:cubicBezTo>
                  <a:pt x="4890" y="14081"/>
                  <a:pt x="4884" y="13853"/>
                  <a:pt x="4841" y="13650"/>
                </a:cubicBezTo>
                <a:cubicBezTo>
                  <a:pt x="4821" y="13558"/>
                  <a:pt x="4641" y="13335"/>
                  <a:pt x="4667" y="13246"/>
                </a:cubicBezTo>
                <a:cubicBezTo>
                  <a:pt x="4715" y="13082"/>
                  <a:pt x="4835" y="13109"/>
                  <a:pt x="4748" y="12845"/>
                </a:cubicBezTo>
                <a:cubicBezTo>
                  <a:pt x="4678" y="12631"/>
                  <a:pt x="4764" y="12414"/>
                  <a:pt x="4836" y="12271"/>
                </a:cubicBezTo>
                <a:cubicBezTo>
                  <a:pt x="4916" y="12111"/>
                  <a:pt x="4979" y="11989"/>
                  <a:pt x="4975" y="11734"/>
                </a:cubicBezTo>
                <a:cubicBezTo>
                  <a:pt x="4973" y="11610"/>
                  <a:pt x="4968" y="11451"/>
                  <a:pt x="4932" y="11347"/>
                </a:cubicBezTo>
                <a:cubicBezTo>
                  <a:pt x="4891" y="11223"/>
                  <a:pt x="4861" y="11403"/>
                  <a:pt x="4829" y="11437"/>
                </a:cubicBezTo>
                <a:cubicBezTo>
                  <a:pt x="4803" y="11464"/>
                  <a:pt x="4661" y="11320"/>
                  <a:pt x="4642" y="11260"/>
                </a:cubicBezTo>
                <a:cubicBezTo>
                  <a:pt x="4583" y="11067"/>
                  <a:pt x="4513" y="11075"/>
                  <a:pt x="4427" y="10964"/>
                </a:cubicBezTo>
                <a:cubicBezTo>
                  <a:pt x="4357" y="10873"/>
                  <a:pt x="4374" y="10690"/>
                  <a:pt x="4382" y="10543"/>
                </a:cubicBezTo>
                <a:cubicBezTo>
                  <a:pt x="4391" y="10369"/>
                  <a:pt x="4258" y="10521"/>
                  <a:pt x="4212" y="10528"/>
                </a:cubicBezTo>
                <a:cubicBezTo>
                  <a:pt x="4077" y="10548"/>
                  <a:pt x="4012" y="10432"/>
                  <a:pt x="3964" y="10178"/>
                </a:cubicBezTo>
                <a:cubicBezTo>
                  <a:pt x="3955" y="10129"/>
                  <a:pt x="3923" y="9851"/>
                  <a:pt x="3879" y="9896"/>
                </a:cubicBezTo>
                <a:cubicBezTo>
                  <a:pt x="3814" y="9962"/>
                  <a:pt x="3812" y="10066"/>
                  <a:pt x="3729" y="10014"/>
                </a:cubicBezTo>
                <a:cubicBezTo>
                  <a:pt x="3623" y="9948"/>
                  <a:pt x="3510" y="9914"/>
                  <a:pt x="3407" y="9837"/>
                </a:cubicBezTo>
                <a:cubicBezTo>
                  <a:pt x="3318" y="9771"/>
                  <a:pt x="3187" y="9630"/>
                  <a:pt x="3114" y="9512"/>
                </a:cubicBezTo>
                <a:cubicBezTo>
                  <a:pt x="3029" y="9373"/>
                  <a:pt x="3097" y="9152"/>
                  <a:pt x="3101" y="8974"/>
                </a:cubicBezTo>
                <a:cubicBezTo>
                  <a:pt x="3106" y="8798"/>
                  <a:pt x="2884" y="7890"/>
                  <a:pt x="2809" y="7931"/>
                </a:cubicBezTo>
                <a:cubicBezTo>
                  <a:pt x="2749" y="7964"/>
                  <a:pt x="3081" y="9088"/>
                  <a:pt x="2791" y="8681"/>
                </a:cubicBezTo>
                <a:cubicBezTo>
                  <a:pt x="2657" y="8493"/>
                  <a:pt x="2564" y="8234"/>
                  <a:pt x="2505" y="7912"/>
                </a:cubicBezTo>
                <a:cubicBezTo>
                  <a:pt x="2457" y="7644"/>
                  <a:pt x="2442" y="7391"/>
                  <a:pt x="2335" y="7191"/>
                </a:cubicBezTo>
                <a:cubicBezTo>
                  <a:pt x="2222" y="6980"/>
                  <a:pt x="2148" y="6716"/>
                  <a:pt x="2121" y="6396"/>
                </a:cubicBezTo>
                <a:cubicBezTo>
                  <a:pt x="2102" y="6178"/>
                  <a:pt x="2021" y="5881"/>
                  <a:pt x="2029" y="5677"/>
                </a:cubicBezTo>
                <a:cubicBezTo>
                  <a:pt x="2037" y="5448"/>
                  <a:pt x="2178" y="5128"/>
                  <a:pt x="2126" y="4894"/>
                </a:cubicBezTo>
                <a:cubicBezTo>
                  <a:pt x="2074" y="4663"/>
                  <a:pt x="1940" y="4652"/>
                  <a:pt x="1901" y="4359"/>
                </a:cubicBezTo>
                <a:cubicBezTo>
                  <a:pt x="1834" y="3865"/>
                  <a:pt x="1623" y="3223"/>
                  <a:pt x="1366" y="3228"/>
                </a:cubicBezTo>
                <a:cubicBezTo>
                  <a:pt x="1074" y="3234"/>
                  <a:pt x="824" y="3176"/>
                  <a:pt x="566" y="3491"/>
                </a:cubicBezTo>
                <a:cubicBezTo>
                  <a:pt x="430" y="3657"/>
                  <a:pt x="262" y="3913"/>
                  <a:pt x="99" y="3922"/>
                </a:cubicBezTo>
                <a:cubicBezTo>
                  <a:pt x="31" y="3926"/>
                  <a:pt x="-42" y="3795"/>
                  <a:pt x="28" y="3675"/>
                </a:cubicBezTo>
                <a:cubicBezTo>
                  <a:pt x="63" y="3614"/>
                  <a:pt x="416" y="3374"/>
                  <a:pt x="415" y="3352"/>
                </a:cubicBezTo>
                <a:cubicBezTo>
                  <a:pt x="414" y="3329"/>
                  <a:pt x="313" y="3366"/>
                  <a:pt x="303" y="3363"/>
                </a:cubicBezTo>
                <a:cubicBezTo>
                  <a:pt x="230" y="3342"/>
                  <a:pt x="167" y="3153"/>
                  <a:pt x="155" y="3006"/>
                </a:cubicBezTo>
                <a:cubicBezTo>
                  <a:pt x="139" y="2821"/>
                  <a:pt x="309" y="2500"/>
                  <a:pt x="304" y="2483"/>
                </a:cubicBezTo>
                <a:cubicBezTo>
                  <a:pt x="280" y="2399"/>
                  <a:pt x="128" y="2105"/>
                  <a:pt x="239" y="2060"/>
                </a:cubicBezTo>
                <a:cubicBezTo>
                  <a:pt x="252" y="2055"/>
                  <a:pt x="379" y="2061"/>
                  <a:pt x="378" y="2037"/>
                </a:cubicBezTo>
                <a:cubicBezTo>
                  <a:pt x="371" y="1923"/>
                  <a:pt x="281" y="1923"/>
                  <a:pt x="378" y="1814"/>
                </a:cubicBezTo>
                <a:cubicBezTo>
                  <a:pt x="467" y="1714"/>
                  <a:pt x="569" y="1667"/>
                  <a:pt x="664" y="1600"/>
                </a:cubicBezTo>
                <a:cubicBezTo>
                  <a:pt x="912" y="1427"/>
                  <a:pt x="1123" y="1470"/>
                  <a:pt x="1383" y="1518"/>
                </a:cubicBezTo>
                <a:cubicBezTo>
                  <a:pt x="1536" y="1546"/>
                  <a:pt x="1659" y="1642"/>
                  <a:pt x="1803" y="1734"/>
                </a:cubicBezTo>
                <a:cubicBezTo>
                  <a:pt x="1905" y="1799"/>
                  <a:pt x="1949" y="1559"/>
                  <a:pt x="2041" y="1519"/>
                </a:cubicBezTo>
                <a:cubicBezTo>
                  <a:pt x="2172" y="1463"/>
                  <a:pt x="2278" y="1840"/>
                  <a:pt x="2424" y="1705"/>
                </a:cubicBezTo>
                <a:cubicBezTo>
                  <a:pt x="2519" y="1616"/>
                  <a:pt x="2349" y="1472"/>
                  <a:pt x="2339" y="1408"/>
                </a:cubicBezTo>
                <a:cubicBezTo>
                  <a:pt x="2346" y="1450"/>
                  <a:pt x="2420" y="1114"/>
                  <a:pt x="2424" y="1072"/>
                </a:cubicBezTo>
                <a:cubicBezTo>
                  <a:pt x="2424" y="1072"/>
                  <a:pt x="2424" y="1072"/>
                  <a:pt x="2424" y="1072"/>
                </a:cubicBezTo>
                <a:close/>
              </a:path>
            </a:pathLst>
          </a:custGeom>
          <a:solidFill>
            <a:srgbClr val="E2E4E4"/>
          </a:solidFill>
          <a:ln>
            <a:noFill/>
          </a:ln>
        </p:spPr>
        <p:txBody>
          <a:bodyPr spcFirstLastPara="1" wrap="square" lIns="0" tIns="0" rIns="0" bIns="0" anchor="t" anchorCtr="0">
            <a:noAutofit/>
          </a:bodyPr>
          <a:lstStyle/>
          <a:p>
            <a:pPr marL="0" marR="0" lvl="0" indent="0" algn="ctr" rtl="0">
              <a:lnSpc>
                <a:spcPct val="80000"/>
              </a:lnSpc>
              <a:spcBef>
                <a:spcPts val="0"/>
              </a:spcBef>
              <a:spcAft>
                <a:spcPts val="0"/>
              </a:spcAft>
              <a:buClr>
                <a:srgbClr val="949BA6"/>
              </a:buClr>
              <a:buSzPts val="5000"/>
              <a:buFont typeface="Gill Sans"/>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6" name="Google Shape;266;p94"/>
          <p:cNvSpPr/>
          <p:nvPr/>
        </p:nvSpPr>
        <p:spPr>
          <a:xfrm>
            <a:off x="14895898" y="5423635"/>
            <a:ext cx="637181"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B57B3"/>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7" name="Google Shape;267;p94"/>
          <p:cNvSpPr/>
          <p:nvPr/>
        </p:nvSpPr>
        <p:spPr>
          <a:xfrm rot="467441">
            <a:off x="15580507" y="5470862"/>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B57B3"/>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8" name="Google Shape;268;p94"/>
          <p:cNvSpPr/>
          <p:nvPr/>
        </p:nvSpPr>
        <p:spPr>
          <a:xfrm rot="1324594">
            <a:off x="16253211" y="5673268"/>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69" name="Google Shape;269;p94"/>
          <p:cNvSpPr/>
          <p:nvPr/>
        </p:nvSpPr>
        <p:spPr>
          <a:xfrm rot="2573157">
            <a:off x="16872336" y="603045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0" name="Google Shape;270;p94"/>
          <p:cNvSpPr/>
          <p:nvPr/>
        </p:nvSpPr>
        <p:spPr>
          <a:xfrm rot="3452157">
            <a:off x="17300961" y="6625768"/>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1" name="Google Shape;271;p94"/>
          <p:cNvSpPr/>
          <p:nvPr/>
        </p:nvSpPr>
        <p:spPr>
          <a:xfrm rot="4360305">
            <a:off x="17586711" y="726870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A82C8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2" name="Google Shape;272;p94"/>
          <p:cNvSpPr/>
          <p:nvPr/>
        </p:nvSpPr>
        <p:spPr>
          <a:xfrm rot="5129044">
            <a:off x="17702215" y="7947362"/>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3" name="Google Shape;273;p94"/>
          <p:cNvSpPr/>
          <p:nvPr/>
        </p:nvSpPr>
        <p:spPr>
          <a:xfrm rot="5746089">
            <a:off x="17702215" y="8661737"/>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4" name="Google Shape;274;p94"/>
          <p:cNvSpPr/>
          <p:nvPr/>
        </p:nvSpPr>
        <p:spPr>
          <a:xfrm rot="6789017">
            <a:off x="17524629" y="9340393"/>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5" name="Google Shape;275;p94"/>
          <p:cNvSpPr txBox="1">
            <a:spLocks noGrp="1"/>
          </p:cNvSpPr>
          <p:nvPr>
            <p:ph type="body" idx="1"/>
          </p:nvPr>
        </p:nvSpPr>
        <p:spPr>
          <a:xfrm>
            <a:off x="14374038" y="7928559"/>
            <a:ext cx="2459271" cy="1246697"/>
          </a:xfrm>
          <a:prstGeom prst="rect">
            <a:avLst/>
          </a:prstGeom>
          <a:noFill/>
          <a:ln>
            <a:noFill/>
          </a:ln>
        </p:spPr>
        <p:txBody>
          <a:bodyPr spcFirstLastPara="1" wrap="square" lIns="71425" tIns="71425" rIns="71425" bIns="71425" anchor="t" anchorCtr="0">
            <a:noAutofit/>
          </a:bodyPr>
          <a:lstStyle>
            <a:lvl1pPr marL="457200" lvl="0" indent="-228600" algn="ctr">
              <a:lnSpc>
                <a:spcPct val="80000"/>
              </a:lnSpc>
              <a:spcBef>
                <a:spcPts val="7700"/>
              </a:spcBef>
              <a:spcAft>
                <a:spcPts val="0"/>
              </a:spcAft>
              <a:buClr>
                <a:srgbClr val="333333"/>
              </a:buClr>
              <a:buSzPts val="6000"/>
              <a:buFont typeface="Avenir"/>
              <a:buNone/>
              <a:defRPr sz="6000" b="1">
                <a:solidFill>
                  <a:srgbClr val="333333"/>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76" name="Google Shape;276;p94"/>
          <p:cNvSpPr/>
          <p:nvPr/>
        </p:nvSpPr>
        <p:spPr>
          <a:xfrm rot="-4049868" flipH="1">
            <a:off x="5654330" y="6424872"/>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7" name="Google Shape;277;p94"/>
          <p:cNvSpPr/>
          <p:nvPr/>
        </p:nvSpPr>
        <p:spPr>
          <a:xfrm rot="-4517307" flipH="1">
            <a:off x="5435948" y="7075434"/>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2C6CE"/>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8" name="Google Shape;278;p94"/>
          <p:cNvSpPr/>
          <p:nvPr/>
        </p:nvSpPr>
        <p:spPr>
          <a:xfrm rot="-5374460" flipH="1">
            <a:off x="5365488" y="777438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79" name="Google Shape;279;p94"/>
          <p:cNvSpPr/>
          <p:nvPr/>
        </p:nvSpPr>
        <p:spPr>
          <a:xfrm rot="-6623025" flipH="1">
            <a:off x="5458530" y="8483076"/>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00A9CD"/>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0" name="Google Shape;280;p94"/>
          <p:cNvSpPr/>
          <p:nvPr/>
        </p:nvSpPr>
        <p:spPr>
          <a:xfrm rot="-7502024" flipH="1">
            <a:off x="5844476" y="9106905"/>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1" name="Google Shape;281;p94"/>
          <p:cNvSpPr/>
          <p:nvPr/>
        </p:nvSpPr>
        <p:spPr>
          <a:xfrm rot="-8410172" flipH="1">
            <a:off x="6329101" y="9616964"/>
            <a:ext cx="637181"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2" name="Google Shape;282;p94"/>
          <p:cNvSpPr/>
          <p:nvPr/>
        </p:nvSpPr>
        <p:spPr>
          <a:xfrm rot="-9178911" flipH="1">
            <a:off x="6911881" y="9983409"/>
            <a:ext cx="637182" cy="1643360"/>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5E97D2"/>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3" name="Google Shape;283;p94"/>
          <p:cNvSpPr/>
          <p:nvPr/>
        </p:nvSpPr>
        <p:spPr>
          <a:xfrm rot="-9795957" flipH="1">
            <a:off x="7571868" y="10256814"/>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4" name="Google Shape;284;p94"/>
          <p:cNvSpPr/>
          <p:nvPr/>
        </p:nvSpPr>
        <p:spPr>
          <a:xfrm rot="10761116" flipH="1">
            <a:off x="8266820" y="10352483"/>
            <a:ext cx="637181" cy="1643361"/>
          </a:xfrm>
          <a:custGeom>
            <a:avLst/>
            <a:gdLst/>
            <a:ahLst/>
            <a:cxnLst/>
            <a:rect l="l" t="t" r="r" b="b"/>
            <a:pathLst>
              <a:path w="21600" h="21600" extrusionOk="0">
                <a:moveTo>
                  <a:pt x="15899" y="3807"/>
                </a:moveTo>
                <a:lnTo>
                  <a:pt x="5701" y="3807"/>
                </a:lnTo>
                <a:cubicBezTo>
                  <a:pt x="2553" y="3809"/>
                  <a:pt x="0" y="4790"/>
                  <a:pt x="0" y="6001"/>
                </a:cubicBezTo>
                <a:lnTo>
                  <a:pt x="0" y="11708"/>
                </a:lnTo>
                <a:lnTo>
                  <a:pt x="0" y="11708"/>
                </a:lnTo>
                <a:cubicBezTo>
                  <a:pt x="1" y="12111"/>
                  <a:pt x="852" y="12438"/>
                  <a:pt x="1901" y="12438"/>
                </a:cubicBezTo>
                <a:cubicBezTo>
                  <a:pt x="2950" y="12438"/>
                  <a:pt x="3801" y="12111"/>
                  <a:pt x="3801" y="11708"/>
                </a:cubicBezTo>
                <a:cubicBezTo>
                  <a:pt x="3801" y="11707"/>
                  <a:pt x="3801" y="11706"/>
                  <a:pt x="3801" y="11705"/>
                </a:cubicBezTo>
                <a:lnTo>
                  <a:pt x="3801" y="8762"/>
                </a:lnTo>
                <a:lnTo>
                  <a:pt x="3790" y="8762"/>
                </a:lnTo>
                <a:lnTo>
                  <a:pt x="3790" y="6809"/>
                </a:lnTo>
                <a:cubicBezTo>
                  <a:pt x="3790" y="6673"/>
                  <a:pt x="4081" y="6562"/>
                  <a:pt x="4433" y="6562"/>
                </a:cubicBezTo>
                <a:cubicBezTo>
                  <a:pt x="4789" y="6562"/>
                  <a:pt x="5076" y="6673"/>
                  <a:pt x="5076" y="6809"/>
                </a:cubicBezTo>
                <a:lnTo>
                  <a:pt x="5076" y="11811"/>
                </a:lnTo>
                <a:lnTo>
                  <a:pt x="5075" y="11811"/>
                </a:lnTo>
                <a:lnTo>
                  <a:pt x="5075" y="20671"/>
                </a:lnTo>
                <a:cubicBezTo>
                  <a:pt x="5075" y="21184"/>
                  <a:pt x="6158" y="21600"/>
                  <a:pt x="7494" y="21600"/>
                </a:cubicBezTo>
                <a:cubicBezTo>
                  <a:pt x="8830" y="21600"/>
                  <a:pt x="9913" y="21184"/>
                  <a:pt x="9913" y="20671"/>
                </a:cubicBezTo>
                <a:lnTo>
                  <a:pt x="9913" y="12560"/>
                </a:lnTo>
                <a:cubicBezTo>
                  <a:pt x="9945" y="12380"/>
                  <a:pt x="10327" y="12236"/>
                  <a:pt x="10800" y="12229"/>
                </a:cubicBezTo>
                <a:cubicBezTo>
                  <a:pt x="11273" y="12236"/>
                  <a:pt x="11655" y="12380"/>
                  <a:pt x="11687" y="12560"/>
                </a:cubicBezTo>
                <a:lnTo>
                  <a:pt x="11687" y="20671"/>
                </a:lnTo>
                <a:cubicBezTo>
                  <a:pt x="11687" y="21184"/>
                  <a:pt x="12770" y="21600"/>
                  <a:pt x="14106" y="21600"/>
                </a:cubicBezTo>
                <a:cubicBezTo>
                  <a:pt x="15442" y="21600"/>
                  <a:pt x="16525" y="21184"/>
                  <a:pt x="16525" y="20671"/>
                </a:cubicBezTo>
                <a:lnTo>
                  <a:pt x="16525" y="11811"/>
                </a:lnTo>
                <a:lnTo>
                  <a:pt x="16524" y="11811"/>
                </a:lnTo>
                <a:lnTo>
                  <a:pt x="16524" y="6809"/>
                </a:lnTo>
                <a:cubicBezTo>
                  <a:pt x="16524" y="6673"/>
                  <a:pt x="16811" y="6562"/>
                  <a:pt x="17167" y="6562"/>
                </a:cubicBezTo>
                <a:cubicBezTo>
                  <a:pt x="17519" y="6562"/>
                  <a:pt x="17810" y="6673"/>
                  <a:pt x="17810" y="6809"/>
                </a:cubicBezTo>
                <a:lnTo>
                  <a:pt x="17810" y="8762"/>
                </a:lnTo>
                <a:lnTo>
                  <a:pt x="17799" y="8762"/>
                </a:lnTo>
                <a:lnTo>
                  <a:pt x="17799" y="11705"/>
                </a:lnTo>
                <a:cubicBezTo>
                  <a:pt x="17799" y="11706"/>
                  <a:pt x="17799" y="11707"/>
                  <a:pt x="17799" y="11708"/>
                </a:cubicBezTo>
                <a:cubicBezTo>
                  <a:pt x="17799" y="12111"/>
                  <a:pt x="18650" y="12438"/>
                  <a:pt x="19699" y="12438"/>
                </a:cubicBezTo>
                <a:cubicBezTo>
                  <a:pt x="20748" y="12438"/>
                  <a:pt x="21599" y="12111"/>
                  <a:pt x="21600" y="11708"/>
                </a:cubicBezTo>
                <a:lnTo>
                  <a:pt x="21600" y="11708"/>
                </a:lnTo>
                <a:lnTo>
                  <a:pt x="21600" y="6001"/>
                </a:lnTo>
                <a:cubicBezTo>
                  <a:pt x="21600" y="4790"/>
                  <a:pt x="19047" y="3809"/>
                  <a:pt x="15899" y="3807"/>
                </a:cubicBezTo>
                <a:close/>
                <a:moveTo>
                  <a:pt x="15076" y="1643"/>
                </a:moveTo>
                <a:cubicBezTo>
                  <a:pt x="15076" y="2551"/>
                  <a:pt x="13162" y="3286"/>
                  <a:pt x="10800" y="3286"/>
                </a:cubicBezTo>
                <a:cubicBezTo>
                  <a:pt x="8438" y="3286"/>
                  <a:pt x="6524" y="2551"/>
                  <a:pt x="6524" y="1643"/>
                </a:cubicBezTo>
                <a:cubicBezTo>
                  <a:pt x="6524" y="736"/>
                  <a:pt x="8438" y="0"/>
                  <a:pt x="10800" y="0"/>
                </a:cubicBezTo>
                <a:cubicBezTo>
                  <a:pt x="13162" y="0"/>
                  <a:pt x="15076" y="736"/>
                  <a:pt x="15076" y="1643"/>
                </a:cubicBezTo>
                <a:close/>
              </a:path>
            </a:pathLst>
          </a:custGeom>
          <a:solidFill>
            <a:srgbClr val="8778C9"/>
          </a:solidFill>
          <a:ln>
            <a:noFill/>
          </a:ln>
        </p:spPr>
        <p:txBody>
          <a:bodyPr spcFirstLastPara="1" wrap="square" lIns="0" tIns="0" rIns="0" bIns="0" anchor="ctr" anchorCtr="0">
            <a:noAutofit/>
          </a:bodyPr>
          <a:lstStyle/>
          <a:p>
            <a:pPr marL="0" marR="0" lvl="0" indent="0" algn="ctr" rtl="0">
              <a:lnSpc>
                <a:spcPct val="80000"/>
              </a:lnSpc>
              <a:spcBef>
                <a:spcPts val="0"/>
              </a:spcBef>
              <a:spcAft>
                <a:spcPts val="0"/>
              </a:spcAft>
              <a:buClr>
                <a:srgbClr val="333333"/>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285" name="Google Shape;285;p94"/>
          <p:cNvSpPr txBox="1">
            <a:spLocks noGrp="1"/>
          </p:cNvSpPr>
          <p:nvPr>
            <p:ph type="body" idx="2"/>
          </p:nvPr>
        </p:nvSpPr>
        <p:spPr>
          <a:xfrm>
            <a:off x="6904772" y="8187696"/>
            <a:ext cx="2332314" cy="1246697"/>
          </a:xfrm>
          <a:prstGeom prst="rect">
            <a:avLst/>
          </a:prstGeom>
          <a:noFill/>
          <a:ln>
            <a:noFill/>
          </a:ln>
        </p:spPr>
        <p:txBody>
          <a:bodyPr spcFirstLastPara="1" wrap="square" lIns="71425" tIns="71425" rIns="71425" bIns="71425" anchor="t" anchorCtr="0">
            <a:noAutofit/>
          </a:bodyPr>
          <a:lstStyle>
            <a:lvl1pPr marL="457200" lvl="0" indent="-228600" algn="ctr">
              <a:lnSpc>
                <a:spcPct val="80000"/>
              </a:lnSpc>
              <a:spcBef>
                <a:spcPts val="7700"/>
              </a:spcBef>
              <a:spcAft>
                <a:spcPts val="0"/>
              </a:spcAft>
              <a:buClr>
                <a:srgbClr val="333333"/>
              </a:buClr>
              <a:buSzPts val="6000"/>
              <a:buFont typeface="Avenir"/>
              <a:buNone/>
              <a:defRPr sz="6000" b="1">
                <a:solidFill>
                  <a:srgbClr val="333333"/>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6" name="Google Shape;286;p94"/>
          <p:cNvSpPr txBox="1">
            <a:spLocks noGrp="1"/>
          </p:cNvSpPr>
          <p:nvPr>
            <p:ph type="body" idx="3"/>
          </p:nvPr>
        </p:nvSpPr>
        <p:spPr>
          <a:xfrm>
            <a:off x="5349505" y="2929462"/>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7" name="Google Shape;287;p94"/>
          <p:cNvSpPr txBox="1">
            <a:spLocks noGrp="1"/>
          </p:cNvSpPr>
          <p:nvPr>
            <p:ph type="body" idx="4"/>
          </p:nvPr>
        </p:nvSpPr>
        <p:spPr>
          <a:xfrm>
            <a:off x="5213353" y="4143702"/>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8" name="Google Shape;288;p94"/>
          <p:cNvSpPr txBox="1">
            <a:spLocks noGrp="1"/>
          </p:cNvSpPr>
          <p:nvPr>
            <p:ph type="body" idx="5"/>
          </p:nvPr>
        </p:nvSpPr>
        <p:spPr>
          <a:xfrm>
            <a:off x="11585420" y="9168779"/>
            <a:ext cx="4936181" cy="981076"/>
          </a:xfrm>
          <a:prstGeom prst="rect">
            <a:avLst/>
          </a:prstGeom>
          <a:noFill/>
          <a:ln>
            <a:noFill/>
          </a:ln>
        </p:spPr>
        <p:txBody>
          <a:bodyPr spcFirstLastPara="1" wrap="square" lIns="71425" tIns="71425" rIns="71425" bIns="71425" anchor="ctr" anchorCtr="0">
            <a:spAutoFit/>
          </a:bodyPr>
          <a:lstStyle>
            <a:lvl1pPr marL="457200" lvl="0" indent="-228600" algn="r">
              <a:lnSpc>
                <a:spcPct val="100000"/>
              </a:lnSpc>
              <a:spcBef>
                <a:spcPts val="0"/>
              </a:spcBef>
              <a:spcAft>
                <a:spcPts val="0"/>
              </a:spcAft>
              <a:buClr>
                <a:srgbClr val="000000"/>
              </a:buClr>
              <a:buSzPts val="1800"/>
              <a:buFont typeface="Helvetica Neue"/>
              <a:buNone/>
              <a:defRPr sz="1800" b="1">
                <a:latin typeface="Helvetica Neue"/>
                <a:ea typeface="Helvetica Neue"/>
                <a:cs typeface="Helvetica Neue"/>
                <a:sym typeface="Helvetica Neue"/>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89" name="Google Shape;289;p94"/>
          <p:cNvSpPr txBox="1">
            <a:spLocks noGrp="1"/>
          </p:cNvSpPr>
          <p:nvPr>
            <p:ph type="body" idx="6"/>
          </p:nvPr>
        </p:nvSpPr>
        <p:spPr>
          <a:xfrm>
            <a:off x="7156295" y="7024523"/>
            <a:ext cx="4936181" cy="9810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1800"/>
              <a:buFont typeface="Helvetica Neue"/>
              <a:buNone/>
              <a:defRPr sz="1800" b="1">
                <a:latin typeface="Helvetica Neue"/>
                <a:ea typeface="Helvetica Neue"/>
                <a:cs typeface="Helvetica Neue"/>
                <a:sym typeface="Helvetica Neue"/>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290" name="Google Shape;290;p94" descr="abstract20.png"/>
          <p:cNvPicPr preferRelativeResize="0"/>
          <p:nvPr/>
        </p:nvPicPr>
        <p:blipFill rotWithShape="1">
          <a:blip r:embed="rId2">
            <a:alphaModFix/>
          </a:blip>
          <a:srcRect t="28886" b="63633"/>
          <a:stretch/>
        </p:blipFill>
        <p:spPr>
          <a:xfrm>
            <a:off x="1850" y="-1954"/>
            <a:ext cx="24374637" cy="2429504"/>
          </a:xfrm>
          <a:prstGeom prst="rect">
            <a:avLst/>
          </a:prstGeom>
          <a:noFill/>
          <a:ln>
            <a:noFill/>
          </a:ln>
        </p:spPr>
      </p:pic>
      <p:sp>
        <p:nvSpPr>
          <p:cNvPr id="291" name="Google Shape;291;p94"/>
          <p:cNvSpPr txBox="1">
            <a:spLocks noGrp="1"/>
          </p:cNvSpPr>
          <p:nvPr>
            <p:ph type="body" idx="7"/>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2" name="Google Shape;292;p94"/>
          <p:cNvSpPr txBox="1">
            <a:spLocks noGrp="1"/>
          </p:cNvSpPr>
          <p:nvPr>
            <p:ph type="body" idx="8"/>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3" name="Google Shape;293;p94"/>
          <p:cNvSpPr txBox="1">
            <a:spLocks noGrp="1"/>
          </p:cNvSpPr>
          <p:nvPr>
            <p:ph type="body" idx="9"/>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4" name="Google Shape;294;p94"/>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matchingName="Charts - 2 Up">
  <p:cSld name="Charts - 2 Up">
    <p:spTree>
      <p:nvGrpSpPr>
        <p:cNvPr id="1" name="Shape 295"/>
        <p:cNvGrpSpPr/>
        <p:nvPr/>
      </p:nvGrpSpPr>
      <p:grpSpPr>
        <a:xfrm>
          <a:off x="0" y="0"/>
          <a:ext cx="0" cy="0"/>
          <a:chOff x="0" y="0"/>
          <a:chExt cx="0" cy="0"/>
        </a:xfrm>
      </p:grpSpPr>
      <p:sp>
        <p:nvSpPr>
          <p:cNvPr id="296" name="Google Shape;296;p95"/>
          <p:cNvSpPr txBox="1">
            <a:spLocks noGrp="1"/>
          </p:cNvSpPr>
          <p:nvPr>
            <p:ph type="body" idx="1"/>
          </p:nvPr>
        </p:nvSpPr>
        <p:spPr>
          <a:xfrm>
            <a:off x="5349505" y="2798493"/>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297" name="Google Shape;297;p95"/>
          <p:cNvSpPr txBox="1">
            <a:spLocks noGrp="1"/>
          </p:cNvSpPr>
          <p:nvPr>
            <p:ph type="body" idx="2"/>
          </p:nvPr>
        </p:nvSpPr>
        <p:spPr>
          <a:xfrm>
            <a:off x="5213353" y="4012733"/>
            <a:ext cx="13957294"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graphicFrame>
        <p:nvGraphicFramePr>
          <p:cNvPr id="298" name="Google Shape;298;p95"/>
          <p:cNvGraphicFramePr/>
          <p:nvPr/>
        </p:nvGraphicFramePr>
        <p:xfrm>
          <a:off x="7001061" y="5613238"/>
          <a:ext cx="4238254" cy="423825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299" name="Google Shape;299;p95"/>
          <p:cNvGraphicFramePr/>
          <p:nvPr/>
        </p:nvGraphicFramePr>
        <p:xfrm>
          <a:off x="13144686" y="5613238"/>
          <a:ext cx="4238254" cy="4238255"/>
        </p:xfrm>
        <a:graphic>
          <a:graphicData uri="http://schemas.openxmlformats.org/drawingml/2006/chart">
            <c:chart xmlns:c="http://schemas.openxmlformats.org/drawingml/2006/chart" xmlns:r="http://schemas.openxmlformats.org/officeDocument/2006/relationships" r:id="rId3"/>
          </a:graphicData>
        </a:graphic>
      </p:graphicFrame>
      <p:sp>
        <p:nvSpPr>
          <p:cNvPr id="300" name="Google Shape;300;p95"/>
          <p:cNvSpPr/>
          <p:nvPr/>
        </p:nvSpPr>
        <p:spPr>
          <a:xfrm>
            <a:off x="13793739" y="6262292"/>
            <a:ext cx="2940147" cy="2940147"/>
          </a:xfrm>
          <a:prstGeom prst="ellipse">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01" name="Google Shape;301;p95"/>
          <p:cNvSpPr/>
          <p:nvPr/>
        </p:nvSpPr>
        <p:spPr>
          <a:xfrm>
            <a:off x="7650114" y="6262292"/>
            <a:ext cx="2940147" cy="2940147"/>
          </a:xfrm>
          <a:prstGeom prst="ellipse">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02" name="Google Shape;302;p95"/>
          <p:cNvSpPr txBox="1">
            <a:spLocks noGrp="1"/>
          </p:cNvSpPr>
          <p:nvPr>
            <p:ph type="body" idx="3"/>
          </p:nvPr>
        </p:nvSpPr>
        <p:spPr>
          <a:xfrm>
            <a:off x="7512843" y="6660802"/>
            <a:ext cx="3214689" cy="2143126"/>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7600"/>
              <a:buFont typeface="Avenir"/>
              <a:buNone/>
              <a:defRPr sz="76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3" name="Google Shape;303;p95"/>
          <p:cNvSpPr txBox="1">
            <a:spLocks noGrp="1"/>
          </p:cNvSpPr>
          <p:nvPr>
            <p:ph type="body" idx="4"/>
          </p:nvPr>
        </p:nvSpPr>
        <p:spPr>
          <a:xfrm>
            <a:off x="13656469" y="6660802"/>
            <a:ext cx="3214689" cy="2143126"/>
          </a:xfrm>
          <a:prstGeom prst="rect">
            <a:avLst/>
          </a:prstGeom>
          <a:noFill/>
          <a:ln>
            <a:noFill/>
          </a:ln>
        </p:spPr>
        <p:txBody>
          <a:bodyPr spcFirstLastPara="1" wrap="square" lIns="0" tIns="0" rIns="0" bIns="0" anchor="ctr" anchorCtr="0">
            <a:noAutofit/>
          </a:bodyPr>
          <a:lstStyle>
            <a:lvl1pPr marL="457200" lvl="0" indent="-228600" algn="ctr">
              <a:lnSpc>
                <a:spcPct val="100000"/>
              </a:lnSpc>
              <a:spcBef>
                <a:spcPts val="0"/>
              </a:spcBef>
              <a:spcAft>
                <a:spcPts val="0"/>
              </a:spcAft>
              <a:buClr>
                <a:srgbClr val="000000"/>
              </a:buClr>
              <a:buSzPts val="7600"/>
              <a:buFont typeface="Avenir"/>
              <a:buNone/>
              <a:defRPr sz="76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4" name="Google Shape;304;p95"/>
          <p:cNvSpPr txBox="1">
            <a:spLocks noGrp="1"/>
          </p:cNvSpPr>
          <p:nvPr>
            <p:ph type="body" idx="5"/>
          </p:nvPr>
        </p:nvSpPr>
        <p:spPr>
          <a:xfrm>
            <a:off x="6925853" y="10006132"/>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5" name="Google Shape;305;p95"/>
          <p:cNvSpPr txBox="1">
            <a:spLocks noGrp="1"/>
          </p:cNvSpPr>
          <p:nvPr>
            <p:ph type="body" idx="6"/>
          </p:nvPr>
        </p:nvSpPr>
        <p:spPr>
          <a:xfrm>
            <a:off x="13069478" y="10006132"/>
            <a:ext cx="4388669" cy="1545248"/>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6" name="Google Shape;306;p95"/>
          <p:cNvSpPr txBox="1">
            <a:spLocks noGrp="1"/>
          </p:cNvSpPr>
          <p:nvPr>
            <p:ph type="body" idx="7"/>
          </p:nvPr>
        </p:nvSpPr>
        <p:spPr>
          <a:xfrm>
            <a:off x="6843410" y="12063206"/>
            <a:ext cx="10697180"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07" name="Google Shape;307;p95" descr="abstract20.png"/>
          <p:cNvPicPr preferRelativeResize="0"/>
          <p:nvPr/>
        </p:nvPicPr>
        <p:blipFill rotWithShape="1">
          <a:blip r:embed="rId4">
            <a:alphaModFix/>
          </a:blip>
          <a:srcRect t="28897" b="63628"/>
          <a:stretch/>
        </p:blipFill>
        <p:spPr>
          <a:xfrm>
            <a:off x="-1633" y="-1954"/>
            <a:ext cx="24387415" cy="2429504"/>
          </a:xfrm>
          <a:prstGeom prst="rect">
            <a:avLst/>
          </a:prstGeom>
          <a:noFill/>
          <a:ln>
            <a:noFill/>
          </a:ln>
        </p:spPr>
      </p:pic>
      <p:sp>
        <p:nvSpPr>
          <p:cNvPr id="308" name="Google Shape;308;p95"/>
          <p:cNvSpPr txBox="1">
            <a:spLocks noGrp="1"/>
          </p:cNvSpPr>
          <p:nvPr>
            <p:ph type="body" idx="8"/>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09" name="Google Shape;309;p95"/>
          <p:cNvSpPr txBox="1">
            <a:spLocks noGrp="1"/>
          </p:cNvSpPr>
          <p:nvPr>
            <p:ph type="body" idx="9"/>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0" name="Google Shape;310;p95"/>
          <p:cNvSpPr txBox="1">
            <a:spLocks noGrp="1"/>
          </p:cNvSpPr>
          <p:nvPr>
            <p:ph type="body" idx="1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1" name="Google Shape;311;p95"/>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hart">
  <p:cSld name="Chart">
    <p:spTree>
      <p:nvGrpSpPr>
        <p:cNvPr id="1" name="Shape 312"/>
        <p:cNvGrpSpPr/>
        <p:nvPr/>
      </p:nvGrpSpPr>
      <p:grpSpPr>
        <a:xfrm>
          <a:off x="0" y="0"/>
          <a:ext cx="0" cy="0"/>
          <a:chOff x="0" y="0"/>
          <a:chExt cx="0" cy="0"/>
        </a:xfrm>
      </p:grpSpPr>
      <p:pic>
        <p:nvPicPr>
          <p:cNvPr id="313" name="Google Shape;313;p96" descr="abstract20.png"/>
          <p:cNvPicPr preferRelativeResize="0"/>
          <p:nvPr/>
        </p:nvPicPr>
        <p:blipFill rotWithShape="1">
          <a:blip r:embed="rId2">
            <a:alphaModFix/>
          </a:blip>
          <a:srcRect t="28890" b="28890"/>
          <a:stretch/>
        </p:blipFill>
        <p:spPr>
          <a:xfrm>
            <a:off x="2656" y="-1954"/>
            <a:ext cx="24378658" cy="13719978"/>
          </a:xfrm>
          <a:prstGeom prst="rect">
            <a:avLst/>
          </a:prstGeom>
          <a:noFill/>
          <a:ln>
            <a:noFill/>
          </a:ln>
        </p:spPr>
      </p:pic>
      <p:sp>
        <p:nvSpPr>
          <p:cNvPr id="314" name="Google Shape;314;p96"/>
          <p:cNvSpPr txBox="1">
            <a:spLocks noGrp="1"/>
          </p:cNvSpPr>
          <p:nvPr>
            <p:ph type="body" idx="1"/>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5" name="Google Shape;315;p96"/>
          <p:cNvSpPr txBox="1">
            <a:spLocks noGrp="1"/>
          </p:cNvSpPr>
          <p:nvPr>
            <p:ph type="body" idx="2"/>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6" name="Google Shape;316;p96"/>
          <p:cNvSpPr txBox="1">
            <a:spLocks noGrp="1"/>
          </p:cNvSpPr>
          <p:nvPr>
            <p:ph type="body" idx="3"/>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graphicFrame>
        <p:nvGraphicFramePr>
          <p:cNvPr id="317" name="Google Shape;317;p96"/>
          <p:cNvGraphicFramePr/>
          <p:nvPr/>
        </p:nvGraphicFramePr>
        <p:xfrm>
          <a:off x="4823083" y="4985338"/>
          <a:ext cx="14782557" cy="4478314"/>
        </p:xfrm>
        <a:graphic>
          <a:graphicData uri="http://schemas.openxmlformats.org/drawingml/2006/chart">
            <c:chart xmlns:c="http://schemas.openxmlformats.org/drawingml/2006/chart" xmlns:r="http://schemas.openxmlformats.org/officeDocument/2006/relationships" r:id="rId3"/>
          </a:graphicData>
        </a:graphic>
      </p:graphicFrame>
      <p:sp>
        <p:nvSpPr>
          <p:cNvPr id="318" name="Google Shape;318;p96"/>
          <p:cNvSpPr txBox="1">
            <a:spLocks noGrp="1"/>
          </p:cNvSpPr>
          <p:nvPr>
            <p:ph type="body" idx="4"/>
          </p:nvPr>
        </p:nvSpPr>
        <p:spPr>
          <a:xfrm>
            <a:off x="5349505" y="219355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6000"/>
              <a:buFont typeface="Poppins"/>
              <a:buNone/>
              <a:defRPr sz="60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19" name="Google Shape;319;p96"/>
          <p:cNvSpPr txBox="1">
            <a:spLocks noGrp="1"/>
          </p:cNvSpPr>
          <p:nvPr>
            <p:ph type="body" idx="5"/>
          </p:nvPr>
        </p:nvSpPr>
        <p:spPr>
          <a:xfrm>
            <a:off x="5213353" y="3407795"/>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3000"/>
              <a:buFont typeface="Avenir"/>
              <a:buNone/>
              <a:defRPr sz="3000" cap="none">
                <a:solidFill>
                  <a:srgbClr val="FFFFFF"/>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0" name="Google Shape;320;p96"/>
          <p:cNvSpPr txBox="1">
            <a:spLocks noGrp="1"/>
          </p:cNvSpPr>
          <p:nvPr>
            <p:ph type="body" idx="6"/>
          </p:nvPr>
        </p:nvSpPr>
        <p:spPr>
          <a:xfrm>
            <a:off x="4641992" y="9902344"/>
            <a:ext cx="15100016" cy="1463676"/>
          </a:xfrm>
          <a:prstGeom prst="rect">
            <a:avLst/>
          </a:prstGeom>
          <a:noFill/>
          <a:ln>
            <a:noFill/>
          </a:ln>
        </p:spPr>
        <p:txBody>
          <a:bodyPr spcFirstLastPara="1" wrap="square" lIns="71425" tIns="71425" rIns="71425" bIns="71425" anchor="ctr" anchorCtr="0">
            <a:spAutoFit/>
          </a:bodyPr>
          <a:lstStyle>
            <a:lvl1pPr marL="457200" lvl="0" indent="-228600" algn="ctr">
              <a:lnSpc>
                <a:spcPct val="100000"/>
              </a:lnSpc>
              <a:spcBef>
                <a:spcPts val="0"/>
              </a:spcBef>
              <a:spcAft>
                <a:spcPts val="0"/>
              </a:spcAft>
              <a:buClr>
                <a:srgbClr val="FFFFFF"/>
              </a:buClr>
              <a:buSzPts val="2200"/>
              <a:buFont typeface="Helvetica Neue"/>
              <a:buNone/>
              <a:defRPr sz="2200" b="1">
                <a:solidFill>
                  <a:srgbClr val="FFFFFF"/>
                </a:solidFill>
                <a:latin typeface="Helvetica Neue"/>
                <a:ea typeface="Helvetica Neue"/>
                <a:cs typeface="Helvetica Neue"/>
                <a:sym typeface="Helvetica Neue"/>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1" name="Google Shape;321;p96"/>
          <p:cNvSpPr txBox="1">
            <a:spLocks noGrp="1"/>
          </p:cNvSpPr>
          <p:nvPr>
            <p:ph type="body" idx="7"/>
          </p:nvPr>
        </p:nvSpPr>
        <p:spPr>
          <a:xfrm>
            <a:off x="6843410" y="12091524"/>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FFFFF"/>
              </a:buClr>
              <a:buSzPts val="2800"/>
              <a:buFont typeface="Poppins"/>
              <a:buNone/>
              <a:defRPr sz="2800" b="1" cap="none">
                <a:solidFill>
                  <a:srgbClr val="FFFFFF"/>
                </a:solidFill>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2" name="Google Shape;322;p96"/>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Services Analyzes">
  <p:cSld name="Services Analyzes">
    <p:spTree>
      <p:nvGrpSpPr>
        <p:cNvPr id="1" name="Shape 323"/>
        <p:cNvGrpSpPr/>
        <p:nvPr/>
      </p:nvGrpSpPr>
      <p:grpSpPr>
        <a:xfrm>
          <a:off x="0" y="0"/>
          <a:ext cx="0" cy="0"/>
          <a:chOff x="0" y="0"/>
          <a:chExt cx="0" cy="0"/>
        </a:xfrm>
      </p:grpSpPr>
      <p:sp>
        <p:nvSpPr>
          <p:cNvPr id="324" name="Google Shape;324;p97"/>
          <p:cNvSpPr txBox="1">
            <a:spLocks noGrp="1"/>
          </p:cNvSpPr>
          <p:nvPr>
            <p:ph type="body" idx="1"/>
          </p:nvPr>
        </p:nvSpPr>
        <p:spPr>
          <a:xfrm>
            <a:off x="5349505" y="3054205"/>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5" name="Google Shape;325;p97"/>
          <p:cNvSpPr txBox="1">
            <a:spLocks noGrp="1"/>
          </p:cNvSpPr>
          <p:nvPr>
            <p:ph type="body" idx="2"/>
          </p:nvPr>
        </p:nvSpPr>
        <p:spPr>
          <a:xfrm>
            <a:off x="5213353" y="4268445"/>
            <a:ext cx="13957294" cy="128889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6" name="Google Shape;326;p97"/>
          <p:cNvSpPr txBox="1">
            <a:spLocks noGrp="1"/>
          </p:cNvSpPr>
          <p:nvPr>
            <p:ph type="body" idx="3"/>
          </p:nvPr>
        </p:nvSpPr>
        <p:spPr>
          <a:xfrm>
            <a:off x="7150561" y="6169328"/>
            <a:ext cx="1430195" cy="1893317"/>
          </a:xfrm>
          <a:prstGeom prst="rect">
            <a:avLst/>
          </a:prstGeom>
          <a:solidFill>
            <a:srgbClr val="000000"/>
          </a:solidFill>
          <a:ln>
            <a:noFill/>
          </a:ln>
        </p:spPr>
        <p:txBody>
          <a:bodyPr spcFirstLastPara="1" wrap="square" lIns="53575" tIns="53575" rIns="53575" bIns="5357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7" name="Google Shape;327;p97"/>
          <p:cNvSpPr txBox="1">
            <a:spLocks noGrp="1"/>
          </p:cNvSpPr>
          <p:nvPr>
            <p:ph type="body" idx="4"/>
          </p:nvPr>
        </p:nvSpPr>
        <p:spPr>
          <a:xfrm>
            <a:off x="11264196" y="6311106"/>
            <a:ext cx="1715027" cy="1609760"/>
          </a:xfrm>
          <a:prstGeom prst="rect">
            <a:avLst/>
          </a:prstGeom>
          <a:solidFill>
            <a:srgbClr val="000000"/>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8" name="Google Shape;328;p97"/>
          <p:cNvSpPr txBox="1">
            <a:spLocks noGrp="1"/>
          </p:cNvSpPr>
          <p:nvPr>
            <p:ph type="body" idx="5"/>
          </p:nvPr>
        </p:nvSpPr>
        <p:spPr>
          <a:xfrm>
            <a:off x="15662663" y="6260315"/>
            <a:ext cx="1711358" cy="1711342"/>
          </a:xfrm>
          <a:prstGeom prst="rect">
            <a:avLst/>
          </a:prstGeom>
          <a:solidFill>
            <a:srgbClr val="000000"/>
          </a:solidFill>
          <a:ln>
            <a:noFill/>
          </a:ln>
        </p:spPr>
        <p:txBody>
          <a:bodyPr spcFirstLastPara="1" wrap="square" lIns="0" tIns="0" rIns="0" bIns="0"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29" name="Google Shape;329;p97"/>
          <p:cNvSpPr txBox="1">
            <a:spLocks noGrp="1"/>
          </p:cNvSpPr>
          <p:nvPr>
            <p:ph type="body" idx="6"/>
          </p:nvPr>
        </p:nvSpPr>
        <p:spPr>
          <a:xfrm>
            <a:off x="5980235" y="8592102"/>
            <a:ext cx="3770846"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0" name="Google Shape;330;p97"/>
          <p:cNvSpPr txBox="1">
            <a:spLocks noGrp="1"/>
          </p:cNvSpPr>
          <p:nvPr>
            <p:ph type="body" idx="7"/>
          </p:nvPr>
        </p:nvSpPr>
        <p:spPr>
          <a:xfrm>
            <a:off x="10236286" y="8615915"/>
            <a:ext cx="3770846" cy="134747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1" name="Google Shape;331;p97"/>
          <p:cNvSpPr txBox="1">
            <a:spLocks noGrp="1"/>
          </p:cNvSpPr>
          <p:nvPr>
            <p:ph type="body" idx="8"/>
          </p:nvPr>
        </p:nvSpPr>
        <p:spPr>
          <a:xfrm>
            <a:off x="14632919" y="8592102"/>
            <a:ext cx="3770847"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2" name="Google Shape;332;p97"/>
          <p:cNvSpPr txBox="1">
            <a:spLocks noGrp="1"/>
          </p:cNvSpPr>
          <p:nvPr>
            <p:ph type="body" idx="9"/>
          </p:nvPr>
        </p:nvSpPr>
        <p:spPr>
          <a:xfrm>
            <a:off x="6379234" y="1017025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Avenir"/>
              <a:buNone/>
              <a:defRPr sz="66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3" name="Google Shape;333;p97"/>
          <p:cNvSpPr txBox="1">
            <a:spLocks noGrp="1"/>
          </p:cNvSpPr>
          <p:nvPr>
            <p:ph type="body" idx="13"/>
          </p:nvPr>
        </p:nvSpPr>
        <p:spPr>
          <a:xfrm>
            <a:off x="10635284" y="10170251"/>
            <a:ext cx="2972849"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Avenir"/>
              <a:buNone/>
              <a:defRPr sz="66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4" name="Google Shape;334;p97"/>
          <p:cNvSpPr txBox="1">
            <a:spLocks noGrp="1"/>
          </p:cNvSpPr>
          <p:nvPr>
            <p:ph type="body" idx="14"/>
          </p:nvPr>
        </p:nvSpPr>
        <p:spPr>
          <a:xfrm>
            <a:off x="15031919" y="10170251"/>
            <a:ext cx="2972848" cy="1171317"/>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Avenir"/>
              <a:buNone/>
              <a:defRPr sz="66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5" name="Google Shape;335;p97"/>
          <p:cNvSpPr txBox="1">
            <a:spLocks noGrp="1"/>
          </p:cNvSpPr>
          <p:nvPr>
            <p:ph type="body" idx="15"/>
          </p:nvPr>
        </p:nvSpPr>
        <p:spPr>
          <a:xfrm>
            <a:off x="6843410" y="11827968"/>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36" name="Google Shape;336;p97" descr="abstract20.png"/>
          <p:cNvPicPr preferRelativeResize="0"/>
          <p:nvPr/>
        </p:nvPicPr>
        <p:blipFill rotWithShape="1">
          <a:blip r:embed="rId2">
            <a:alphaModFix/>
          </a:blip>
          <a:srcRect t="28917" b="63614"/>
          <a:stretch/>
        </p:blipFill>
        <p:spPr>
          <a:xfrm>
            <a:off x="-7531" y="-1954"/>
            <a:ext cx="24412433" cy="2429504"/>
          </a:xfrm>
          <a:prstGeom prst="rect">
            <a:avLst/>
          </a:prstGeom>
          <a:noFill/>
          <a:ln>
            <a:noFill/>
          </a:ln>
        </p:spPr>
      </p:pic>
      <p:sp>
        <p:nvSpPr>
          <p:cNvPr id="337" name="Google Shape;337;p97"/>
          <p:cNvSpPr txBox="1">
            <a:spLocks noGrp="1"/>
          </p:cNvSpPr>
          <p:nvPr>
            <p:ph type="body" idx="16"/>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8" name="Google Shape;338;p97"/>
          <p:cNvSpPr txBox="1">
            <a:spLocks noGrp="1"/>
          </p:cNvSpPr>
          <p:nvPr>
            <p:ph type="body" idx="17"/>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39" name="Google Shape;339;p97"/>
          <p:cNvSpPr txBox="1">
            <a:spLocks noGrp="1"/>
          </p:cNvSpPr>
          <p:nvPr>
            <p:ph type="body" idx="18"/>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0" name="Google Shape;340;p97"/>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matchingName="Chart &amp; Text">
  <p:cSld name="Chart &amp; Text">
    <p:spTree>
      <p:nvGrpSpPr>
        <p:cNvPr id="1" name="Shape 341"/>
        <p:cNvGrpSpPr/>
        <p:nvPr/>
      </p:nvGrpSpPr>
      <p:grpSpPr>
        <a:xfrm>
          <a:off x="0" y="0"/>
          <a:ext cx="0" cy="0"/>
          <a:chOff x="0" y="0"/>
          <a:chExt cx="0" cy="0"/>
        </a:xfrm>
      </p:grpSpPr>
      <p:graphicFrame>
        <p:nvGraphicFramePr>
          <p:cNvPr id="342" name="Google Shape;342;p98"/>
          <p:cNvGraphicFramePr/>
          <p:nvPr/>
        </p:nvGraphicFramePr>
        <p:xfrm>
          <a:off x="4312240" y="5744426"/>
          <a:ext cx="9787589" cy="5043058"/>
        </p:xfrm>
        <a:graphic>
          <a:graphicData uri="http://schemas.openxmlformats.org/drawingml/2006/chart">
            <c:chart xmlns:c="http://schemas.openxmlformats.org/drawingml/2006/chart" xmlns:r="http://schemas.openxmlformats.org/officeDocument/2006/relationships" r:id="rId2"/>
          </a:graphicData>
        </a:graphic>
      </p:graphicFrame>
      <p:sp>
        <p:nvSpPr>
          <p:cNvPr id="343" name="Google Shape;343;p98"/>
          <p:cNvSpPr txBox="1">
            <a:spLocks noGrp="1"/>
          </p:cNvSpPr>
          <p:nvPr>
            <p:ph type="body" idx="1"/>
          </p:nvPr>
        </p:nvSpPr>
        <p:spPr>
          <a:xfrm>
            <a:off x="5349506" y="3417180"/>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4" name="Google Shape;344;p98"/>
          <p:cNvSpPr txBox="1">
            <a:spLocks noGrp="1"/>
          </p:cNvSpPr>
          <p:nvPr>
            <p:ph type="body" idx="2"/>
          </p:nvPr>
        </p:nvSpPr>
        <p:spPr>
          <a:xfrm>
            <a:off x="14621547" y="5741582"/>
            <a:ext cx="5327868" cy="1395101"/>
          </a:xfrm>
          <a:prstGeom prst="rect">
            <a:avLst/>
          </a:prstGeom>
          <a:noFill/>
          <a:ln>
            <a:noFill/>
          </a:ln>
        </p:spPr>
        <p:txBody>
          <a:bodyPr spcFirstLastPara="1" wrap="square" lIns="71425" tIns="71425" rIns="71425" bIns="71425" anchor="ctr" anchorCtr="0">
            <a:noAutofit/>
          </a:bodyPr>
          <a:lstStyle>
            <a:lvl1pPr marL="457200" lvl="0" indent="-228600" algn="l">
              <a:lnSpc>
                <a:spcPct val="100000"/>
              </a:lnSpc>
              <a:spcBef>
                <a:spcPts val="0"/>
              </a:spcBef>
              <a:spcAft>
                <a:spcPts val="0"/>
              </a:spcAft>
              <a:buClr>
                <a:srgbClr val="000000"/>
              </a:buClr>
              <a:buSzPts val="2200"/>
              <a:buFont typeface="Avenir"/>
              <a:buNone/>
              <a:defRPr sz="22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5" name="Google Shape;345;p98"/>
          <p:cNvSpPr txBox="1">
            <a:spLocks noGrp="1"/>
          </p:cNvSpPr>
          <p:nvPr>
            <p:ph type="body" idx="3"/>
          </p:nvPr>
        </p:nvSpPr>
        <p:spPr>
          <a:xfrm>
            <a:off x="14534444" y="7447401"/>
            <a:ext cx="5327867" cy="2784476"/>
          </a:xfrm>
          <a:prstGeom prst="rect">
            <a:avLst/>
          </a:prstGeom>
          <a:noFill/>
          <a:ln>
            <a:noFill/>
          </a:ln>
        </p:spPr>
        <p:txBody>
          <a:bodyPr spcFirstLastPara="1" wrap="square" lIns="71425" tIns="71425" rIns="71425" bIns="71425" anchor="ctr" anchorCtr="0">
            <a:spAutoFit/>
          </a:bodyPr>
          <a:lstStyle>
            <a:lvl1pPr marL="457200" lvl="0" indent="-228600" algn="l">
              <a:lnSpc>
                <a:spcPct val="100000"/>
              </a:lnSpc>
              <a:spcBef>
                <a:spcPts val="0"/>
              </a:spcBef>
              <a:spcAft>
                <a:spcPts val="0"/>
              </a:spcAft>
              <a:buClr>
                <a:srgbClr val="000000"/>
              </a:buClr>
              <a:buSzPts val="2200"/>
              <a:buFont typeface="Helvetica Neue Light"/>
              <a:buNone/>
              <a:defRPr sz="2200"/>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6" name="Google Shape;346;p98"/>
          <p:cNvSpPr txBox="1">
            <a:spLocks noGrp="1"/>
          </p:cNvSpPr>
          <p:nvPr>
            <p:ph type="body" idx="4"/>
          </p:nvPr>
        </p:nvSpPr>
        <p:spPr>
          <a:xfrm>
            <a:off x="6843410" y="11827968"/>
            <a:ext cx="10697180"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47" name="Google Shape;347;p98" descr="abstract20.png"/>
          <p:cNvPicPr preferRelativeResize="0"/>
          <p:nvPr/>
        </p:nvPicPr>
        <p:blipFill rotWithShape="1">
          <a:blip r:embed="rId3">
            <a:alphaModFix/>
          </a:blip>
          <a:srcRect l="40" t="28894" b="63630"/>
          <a:stretch/>
        </p:blipFill>
        <p:spPr>
          <a:xfrm>
            <a:off x="5157" y="-1954"/>
            <a:ext cx="24374191" cy="2429504"/>
          </a:xfrm>
          <a:prstGeom prst="rect">
            <a:avLst/>
          </a:prstGeom>
          <a:noFill/>
          <a:ln>
            <a:noFill/>
          </a:ln>
        </p:spPr>
      </p:pic>
      <p:sp>
        <p:nvSpPr>
          <p:cNvPr id="348" name="Google Shape;348;p98"/>
          <p:cNvSpPr txBox="1">
            <a:spLocks noGrp="1"/>
          </p:cNvSpPr>
          <p:nvPr>
            <p:ph type="body" idx="5"/>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49" name="Google Shape;349;p98"/>
          <p:cNvSpPr txBox="1">
            <a:spLocks noGrp="1"/>
          </p:cNvSpPr>
          <p:nvPr>
            <p:ph type="body" idx="6"/>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0" name="Google Shape;350;p98"/>
          <p:cNvSpPr txBox="1">
            <a:spLocks noGrp="1"/>
          </p:cNvSpPr>
          <p:nvPr>
            <p:ph type="body" idx="7"/>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1" name="Google Shape;351;p98"/>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matchingName="Photo Gallery">
  <p:cSld name="Photo Gallery">
    <p:spTree>
      <p:nvGrpSpPr>
        <p:cNvPr id="1" name="Shape 352"/>
        <p:cNvGrpSpPr/>
        <p:nvPr/>
      </p:nvGrpSpPr>
      <p:grpSpPr>
        <a:xfrm>
          <a:off x="0" y="0"/>
          <a:ext cx="0" cy="0"/>
          <a:chOff x="0" y="0"/>
          <a:chExt cx="0" cy="0"/>
        </a:xfrm>
      </p:grpSpPr>
      <p:sp>
        <p:nvSpPr>
          <p:cNvPr id="353" name="Google Shape;353;p99"/>
          <p:cNvSpPr>
            <a:spLocks noGrp="1"/>
          </p:cNvSpPr>
          <p:nvPr>
            <p:ph type="pic" idx="2"/>
          </p:nvPr>
        </p:nvSpPr>
        <p:spPr>
          <a:xfrm>
            <a:off x="729956" y="3256359"/>
            <a:ext cx="12456200" cy="8300890"/>
          </a:xfrm>
          <a:prstGeom prst="rect">
            <a:avLst/>
          </a:prstGeom>
          <a:noFill/>
          <a:ln>
            <a:noFill/>
          </a:ln>
        </p:spPr>
      </p:sp>
      <p:sp>
        <p:nvSpPr>
          <p:cNvPr id="354" name="Google Shape;354;p99"/>
          <p:cNvSpPr>
            <a:spLocks noGrp="1"/>
          </p:cNvSpPr>
          <p:nvPr>
            <p:ph type="pic" idx="3"/>
          </p:nvPr>
        </p:nvSpPr>
        <p:spPr>
          <a:xfrm>
            <a:off x="7564414" y="3256359"/>
            <a:ext cx="12455780" cy="8300610"/>
          </a:xfrm>
          <a:prstGeom prst="rect">
            <a:avLst/>
          </a:prstGeom>
          <a:noFill/>
          <a:ln>
            <a:noFill/>
          </a:ln>
        </p:spPr>
      </p:sp>
      <p:sp>
        <p:nvSpPr>
          <p:cNvPr id="355" name="Google Shape;355;p99"/>
          <p:cNvSpPr txBox="1">
            <a:spLocks noGrp="1"/>
          </p:cNvSpPr>
          <p:nvPr>
            <p:ph type="body" idx="1"/>
          </p:nvPr>
        </p:nvSpPr>
        <p:spPr>
          <a:xfrm>
            <a:off x="6843410" y="12042281"/>
            <a:ext cx="10697180" cy="86566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pic>
        <p:nvPicPr>
          <p:cNvPr id="356" name="Google Shape;356;p99" descr="abstract20.png"/>
          <p:cNvPicPr preferRelativeResize="0"/>
          <p:nvPr/>
        </p:nvPicPr>
        <p:blipFill rotWithShape="1">
          <a:blip r:embed="rId2">
            <a:alphaModFix/>
          </a:blip>
          <a:srcRect l="77" t="28921" r="75" b="63613"/>
          <a:stretch/>
        </p:blipFill>
        <p:spPr>
          <a:xfrm>
            <a:off x="3192" y="-1954"/>
            <a:ext cx="24377139" cy="2429504"/>
          </a:xfrm>
          <a:prstGeom prst="rect">
            <a:avLst/>
          </a:prstGeom>
          <a:noFill/>
          <a:ln>
            <a:noFill/>
          </a:ln>
        </p:spPr>
      </p:pic>
      <p:sp>
        <p:nvSpPr>
          <p:cNvPr id="357" name="Google Shape;357;p99"/>
          <p:cNvSpPr txBox="1">
            <a:spLocks noGrp="1"/>
          </p:cNvSpPr>
          <p:nvPr>
            <p:ph type="body" idx="4"/>
          </p:nvPr>
        </p:nvSpPr>
        <p:spPr>
          <a:xfrm>
            <a:off x="3449416" y="249395"/>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8000"/>
              <a:buFont typeface="Avenir"/>
              <a:buNone/>
              <a:defRPr sz="8000" b="1" cap="none">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8" name="Google Shape;358;p99"/>
          <p:cNvSpPr txBox="1">
            <a:spLocks noGrp="1"/>
          </p:cNvSpPr>
          <p:nvPr>
            <p:ph type="body" idx="5"/>
          </p:nvPr>
        </p:nvSpPr>
        <p:spPr>
          <a:xfrm>
            <a:off x="4978150" y="835220"/>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5800"/>
              <a:buFont typeface="Inter"/>
              <a:buNone/>
              <a:defRPr sz="5800">
                <a:solidFill>
                  <a:srgbClr val="F6F6F6"/>
                </a:solidFill>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59" name="Google Shape;359;p99"/>
          <p:cNvSpPr txBox="1">
            <a:spLocks noGrp="1"/>
          </p:cNvSpPr>
          <p:nvPr>
            <p:ph type="body" idx="6"/>
          </p:nvPr>
        </p:nvSpPr>
        <p:spPr>
          <a:xfrm>
            <a:off x="4987418" y="229374"/>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F6F6F6"/>
              </a:buClr>
              <a:buSzPts val="3200"/>
              <a:buFont typeface="Avenir"/>
              <a:buNone/>
              <a:defRPr sz="3200" b="1">
                <a:solidFill>
                  <a:srgbClr val="F6F6F6"/>
                </a:solidFill>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0" name="Google Shape;360;p99"/>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matchingName="Contact">
  <p:cSld name="Contact">
    <p:spTree>
      <p:nvGrpSpPr>
        <p:cNvPr id="1" name="Shape 361"/>
        <p:cNvGrpSpPr/>
        <p:nvPr/>
      </p:nvGrpSpPr>
      <p:grpSpPr>
        <a:xfrm>
          <a:off x="0" y="0"/>
          <a:ext cx="0" cy="0"/>
          <a:chOff x="0" y="0"/>
          <a:chExt cx="0" cy="0"/>
        </a:xfrm>
      </p:grpSpPr>
      <p:pic>
        <p:nvPicPr>
          <p:cNvPr id="362" name="Google Shape;362;p100" descr="abstract20.png"/>
          <p:cNvPicPr preferRelativeResize="0"/>
          <p:nvPr/>
        </p:nvPicPr>
        <p:blipFill rotWithShape="1">
          <a:blip r:embed="rId2">
            <a:alphaModFix/>
          </a:blip>
          <a:srcRect t="28882" b="28882"/>
          <a:stretch/>
        </p:blipFill>
        <p:spPr>
          <a:xfrm>
            <a:off x="5962" y="-1954"/>
            <a:ext cx="24371687" cy="13719976"/>
          </a:xfrm>
          <a:prstGeom prst="rect">
            <a:avLst/>
          </a:prstGeom>
          <a:noFill/>
          <a:ln>
            <a:noFill/>
          </a:ln>
        </p:spPr>
      </p:pic>
      <p:sp>
        <p:nvSpPr>
          <p:cNvPr id="363" name="Google Shape;363;p100"/>
          <p:cNvSpPr/>
          <p:nvPr/>
        </p:nvSpPr>
        <p:spPr>
          <a:xfrm>
            <a:off x="4433384" y="2318760"/>
            <a:ext cx="14715940" cy="5924086"/>
          </a:xfrm>
          <a:prstGeom prst="rect">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64" name="Google Shape;364;p100"/>
          <p:cNvSpPr txBox="1">
            <a:spLocks noGrp="1"/>
          </p:cNvSpPr>
          <p:nvPr>
            <p:ph type="body" idx="1"/>
          </p:nvPr>
        </p:nvSpPr>
        <p:spPr>
          <a:xfrm>
            <a:off x="4948859" y="4337387"/>
            <a:ext cx="13684989" cy="20707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000"/>
              <a:buFont typeface="Poppins"/>
              <a:buNone/>
              <a:defRPr sz="60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5" name="Google Shape;365;p100"/>
          <p:cNvSpPr txBox="1">
            <a:spLocks noGrp="1"/>
          </p:cNvSpPr>
          <p:nvPr>
            <p:ph type="body" idx="2"/>
          </p:nvPr>
        </p:nvSpPr>
        <p:spPr>
          <a:xfrm>
            <a:off x="4812707" y="5551627"/>
            <a:ext cx="13957294" cy="128889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000"/>
              <a:buFont typeface="Avenir"/>
              <a:buNone/>
              <a:defRPr sz="3000"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6" name="Google Shape;366;p100"/>
          <p:cNvSpPr/>
          <p:nvPr/>
        </p:nvSpPr>
        <p:spPr>
          <a:xfrm>
            <a:off x="4461486" y="2296415"/>
            <a:ext cx="15489130" cy="6694295"/>
          </a:xfrm>
          <a:custGeom>
            <a:avLst/>
            <a:gdLst/>
            <a:ahLst/>
            <a:cxnLst/>
            <a:rect l="l" t="t" r="r" b="b"/>
            <a:pathLst>
              <a:path w="21600" h="21600" extrusionOk="0">
                <a:moveTo>
                  <a:pt x="20464" y="0"/>
                </a:moveTo>
                <a:lnTo>
                  <a:pt x="21600" y="2035"/>
                </a:lnTo>
                <a:lnTo>
                  <a:pt x="21600" y="21600"/>
                </a:lnTo>
                <a:lnTo>
                  <a:pt x="1136" y="21600"/>
                </a:lnTo>
                <a:lnTo>
                  <a:pt x="0" y="19197"/>
                </a:lnTo>
                <a:lnTo>
                  <a:pt x="20408" y="19257"/>
                </a:lnTo>
                <a:lnTo>
                  <a:pt x="20464" y="0"/>
                </a:lnTo>
                <a:close/>
              </a:path>
            </a:pathLst>
          </a:custGeom>
          <a:solidFill>
            <a:srgbClr val="FFFFFF">
              <a:alpha val="32941"/>
            </a:srgbClr>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367" name="Google Shape;367;p100"/>
          <p:cNvSpPr txBox="1">
            <a:spLocks noGrp="1"/>
          </p:cNvSpPr>
          <p:nvPr>
            <p:ph type="body" idx="3"/>
          </p:nvPr>
        </p:nvSpPr>
        <p:spPr>
          <a:xfrm>
            <a:off x="9140604" y="2749707"/>
            <a:ext cx="2459271" cy="2265525"/>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9800"/>
              <a:buFont typeface="Avenir"/>
              <a:buNone/>
              <a:defRPr sz="9800" b="1" cap="none">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8" name="Google Shape;368;p100"/>
          <p:cNvSpPr txBox="1">
            <a:spLocks noGrp="1"/>
          </p:cNvSpPr>
          <p:nvPr>
            <p:ph type="body" idx="4"/>
          </p:nvPr>
        </p:nvSpPr>
        <p:spPr>
          <a:xfrm>
            <a:off x="6442764" y="6518744"/>
            <a:ext cx="10697179" cy="865666"/>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2800"/>
              <a:buFont typeface="Poppins"/>
              <a:buNone/>
              <a:defRPr sz="2800" b="1" cap="none">
                <a:latin typeface="Poppins"/>
                <a:ea typeface="Poppins"/>
                <a:cs typeface="Poppins"/>
                <a:sym typeface="Poppins"/>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69" name="Google Shape;369;p100"/>
          <p:cNvSpPr txBox="1">
            <a:spLocks noGrp="1"/>
          </p:cNvSpPr>
          <p:nvPr>
            <p:ph type="body" idx="5"/>
          </p:nvPr>
        </p:nvSpPr>
        <p:spPr>
          <a:xfrm>
            <a:off x="11062244" y="3371251"/>
            <a:ext cx="4233066" cy="1395101"/>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6600"/>
              <a:buFont typeface="Inter"/>
              <a:buNone/>
              <a:defRPr sz="6600">
                <a:latin typeface="Inter"/>
                <a:ea typeface="Inter"/>
                <a:cs typeface="Inter"/>
                <a:sym typeface="Inte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0" name="Google Shape;370;p100"/>
          <p:cNvSpPr txBox="1">
            <a:spLocks noGrp="1"/>
          </p:cNvSpPr>
          <p:nvPr>
            <p:ph type="body" idx="6"/>
          </p:nvPr>
        </p:nvSpPr>
        <p:spPr>
          <a:xfrm>
            <a:off x="10875058" y="2729686"/>
            <a:ext cx="1030951" cy="1395102"/>
          </a:xfrm>
          <a:prstGeom prst="rect">
            <a:avLst/>
          </a:prstGeom>
          <a:noFill/>
          <a:ln>
            <a:noFill/>
          </a:ln>
        </p:spPr>
        <p:txBody>
          <a:bodyPr spcFirstLastPara="1" wrap="square" lIns="71425" tIns="71425" rIns="71425" bIns="71425" anchor="ctr" anchorCtr="0">
            <a:noAutofit/>
          </a:bodyPr>
          <a:lstStyle>
            <a:lvl1pPr marL="457200" lvl="0" indent="-228600" algn="ctr">
              <a:lnSpc>
                <a:spcPct val="100000"/>
              </a:lnSpc>
              <a:spcBef>
                <a:spcPts val="0"/>
              </a:spcBef>
              <a:spcAft>
                <a:spcPts val="0"/>
              </a:spcAft>
              <a:buClr>
                <a:srgbClr val="000000"/>
              </a:buClr>
              <a:buSzPts val="3800"/>
              <a:buFont typeface="Avenir"/>
              <a:buNone/>
              <a:defRPr sz="3800" b="1">
                <a:latin typeface="Avenir"/>
                <a:ea typeface="Avenir"/>
                <a:cs typeface="Avenir"/>
                <a:sym typeface="Aveni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1" name="Google Shape;371;p100"/>
          <p:cNvSpPr txBox="1">
            <a:spLocks noGrp="1"/>
          </p:cNvSpPr>
          <p:nvPr>
            <p:ph type="body" idx="7"/>
          </p:nvPr>
        </p:nvSpPr>
        <p:spPr>
          <a:xfrm>
            <a:off x="8231637" y="9778365"/>
            <a:ext cx="7920726" cy="2430474"/>
          </a:xfrm>
          <a:prstGeom prst="rect">
            <a:avLst/>
          </a:prstGeom>
          <a:noFill/>
          <a:ln>
            <a:noFill/>
          </a:ln>
        </p:spPr>
        <p:txBody>
          <a:bodyPr spcFirstLastPara="1" wrap="square" lIns="71425" tIns="71425" rIns="71425" bIns="71425" anchor="ctr" anchorCtr="0">
            <a:noAutofit/>
          </a:bodyPr>
          <a:lstStyle>
            <a:lvl1pPr marL="457200" lvl="0" indent="-314325" algn="l">
              <a:lnSpc>
                <a:spcPct val="100000"/>
              </a:lnSpc>
              <a:spcBef>
                <a:spcPts val="5900"/>
              </a:spcBef>
              <a:spcAft>
                <a:spcPts val="0"/>
              </a:spcAft>
              <a:buClr>
                <a:srgbClr val="000000"/>
              </a:buClr>
              <a:buSzPts val="1350"/>
              <a:buChar char="•"/>
              <a:defRPr/>
            </a:lvl1pPr>
            <a:lvl2pPr marL="914400" lvl="1" indent="-314325" algn="l">
              <a:lnSpc>
                <a:spcPct val="100000"/>
              </a:lnSpc>
              <a:spcBef>
                <a:spcPts val="5900"/>
              </a:spcBef>
              <a:spcAft>
                <a:spcPts val="0"/>
              </a:spcAft>
              <a:buClr>
                <a:srgbClr val="000000"/>
              </a:buClr>
              <a:buSzPts val="1350"/>
              <a:buChar char="•"/>
              <a:defRPr/>
            </a:lvl2pPr>
            <a:lvl3pPr marL="1371600" lvl="2" indent="-314325" algn="l">
              <a:lnSpc>
                <a:spcPct val="100000"/>
              </a:lnSpc>
              <a:spcBef>
                <a:spcPts val="5900"/>
              </a:spcBef>
              <a:spcAft>
                <a:spcPts val="0"/>
              </a:spcAft>
              <a:buClr>
                <a:srgbClr val="000000"/>
              </a:buClr>
              <a:buSzPts val="1350"/>
              <a:buChar char="•"/>
              <a:defRPr/>
            </a:lvl3pPr>
            <a:lvl4pPr marL="1828800" lvl="3" indent="-314325" algn="l">
              <a:lnSpc>
                <a:spcPct val="100000"/>
              </a:lnSpc>
              <a:spcBef>
                <a:spcPts val="5900"/>
              </a:spcBef>
              <a:spcAft>
                <a:spcPts val="0"/>
              </a:spcAft>
              <a:buClr>
                <a:srgbClr val="000000"/>
              </a:buClr>
              <a:buSzPts val="1350"/>
              <a:buChar char="•"/>
              <a:defRPr/>
            </a:lvl4pPr>
            <a:lvl5pPr marL="2286000" lvl="4" indent="-314325" algn="l">
              <a:lnSpc>
                <a:spcPct val="100000"/>
              </a:lnSpc>
              <a:spcBef>
                <a:spcPts val="5900"/>
              </a:spcBef>
              <a:spcAft>
                <a:spcPts val="0"/>
              </a:spcAft>
              <a:buClr>
                <a:srgbClr val="000000"/>
              </a:buClr>
              <a:buSzPts val="1350"/>
              <a:buChar char="•"/>
              <a:defRPr/>
            </a:lvl5pPr>
            <a:lvl6pPr marL="2743200" lvl="5" indent="-314325" algn="l">
              <a:lnSpc>
                <a:spcPct val="100000"/>
              </a:lnSpc>
              <a:spcBef>
                <a:spcPts val="5900"/>
              </a:spcBef>
              <a:spcAft>
                <a:spcPts val="0"/>
              </a:spcAft>
              <a:buClr>
                <a:srgbClr val="000000"/>
              </a:buClr>
              <a:buSzPts val="1350"/>
              <a:buChar char="•"/>
              <a:defRPr/>
            </a:lvl6pPr>
            <a:lvl7pPr marL="3200400" lvl="6" indent="-314325" algn="l">
              <a:lnSpc>
                <a:spcPct val="100000"/>
              </a:lnSpc>
              <a:spcBef>
                <a:spcPts val="5900"/>
              </a:spcBef>
              <a:spcAft>
                <a:spcPts val="0"/>
              </a:spcAft>
              <a:buClr>
                <a:srgbClr val="000000"/>
              </a:buClr>
              <a:buSzPts val="1350"/>
              <a:buChar char="•"/>
              <a:defRPr/>
            </a:lvl7pPr>
            <a:lvl8pPr marL="3657600" lvl="7" indent="-314325" algn="l">
              <a:lnSpc>
                <a:spcPct val="100000"/>
              </a:lnSpc>
              <a:spcBef>
                <a:spcPts val="5900"/>
              </a:spcBef>
              <a:spcAft>
                <a:spcPts val="0"/>
              </a:spcAft>
              <a:buClr>
                <a:srgbClr val="000000"/>
              </a:buClr>
              <a:buSzPts val="1350"/>
              <a:buChar char="•"/>
              <a:defRPr/>
            </a:lvl8pPr>
            <a:lvl9pPr marL="4114800" lvl="8" indent="-314325" algn="l">
              <a:lnSpc>
                <a:spcPct val="100000"/>
              </a:lnSpc>
              <a:spcBef>
                <a:spcPts val="5900"/>
              </a:spcBef>
              <a:spcAft>
                <a:spcPts val="0"/>
              </a:spcAft>
              <a:buClr>
                <a:srgbClr val="000000"/>
              </a:buClr>
              <a:buSzPts val="1350"/>
              <a:buChar char="•"/>
              <a:defRPr/>
            </a:lvl9pPr>
          </a:lstStyle>
          <a:p>
            <a:endParaRPr/>
          </a:p>
        </p:txBody>
      </p:sp>
      <p:sp>
        <p:nvSpPr>
          <p:cNvPr id="372" name="Google Shape;372;p100"/>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5"/>
        <p:cNvGrpSpPr/>
        <p:nvPr/>
      </p:nvGrpSpPr>
      <p:grpSpPr>
        <a:xfrm>
          <a:off x="0" y="0"/>
          <a:ext cx="0" cy="0"/>
          <a:chOff x="0" y="0"/>
          <a:chExt cx="0" cy="0"/>
        </a:xfrm>
      </p:grpSpPr>
      <p:pic>
        <p:nvPicPr>
          <p:cNvPr id="6" name="Google Shape;6;p80" descr="abstract20.png"/>
          <p:cNvPicPr preferRelativeResize="0"/>
          <p:nvPr/>
        </p:nvPicPr>
        <p:blipFill rotWithShape="1">
          <a:blip r:embed="rId22">
            <a:alphaModFix/>
          </a:blip>
          <a:srcRect t="28889" b="28889"/>
          <a:stretch/>
        </p:blipFill>
        <p:spPr>
          <a:xfrm>
            <a:off x="-115" y="-1954"/>
            <a:ext cx="24378300" cy="13719978"/>
          </a:xfrm>
          <a:prstGeom prst="rect">
            <a:avLst/>
          </a:prstGeom>
          <a:noFill/>
          <a:ln>
            <a:noFill/>
          </a:ln>
        </p:spPr>
      </p:pic>
      <p:sp>
        <p:nvSpPr>
          <p:cNvPr id="7" name="Google Shape;7;p80"/>
          <p:cNvSpPr txBox="1">
            <a:spLocks noGrp="1"/>
          </p:cNvSpPr>
          <p:nvPr>
            <p:ph type="title"/>
          </p:nvPr>
        </p:nvSpPr>
        <p:spPr>
          <a:xfrm>
            <a:off x="4387453" y="625078"/>
            <a:ext cx="15609095" cy="3036094"/>
          </a:xfrm>
          <a:prstGeom prst="rect">
            <a:avLst/>
          </a:prstGeom>
          <a:noFill/>
          <a:ln>
            <a:noFill/>
          </a:ln>
        </p:spPr>
        <p:txBody>
          <a:bodyPr spcFirstLastPara="1" wrap="square" lIns="71425" tIns="71425" rIns="71425" bIns="71425" anchor="ctr" anchorCtr="0">
            <a:normAutofit/>
          </a:bodyPr>
          <a:lstStyle>
            <a:lvl1pPr marR="0" lvl="0"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1pPr>
            <a:lvl2pPr marR="0" lvl="1"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2pPr>
            <a:lvl3pPr marR="0" lvl="2"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3pPr>
            <a:lvl4pPr marR="0" lvl="3"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4pPr>
            <a:lvl5pPr marR="0" lvl="4"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5pPr>
            <a:lvl6pPr marR="0" lvl="5"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6pPr>
            <a:lvl7pPr marR="0" lvl="6"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7pPr>
            <a:lvl8pPr marR="0" lvl="7"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8pPr>
            <a:lvl9pPr marR="0" lvl="8" algn="ctr" rtl="0">
              <a:lnSpc>
                <a:spcPct val="100000"/>
              </a:lnSpc>
              <a:spcBef>
                <a:spcPts val="0"/>
              </a:spcBef>
              <a:spcAft>
                <a:spcPts val="0"/>
              </a:spcAft>
              <a:buClr>
                <a:srgbClr val="000000"/>
              </a:buClr>
              <a:buSzPts val="11200"/>
              <a:buFont typeface="Helvetica Neue Light"/>
              <a:buNone/>
              <a:defRPr sz="112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8" name="Google Shape;8;p80"/>
          <p:cNvSpPr txBox="1">
            <a:spLocks noGrp="1"/>
          </p:cNvSpPr>
          <p:nvPr>
            <p:ph type="body" idx="1"/>
          </p:nvPr>
        </p:nvSpPr>
        <p:spPr>
          <a:xfrm>
            <a:off x="4387453" y="3661171"/>
            <a:ext cx="15609095" cy="8840392"/>
          </a:xfrm>
          <a:prstGeom prst="rect">
            <a:avLst/>
          </a:prstGeom>
          <a:noFill/>
          <a:ln>
            <a:noFill/>
          </a:ln>
        </p:spPr>
        <p:txBody>
          <a:bodyPr spcFirstLastPara="1" wrap="square" lIns="71425" tIns="71425" rIns="71425" bIns="71425" anchor="ctr" anchorCtr="0">
            <a:normAutofit/>
          </a:bodyPr>
          <a:lstStyle>
            <a:lvl1pPr marL="457200" marR="0" lvl="0"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1pPr>
            <a:lvl2pPr marL="914400" marR="0" lvl="1"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2pPr>
            <a:lvl3pPr marL="1371600" marR="0" lvl="2"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3pPr>
            <a:lvl4pPr marL="1828800" marR="0" lvl="3"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4pPr>
            <a:lvl5pPr marL="2286000" marR="0" lvl="4"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5pPr>
            <a:lvl6pPr marL="2743200" marR="0" lvl="5"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6pPr>
            <a:lvl7pPr marL="3200400" marR="0" lvl="6"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7pPr>
            <a:lvl8pPr marL="3657600" marR="0" lvl="7"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8pPr>
            <a:lvl9pPr marL="4114800" marR="0" lvl="8" indent="-466725" algn="l" rtl="0">
              <a:lnSpc>
                <a:spcPct val="100000"/>
              </a:lnSpc>
              <a:spcBef>
                <a:spcPts val="5900"/>
              </a:spcBef>
              <a:spcAft>
                <a:spcPts val="0"/>
              </a:spcAft>
              <a:buClr>
                <a:srgbClr val="000000"/>
              </a:buClr>
              <a:buSzPts val="37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9pPr>
          </a:lstStyle>
          <a:p>
            <a:endParaRPr/>
          </a:p>
        </p:txBody>
      </p:sp>
      <p:sp>
        <p:nvSpPr>
          <p:cNvPr id="9" name="Google Shape;9;p80"/>
          <p:cNvSpPr txBox="1">
            <a:spLocks noGrp="1"/>
          </p:cNvSpPr>
          <p:nvPr>
            <p:ph type="sldNum" idx="12"/>
          </p:nvPr>
        </p:nvSpPr>
        <p:spPr>
          <a:xfrm>
            <a:off x="11935814" y="13010554"/>
            <a:ext cx="494513" cy="511176"/>
          </a:xfrm>
          <a:prstGeom prst="rect">
            <a:avLst/>
          </a:prstGeom>
          <a:noFill/>
          <a:ln>
            <a:noFill/>
          </a:ln>
        </p:spPr>
        <p:txBody>
          <a:bodyPr spcFirstLastPara="1" wrap="square" lIns="71425" tIns="71425" rIns="71425" bIns="71425" anchor="t" anchorCtr="0">
            <a:spAutoFit/>
          </a:bodyPr>
          <a:lstStyle>
            <a:lvl1pPr marL="0" marR="0" lvl="0"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1pPr>
            <a:lvl2pPr marL="0" marR="0" lvl="1"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2pPr>
            <a:lvl3pPr marL="0" marR="0" lvl="2"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3pPr>
            <a:lvl4pPr marL="0" marR="0" lvl="3"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4pPr>
            <a:lvl5pPr marL="0" marR="0" lvl="4"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5pPr>
            <a:lvl6pPr marL="0" marR="0" lvl="5"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6pPr>
            <a:lvl7pPr marL="0" marR="0" lvl="6"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7pPr>
            <a:lvl8pPr marL="0" marR="0" lvl="7"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8pPr>
            <a:lvl9pPr marL="0" marR="0" lvl="8" indent="0" algn="ctr" rtl="0">
              <a:lnSpc>
                <a:spcPct val="100000"/>
              </a:lnSpc>
              <a:spcBef>
                <a:spcPts val="0"/>
              </a:spcBef>
              <a:spcAft>
                <a:spcPts val="0"/>
              </a:spcAft>
              <a:buClr>
                <a:srgbClr val="000000"/>
              </a:buClr>
              <a:buSzPts val="2400"/>
              <a:buFont typeface="Helvetica Neue Light"/>
              <a:buNone/>
              <a:defRPr sz="2400" b="0" i="0" u="none" strike="noStrike" cap="none">
                <a:solidFill>
                  <a:srgbClr val="000000"/>
                </a:solidFill>
                <a:latin typeface="Helvetica Neue Light"/>
                <a:ea typeface="Helvetica Neue Light"/>
                <a:cs typeface="Helvetica Neue Light"/>
                <a:sym typeface="Helvetica Neue Light"/>
              </a:defRPr>
            </a:lvl9pPr>
          </a:lstStyle>
          <a:p>
            <a:pPr marL="0" lvl="0" indent="0" algn="ct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20.png"/></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jpg"/></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8.pn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4.xml"/><Relationship Id="rId1" Type="http://schemas.openxmlformats.org/officeDocument/2006/relationships/slideLayout" Target="../slideLayouts/slideLayout3.xml"/><Relationship Id="rId5" Type="http://schemas.openxmlformats.org/officeDocument/2006/relationships/image" Target="../media/image21.png"/><Relationship Id="rId4" Type="http://schemas.openxmlformats.org/officeDocument/2006/relationships/image" Target="../media/image7.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4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30.png"/><Relationship Id="rId5" Type="http://schemas.openxmlformats.org/officeDocument/2006/relationships/image" Target="../media/image33.png"/><Relationship Id="rId4" Type="http://schemas.openxmlformats.org/officeDocument/2006/relationships/image" Target="../media/image32.png"/></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49.xml"/><Relationship Id="rId1" Type="http://schemas.openxmlformats.org/officeDocument/2006/relationships/slideLayout" Target="../slideLayouts/slideLayout3.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6"/>
        <p:cNvGrpSpPr/>
        <p:nvPr/>
      </p:nvGrpSpPr>
      <p:grpSpPr>
        <a:xfrm>
          <a:off x="0" y="0"/>
          <a:ext cx="0" cy="0"/>
          <a:chOff x="0" y="0"/>
          <a:chExt cx="0" cy="0"/>
        </a:xfrm>
      </p:grpSpPr>
      <p:sp>
        <p:nvSpPr>
          <p:cNvPr id="379" name="Google Shape;379;p1"/>
          <p:cNvSpPr txBox="1">
            <a:spLocks noGrp="1"/>
          </p:cNvSpPr>
          <p:nvPr>
            <p:ph type="body" idx="6"/>
          </p:nvPr>
        </p:nvSpPr>
        <p:spPr>
          <a:xfrm>
            <a:off x="304800" y="2661300"/>
            <a:ext cx="24079200" cy="1982332"/>
          </a:xfrm>
          <a:prstGeom prst="rect">
            <a:avLst/>
          </a:prstGeom>
          <a:noFill/>
          <a:ln>
            <a:noFill/>
          </a:ln>
        </p:spPr>
        <p:txBody>
          <a:bodyPr spcFirstLastPara="1" wrap="square" lIns="71425" tIns="71425" rIns="71425" bIns="71425" anchor="ctr" anchorCtr="0">
            <a:noAutofit/>
          </a:bodyPr>
          <a:lstStyle/>
          <a:p>
            <a:pPr marL="0" lvl="0" indent="0" algn="ctr" rtl="0">
              <a:lnSpc>
                <a:spcPct val="110000"/>
              </a:lnSpc>
              <a:spcBef>
                <a:spcPts val="0"/>
              </a:spcBef>
              <a:spcAft>
                <a:spcPts val="0"/>
              </a:spcAft>
              <a:buClr>
                <a:srgbClr val="002350"/>
              </a:buClr>
              <a:buSzPts val="4000"/>
              <a:buFont typeface="Microsoft JhengHei"/>
              <a:buNone/>
            </a:pPr>
            <a:r>
              <a:rPr lang="en-US" sz="9600" b="1" dirty="0" err="1">
                <a:solidFill>
                  <a:schemeClr val="bg1"/>
                </a:solidFill>
                <a:effectLst>
                  <a:outerShdw blurRad="38100" dist="38100" dir="2700000" algn="tl">
                    <a:srgbClr val="000000">
                      <a:alpha val="43137"/>
                    </a:srgbClr>
                  </a:outerShdw>
                </a:effectLst>
                <a:latin typeface="Times New Roman" panose="02020603050405020304" pitchFamily="18" charset="0"/>
                <a:ea typeface="文鼎細行楷" panose="020B0609010101010101" pitchFamily="49" charset="-120"/>
                <a:cs typeface="Times New Roman" panose="02020603050405020304" pitchFamily="18" charset="0"/>
                <a:sym typeface="Microsoft JhengHei"/>
              </a:rPr>
              <a:t>國立臺中教育大學特殊教育學系</a:t>
            </a:r>
            <a:endParaRPr sz="9600" b="1" dirty="0">
              <a:solidFill>
                <a:schemeClr val="bg1"/>
              </a:solidFill>
              <a:effectLst>
                <a:outerShdw blurRad="38100" dist="38100" dir="2700000" algn="tl">
                  <a:srgbClr val="000000">
                    <a:alpha val="43137"/>
                  </a:srgbClr>
                </a:outerShdw>
              </a:effectLst>
              <a:latin typeface="Times New Roman" panose="02020603050405020304" pitchFamily="18" charset="0"/>
              <a:ea typeface="文鼎細行楷" panose="020B0609010101010101" pitchFamily="49" charset="-120"/>
              <a:cs typeface="Times New Roman" panose="02020603050405020304" pitchFamily="18" charset="0"/>
              <a:sym typeface="Microsoft JhengHei"/>
            </a:endParaRPr>
          </a:p>
        </p:txBody>
      </p:sp>
      <p:sp>
        <p:nvSpPr>
          <p:cNvPr id="380" name="Google Shape;380;p1"/>
          <p:cNvSpPr txBox="1"/>
          <p:nvPr/>
        </p:nvSpPr>
        <p:spPr>
          <a:xfrm>
            <a:off x="3807799" y="4643632"/>
            <a:ext cx="17512748" cy="6097117"/>
          </a:xfrm>
          <a:prstGeom prst="rect">
            <a:avLst/>
          </a:prstGeom>
          <a:solidFill>
            <a:schemeClr val="bg1">
              <a:alpha val="54000"/>
            </a:schemeClr>
          </a:solidFill>
          <a:ln>
            <a:noFill/>
          </a:ln>
        </p:spPr>
        <p:txBody>
          <a:bodyPr spcFirstLastPara="1" wrap="square" lIns="71425" tIns="71425" rIns="71425" bIns="71425" anchor="ctr" anchorCtr="0">
            <a:noAutofit/>
          </a:bodyPr>
          <a:lstStyle/>
          <a:p>
            <a:pPr marL="0" marR="0" lvl="0" indent="0" algn="ctr" rtl="0">
              <a:spcBef>
                <a:spcPts val="0"/>
              </a:spcBef>
              <a:spcAft>
                <a:spcPts val="0"/>
              </a:spcAft>
              <a:buClr>
                <a:srgbClr val="144D85"/>
              </a:buClr>
              <a:buSzPts val="9300"/>
              <a:buFont typeface="Microsoft JhengHei"/>
              <a:buNone/>
            </a:pPr>
            <a:r>
              <a:rPr lang="en-US" sz="11500" b="1" i="0" u="none" strike="noStrike" cap="none" dirty="0" err="1">
                <a:solidFill>
                  <a:srgbClr val="144D85"/>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師資培育自我評</a:t>
            </a:r>
            <a:r>
              <a:rPr lang="zh-TW" altLang="en-US" sz="11500" b="1" i="0" u="none" strike="noStrike" cap="none" dirty="0">
                <a:solidFill>
                  <a:srgbClr val="144D85"/>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鑑</a:t>
            </a:r>
            <a:endParaRPr sz="60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endParaRPr>
          </a:p>
          <a:p>
            <a:pPr marL="0" marR="0" lvl="0" indent="0" algn="ctr" rtl="0">
              <a:lnSpc>
                <a:spcPct val="150000"/>
              </a:lnSpc>
              <a:spcBef>
                <a:spcPts val="0"/>
              </a:spcBef>
              <a:spcAft>
                <a:spcPts val="0"/>
              </a:spcAft>
              <a:buClr>
                <a:srgbClr val="000000"/>
              </a:buClr>
              <a:buSzPts val="4000"/>
              <a:buFont typeface="Microsoft JhengHei"/>
              <a:buNone/>
            </a:pPr>
            <a:r>
              <a:rPr lang="en-US" sz="7200" b="1" i="0" u="none" strike="noStrike" cap="none" dirty="0" err="1">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師資類科：特殊教育學校（班</a:t>
            </a:r>
            <a:r>
              <a:rPr lang="en-US" sz="72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a:t>
            </a:r>
            <a:endParaRPr sz="72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Arial"/>
            </a:endParaRPr>
          </a:p>
          <a:p>
            <a:pPr marL="0" marR="0" lvl="0" indent="0" algn="ctr" rtl="0">
              <a:lnSpc>
                <a:spcPct val="100000"/>
              </a:lnSpc>
              <a:spcBef>
                <a:spcPts val="2000"/>
              </a:spcBef>
              <a:spcAft>
                <a:spcPts val="0"/>
              </a:spcAft>
              <a:buClr>
                <a:srgbClr val="000000"/>
              </a:buClr>
              <a:buSzPts val="4000"/>
              <a:buFont typeface="Microsoft JhengHei"/>
              <a:buNone/>
            </a:pPr>
            <a:r>
              <a:rPr lang="en-US" sz="7200" b="1" i="0" u="none" strike="noStrike" cap="none" dirty="0" err="1">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報告人</a:t>
            </a:r>
            <a:r>
              <a:rPr lang="en-US" sz="72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a:t>
            </a:r>
            <a:r>
              <a:rPr lang="zh-TW" altLang="en-US" sz="72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系主任  </a:t>
            </a:r>
            <a:r>
              <a:rPr lang="en-US" sz="72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rPr>
              <a:t>詹秀美</a:t>
            </a:r>
            <a:endParaRPr sz="7200" b="1" i="0" u="none" strike="noStrike" cap="none" dirty="0">
              <a:solidFill>
                <a:srgbClr val="000000"/>
              </a:solidFill>
              <a:latin typeface="文鼎中隸" panose="020B0609010101010101" pitchFamily="49" charset="-120"/>
              <a:ea typeface="文鼎中隸" panose="020B0609010101010101" pitchFamily="49" charset="-120"/>
              <a:cs typeface="文鼎中隸" panose="020B0609010101010101" pitchFamily="49" charset="-120"/>
              <a:sym typeface="Microsoft JhengHei"/>
            </a:endParaRPr>
          </a:p>
        </p:txBody>
      </p:sp>
      <p:pic>
        <p:nvPicPr>
          <p:cNvPr id="382" name="Google Shape;382;p1" descr="影像"/>
          <p:cNvPicPr preferRelativeResize="0"/>
          <p:nvPr/>
        </p:nvPicPr>
        <p:blipFill rotWithShape="1">
          <a:blip r:embed="rId3">
            <a:alphaModFix/>
          </a:blip>
          <a:srcRect/>
          <a:stretch/>
        </p:blipFill>
        <p:spPr>
          <a:xfrm>
            <a:off x="11333570" y="365017"/>
            <a:ext cx="2461206" cy="229628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effectLst/>
      </p:bgPr>
    </p:bg>
    <p:spTree>
      <p:nvGrpSpPr>
        <p:cNvPr id="1" name="Shape 394"/>
        <p:cNvGrpSpPr/>
        <p:nvPr/>
      </p:nvGrpSpPr>
      <p:grpSpPr>
        <a:xfrm>
          <a:off x="0" y="0"/>
          <a:ext cx="0" cy="0"/>
          <a:chOff x="0" y="0"/>
          <a:chExt cx="0" cy="0"/>
        </a:xfrm>
      </p:grpSpPr>
      <p:sp>
        <p:nvSpPr>
          <p:cNvPr id="395" name="Google Shape;395;p102"/>
          <p:cNvSpPr txBox="1">
            <a:spLocks noGrp="1"/>
          </p:cNvSpPr>
          <p:nvPr>
            <p:ph type="body" idx="14"/>
          </p:nvPr>
        </p:nvSpPr>
        <p:spPr>
          <a:xfrm>
            <a:off x="0" y="423660"/>
            <a:ext cx="24384000" cy="2265525"/>
          </a:xfrm>
          <a:prstGeom prst="rect">
            <a:avLst/>
          </a:prstGeom>
          <a:noFill/>
          <a:ln>
            <a:noFill/>
          </a:ln>
        </p:spPr>
        <p:txBody>
          <a:bodyPr spcFirstLastPara="1" wrap="square" lIns="71425" tIns="71425" rIns="71425" bIns="71425" anchor="ctr" anchorCtr="0">
            <a:noAutofit/>
          </a:bodyPr>
          <a:lstStyle/>
          <a:p>
            <a:pPr marL="0" lvl="0" indent="0" rtl="0">
              <a:lnSpc>
                <a:spcPct val="100000"/>
              </a:lnSpc>
              <a:spcBef>
                <a:spcPts val="0"/>
              </a:spcBef>
              <a:spcAft>
                <a:spcPts val="0"/>
              </a:spcAft>
              <a:buClr>
                <a:srgbClr val="F6F6F6"/>
              </a:buClr>
              <a:buSzPts val="8000"/>
              <a:buFont typeface="Microsoft JhengHei"/>
              <a:buNone/>
            </a:pPr>
            <a:r>
              <a:rPr lang="en-US"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icrosoft JhengHei"/>
                <a:sym typeface="Microsoft JhengHei"/>
              </a:rPr>
              <a:t>101年師資培育評鑑</a:t>
            </a:r>
            <a:r>
              <a:rPr lang="zh-TW" altLang="en-US"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Microsoft JhengHei"/>
                <a:sym typeface="Microsoft JhengHei"/>
              </a:rPr>
              <a:t>檢討會議</a:t>
            </a:r>
            <a:endParaRPr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 name="Google Shape;666;p21"/>
          <p:cNvSpPr txBox="1"/>
          <p:nvPr/>
        </p:nvSpPr>
        <p:spPr>
          <a:xfrm>
            <a:off x="1374151" y="2689185"/>
            <a:ext cx="15244075" cy="6376720"/>
          </a:xfrm>
          <a:prstGeom prst="rect">
            <a:avLst/>
          </a:prstGeom>
          <a:noFill/>
          <a:ln>
            <a:noFill/>
          </a:ln>
        </p:spPr>
        <p:txBody>
          <a:bodyPr spcFirstLastPara="1" wrap="square" lIns="71425" tIns="71425" rIns="71425" bIns="71425" anchor="ctr" anchorCtr="0">
            <a:spAutoFit/>
          </a:bodyPr>
          <a:lstStyle/>
          <a:p>
            <a:pPr marL="555625" marR="0" lvl="0" indent="-555625" rtl="0">
              <a:lnSpc>
                <a:spcPct val="150000"/>
              </a:lnSpc>
              <a:spcBef>
                <a:spcPts val="0"/>
              </a:spcBef>
              <a:spcAft>
                <a:spcPts val="0"/>
              </a:spcAft>
              <a:buClr>
                <a:srgbClr val="000000"/>
              </a:buClr>
              <a:buSzPts val="3375"/>
              <a:buFont typeface="Arial"/>
              <a:buChar char="•"/>
            </a:pP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時間：</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102</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年</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2</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月</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21</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日</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星期四</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上午</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9:00</a:t>
            </a:r>
          </a:p>
          <a:p>
            <a:pPr marL="555625" marR="0" lvl="0" indent="-555625" rtl="0">
              <a:lnSpc>
                <a:spcPct val="150000"/>
              </a:lnSpc>
              <a:spcBef>
                <a:spcPts val="0"/>
              </a:spcBef>
              <a:spcAft>
                <a:spcPts val="0"/>
              </a:spcAft>
              <a:buClr>
                <a:srgbClr val="000000"/>
              </a:buClr>
              <a:buSzPts val="3375"/>
              <a:buFont typeface="Arial"/>
              <a:buChar char="•"/>
            </a:pP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地點：本校行政大樓 </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2</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 樓 </a:t>
            </a:r>
            <a:r>
              <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A213</a:t>
            </a: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 會議室</a:t>
            </a:r>
            <a:endParaRPr lang="en-US" altLang="zh-TW"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endParaRPr>
          </a:p>
          <a:p>
            <a:pPr marL="555625" lvl="0" indent="-555625">
              <a:lnSpc>
                <a:spcPct val="150000"/>
              </a:lnSpc>
              <a:buSzPts val="3375"/>
              <a:buFont typeface="Arial"/>
              <a:buChar char="•"/>
            </a:pPr>
            <a:r>
              <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rPr>
              <a:t>主持：楊思偉校長 </a:t>
            </a:r>
            <a:endPar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sym typeface="Helvetica Neue Light"/>
            </a:endParaRPr>
          </a:p>
          <a:p>
            <a:pPr marL="555625" indent="-555625">
              <a:lnSpc>
                <a:spcPct val="150000"/>
              </a:lnSpc>
              <a:buSzPts val="3375"/>
              <a:buFont typeface="Arial"/>
              <a:buChar char="•"/>
            </a:pPr>
            <a:endParaRPr lang="zh-TW" altLang="en-US" sz="5400" b="1"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sym typeface="Helvetica Neue Light"/>
            </a:endParaRPr>
          </a:p>
          <a:p>
            <a:pPr marL="555625" marR="0" lvl="0" indent="-555625" rtl="0">
              <a:lnSpc>
                <a:spcPct val="150000"/>
              </a:lnSpc>
              <a:spcBef>
                <a:spcPts val="0"/>
              </a:spcBef>
              <a:spcAft>
                <a:spcPts val="0"/>
              </a:spcAft>
              <a:buClr>
                <a:srgbClr val="000000"/>
              </a:buClr>
              <a:buSzPts val="3375"/>
              <a:buFont typeface="Arial"/>
              <a:buChar char="•"/>
            </a:pPr>
            <a:endParaRPr sz="5400" b="1" i="0" u="none" strike="noStrike" cap="none" dirty="0">
              <a:solidFill>
                <a:schemeClr val="tx2">
                  <a:lumMod val="10000"/>
                </a:schemeClr>
              </a:solidFill>
              <a:latin typeface="微軟正黑體" panose="020B0604030504040204" pitchFamily="34" charset="-120"/>
              <a:ea typeface="微軟正黑體" panose="020B0604030504040204" pitchFamily="34" charset="-120"/>
              <a:cs typeface="文鼎中楷" panose="020B0609010101010101" pitchFamily="49" charset="-120"/>
              <a:sym typeface="Helvetica Neue Light"/>
            </a:endParaRPr>
          </a:p>
        </p:txBody>
      </p:sp>
      <p:sp>
        <p:nvSpPr>
          <p:cNvPr id="29" name="Google Shape;662;p21"/>
          <p:cNvSpPr txBox="1"/>
          <p:nvPr/>
        </p:nvSpPr>
        <p:spPr>
          <a:xfrm>
            <a:off x="1374151" y="6910545"/>
            <a:ext cx="4688719" cy="975242"/>
          </a:xfrm>
          <a:prstGeom prst="rect">
            <a:avLst/>
          </a:prstGeom>
          <a:solidFill>
            <a:schemeClr val="accent1">
              <a:lumMod val="75000"/>
            </a:schemeClr>
          </a:solid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Microsoft JhengHei"/>
              <a:buNone/>
            </a:pPr>
            <a:r>
              <a:rPr lang="zh-TW" altLang="en-US" sz="5400" dirty="0">
                <a:solidFill>
                  <a:srgbClr val="FFFFFF"/>
                </a:solidFill>
                <a:latin typeface="Microsoft JhengHei"/>
                <a:ea typeface="Microsoft JhengHei"/>
                <a:cs typeface="Microsoft JhengHei"/>
                <a:sym typeface="Microsoft JhengHei"/>
              </a:rPr>
              <a:t>提案討論</a:t>
            </a:r>
            <a:endParaRPr sz="5400" b="0" i="0" u="none" strike="noStrike" cap="none" dirty="0">
              <a:solidFill>
                <a:srgbClr val="FFFFFF"/>
              </a:solidFill>
              <a:latin typeface="Microsoft JhengHei"/>
              <a:ea typeface="Microsoft JhengHei"/>
              <a:cs typeface="Microsoft JhengHei"/>
              <a:sym typeface="Microsoft JhengHei"/>
            </a:endParaRPr>
          </a:p>
        </p:txBody>
      </p:sp>
      <p:sp>
        <p:nvSpPr>
          <p:cNvPr id="30" name="Google Shape;666;p21"/>
          <p:cNvSpPr txBox="1"/>
          <p:nvPr/>
        </p:nvSpPr>
        <p:spPr>
          <a:xfrm>
            <a:off x="771279" y="7885787"/>
            <a:ext cx="22347139" cy="3191233"/>
          </a:xfrm>
          <a:prstGeom prst="rect">
            <a:avLst/>
          </a:prstGeom>
          <a:noFill/>
          <a:ln>
            <a:noFill/>
          </a:ln>
        </p:spPr>
        <p:txBody>
          <a:bodyPr spcFirstLastPara="1" wrap="square" lIns="71425" tIns="71425" rIns="71425" bIns="71425" anchor="ctr" anchorCtr="0">
            <a:spAutoFit/>
          </a:bodyPr>
          <a:lstStyle/>
          <a:p>
            <a:pPr marL="555625" marR="0" lvl="0" indent="-555625" rtl="0">
              <a:lnSpc>
                <a:spcPct val="150000"/>
              </a:lnSpc>
              <a:spcBef>
                <a:spcPts val="0"/>
              </a:spcBef>
              <a:spcAft>
                <a:spcPts val="0"/>
              </a:spcAft>
              <a:buClr>
                <a:srgbClr val="000000"/>
              </a:buClr>
              <a:buSzPts val="3375"/>
              <a:buFont typeface="Arial"/>
              <a:buChar char="•"/>
            </a:pPr>
            <a:r>
              <a:rPr lang="zh-TW" altLang="en-US" sz="6600" b="1" dirty="0">
                <a:solidFill>
                  <a:schemeClr val="accent1">
                    <a:lumMod val="75000"/>
                  </a:schemeClr>
                </a:solidFill>
                <a:latin typeface="微軟正黑體" panose="020B0604030504040204" pitchFamily="34" charset="-120"/>
                <a:ea typeface="微軟正黑體" panose="020B0604030504040204" pitchFamily="34" charset="-120"/>
              </a:rPr>
              <a:t>針對本校「</a:t>
            </a:r>
            <a:r>
              <a:rPr lang="en-US" altLang="zh-TW" sz="6600" b="1" dirty="0">
                <a:solidFill>
                  <a:schemeClr val="accent1">
                    <a:lumMod val="75000"/>
                  </a:schemeClr>
                </a:solidFill>
                <a:latin typeface="微軟正黑體" panose="020B0604030504040204" pitchFamily="34" charset="-120"/>
                <a:ea typeface="微軟正黑體" panose="020B0604030504040204" pitchFamily="34" charset="-120"/>
              </a:rPr>
              <a:t>101</a:t>
            </a:r>
            <a:r>
              <a:rPr lang="zh-TW" altLang="en-US" sz="6600" b="1" dirty="0">
                <a:solidFill>
                  <a:schemeClr val="accent1">
                    <a:lumMod val="75000"/>
                  </a:schemeClr>
                </a:solidFill>
                <a:latin typeface="微軟正黑體" panose="020B0604030504040204" pitchFamily="34" charset="-120"/>
                <a:ea typeface="微軟正黑體" panose="020B0604030504040204" pitchFamily="34" charset="-120"/>
              </a:rPr>
              <a:t>年度上半年大學校院師資培育評鑑」結果，有關缺點和建議之改善措施之提案討論。</a:t>
            </a:r>
            <a:endParaRPr sz="6600" b="1" i="0" u="none" strike="noStrike" cap="none" dirty="0">
              <a:solidFill>
                <a:schemeClr val="accent1">
                  <a:lumMod val="75000"/>
                </a:schemeClr>
              </a:solidFill>
              <a:latin typeface="微軟正黑體" panose="020B0604030504040204" pitchFamily="34" charset="-120"/>
              <a:ea typeface="微軟正黑體" panose="020B0604030504040204" pitchFamily="34" charset="-120"/>
              <a:cs typeface="Helvetica Neue Light"/>
              <a:sym typeface="Helvetica Neue Light"/>
            </a:endParaRPr>
          </a:p>
        </p:txBody>
      </p:sp>
    </p:spTree>
    <p:extLst>
      <p:ext uri="{BB962C8B-B14F-4D97-AF65-F5344CB8AC3E}">
        <p14:creationId xmlns:p14="http://schemas.microsoft.com/office/powerpoint/2010/main" val="2504793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94"/>
        <p:cNvGrpSpPr/>
        <p:nvPr/>
      </p:nvGrpSpPr>
      <p:grpSpPr>
        <a:xfrm>
          <a:off x="0" y="0"/>
          <a:ext cx="0" cy="0"/>
          <a:chOff x="0" y="0"/>
          <a:chExt cx="0" cy="0"/>
        </a:xfrm>
      </p:grpSpPr>
      <p:sp>
        <p:nvSpPr>
          <p:cNvPr id="396" name="Google Shape;396;p102"/>
          <p:cNvSpPr txBox="1"/>
          <p:nvPr/>
        </p:nvSpPr>
        <p:spPr>
          <a:xfrm>
            <a:off x="760411" y="2695307"/>
            <a:ext cx="18763721"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微軟正黑體" panose="020B0604030504040204" pitchFamily="34" charset="-120"/>
                <a:ea typeface="微軟正黑體" panose="020B0604030504040204" pitchFamily="34" charset="-120"/>
                <a:cs typeface="DFKai-SB"/>
                <a:sym typeface="DFKai-SB"/>
              </a:rPr>
              <a:t>本校三類科與其他四所傳統教育大學小教類科評鑑結果一覽表</a:t>
            </a:r>
            <a:endParaRPr sz="5000" b="0"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graphicFrame>
        <p:nvGraphicFramePr>
          <p:cNvPr id="397" name="Google Shape;397;p102"/>
          <p:cNvGraphicFramePr/>
          <p:nvPr>
            <p:extLst>
              <p:ext uri="{D42A27DB-BD31-4B8C-83A1-F6EECF244321}">
                <p14:modId xmlns:p14="http://schemas.microsoft.com/office/powerpoint/2010/main" val="2176946077"/>
              </p:ext>
            </p:extLst>
          </p:nvPr>
        </p:nvGraphicFramePr>
        <p:xfrm>
          <a:off x="760411" y="3859154"/>
          <a:ext cx="23039300" cy="8820406"/>
        </p:xfrm>
        <a:graphic>
          <a:graphicData uri="http://schemas.openxmlformats.org/drawingml/2006/table">
            <a:tbl>
              <a:tblPr firstRow="1" bandRow="1">
                <a:noFill/>
                <a:tableStyleId>{C9AE6033-6D39-4CC2-90DF-808DB374BDA0}</a:tableStyleId>
              </a:tblPr>
              <a:tblGrid>
                <a:gridCol w="3688950">
                  <a:extLst>
                    <a:ext uri="{9D8B030D-6E8A-4147-A177-3AD203B41FA5}">
                      <a16:colId xmlns:a16="http://schemas.microsoft.com/office/drawing/2014/main" val="20000"/>
                    </a:ext>
                  </a:extLst>
                </a:gridCol>
                <a:gridCol w="2290975">
                  <a:extLst>
                    <a:ext uri="{9D8B030D-6E8A-4147-A177-3AD203B41FA5}">
                      <a16:colId xmlns:a16="http://schemas.microsoft.com/office/drawing/2014/main" val="20001"/>
                    </a:ext>
                  </a:extLst>
                </a:gridCol>
                <a:gridCol w="2290975">
                  <a:extLst>
                    <a:ext uri="{9D8B030D-6E8A-4147-A177-3AD203B41FA5}">
                      <a16:colId xmlns:a16="http://schemas.microsoft.com/office/drawing/2014/main" val="20002"/>
                    </a:ext>
                  </a:extLst>
                </a:gridCol>
                <a:gridCol w="2461400">
                  <a:extLst>
                    <a:ext uri="{9D8B030D-6E8A-4147-A177-3AD203B41FA5}">
                      <a16:colId xmlns:a16="http://schemas.microsoft.com/office/drawing/2014/main" val="20003"/>
                    </a:ext>
                  </a:extLst>
                </a:gridCol>
                <a:gridCol w="2461400">
                  <a:extLst>
                    <a:ext uri="{9D8B030D-6E8A-4147-A177-3AD203B41FA5}">
                      <a16:colId xmlns:a16="http://schemas.microsoft.com/office/drawing/2014/main" val="20004"/>
                    </a:ext>
                  </a:extLst>
                </a:gridCol>
                <a:gridCol w="2461400">
                  <a:extLst>
                    <a:ext uri="{9D8B030D-6E8A-4147-A177-3AD203B41FA5}">
                      <a16:colId xmlns:a16="http://schemas.microsoft.com/office/drawing/2014/main" val="20005"/>
                    </a:ext>
                  </a:extLst>
                </a:gridCol>
                <a:gridCol w="2461400">
                  <a:extLst>
                    <a:ext uri="{9D8B030D-6E8A-4147-A177-3AD203B41FA5}">
                      <a16:colId xmlns:a16="http://schemas.microsoft.com/office/drawing/2014/main" val="20006"/>
                    </a:ext>
                  </a:extLst>
                </a:gridCol>
                <a:gridCol w="2461400">
                  <a:extLst>
                    <a:ext uri="{9D8B030D-6E8A-4147-A177-3AD203B41FA5}">
                      <a16:colId xmlns:a16="http://schemas.microsoft.com/office/drawing/2014/main" val="20007"/>
                    </a:ext>
                  </a:extLst>
                </a:gridCol>
                <a:gridCol w="2461400">
                  <a:extLst>
                    <a:ext uri="{9D8B030D-6E8A-4147-A177-3AD203B41FA5}">
                      <a16:colId xmlns:a16="http://schemas.microsoft.com/office/drawing/2014/main" val="20008"/>
                    </a:ext>
                  </a:extLst>
                </a:gridCol>
              </a:tblGrid>
              <a:tr h="672881">
                <a:tc rowSpan="2">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學校名稱</a:t>
                      </a:r>
                      <a:endParaRPr/>
                    </a:p>
                  </a:txBody>
                  <a:tcPr marL="91450" marR="91450" marT="45725" marB="45725" anchor="ctr">
                    <a:solidFill>
                      <a:schemeClr val="lt2"/>
                    </a:solidFill>
                  </a:tcPr>
                </a:tc>
                <a:tc rowSpan="2">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受評類科</a:t>
                      </a:r>
                      <a:endParaRPr/>
                    </a:p>
                  </a:txBody>
                  <a:tcPr marL="91450" marR="91450" marT="45725" marB="45725" anchor="ctr">
                    <a:solidFill>
                      <a:schemeClr val="lt2"/>
                    </a:solidFill>
                  </a:tcPr>
                </a:tc>
                <a:tc rowSpan="2">
                  <a:txBody>
                    <a:bodyPr/>
                    <a:lstStyle/>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整體評鑑</a:t>
                      </a:r>
                      <a:endParaRPr sz="3200" u="none" strike="noStrike" cap="none" dirty="0">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結果</a:t>
                      </a:r>
                      <a:endParaRPr dirty="0"/>
                    </a:p>
                  </a:txBody>
                  <a:tcPr marL="91450" marR="91450" marT="45725" marB="45725" anchor="ctr">
                    <a:solidFill>
                      <a:schemeClr val="lt2"/>
                    </a:solidFill>
                  </a:tcPr>
                </a:tc>
                <a:tc gridSpan="6">
                  <a:txBody>
                    <a:bodyPr/>
                    <a:lstStyle/>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六大評鑑項目認可結果</a:t>
                      </a:r>
                      <a:endParaRPr dirty="0"/>
                    </a:p>
                  </a:txBody>
                  <a:tcPr marL="91450" marR="91450" marT="45725" marB="45725" anchor="ctr">
                    <a:solidFill>
                      <a:schemeClr val="lt2"/>
                    </a:solidFill>
                  </a:tcPr>
                </a:tc>
                <a:tc hMerge="1">
                  <a:txBody>
                    <a:bodyPr/>
                    <a:lstStyle/>
                    <a:p>
                      <a:endParaRPr lang="zh-TW"/>
                    </a:p>
                  </a:txBody>
                  <a:tcPr/>
                </a:tc>
                <a:tc hMerge="1">
                  <a:txBody>
                    <a:bodyPr/>
                    <a:lstStyle/>
                    <a:p>
                      <a:endParaRPr lang="zh-TW"/>
                    </a:p>
                  </a:txBody>
                  <a:tcPr/>
                </a:tc>
                <a:tc hMerge="1">
                  <a:txBody>
                    <a:bodyPr/>
                    <a:lstStyle/>
                    <a:p>
                      <a:endParaRPr lang="zh-TW"/>
                    </a:p>
                  </a:txBody>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1295400">
                <a:tc vMerge="1">
                  <a:txBody>
                    <a:bodyPr/>
                    <a:lstStyle/>
                    <a:p>
                      <a:endParaRPr lang="zh-TW"/>
                    </a:p>
                  </a:txBody>
                  <a:tcPr/>
                </a:tc>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目標、特色及自我改善</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行政組織及運作</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學生遴選及學習環境</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教師素質及專業表現</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課程設計及教師教學</a:t>
                      </a:r>
                      <a:endParaRPr/>
                    </a:p>
                  </a:txBody>
                  <a:tcPr marL="91450" marR="91450" marT="45725" marB="45725" anchor="ctr">
                    <a:solidFill>
                      <a:schemeClr val="lt2"/>
                    </a:solidFill>
                  </a:tcPr>
                </a:tc>
                <a:tc>
                  <a:txBody>
                    <a:bodyPr/>
                    <a:lstStyle/>
                    <a:p>
                      <a:pPr marL="0" marR="0" lvl="0" indent="0" algn="l"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教育實習及畢業生表現</a:t>
                      </a:r>
                      <a:endParaRPr/>
                    </a:p>
                  </a:txBody>
                  <a:tcPr marL="91450" marR="91450" marT="45725" marB="45725" anchor="ctr">
                    <a:solidFill>
                      <a:schemeClr val="lt2"/>
                    </a:solidFill>
                  </a:tcPr>
                </a:tc>
                <a:extLst>
                  <a:ext uri="{0D108BD9-81ED-4DB2-BD59-A6C34878D82A}">
                    <a16:rowId xmlns:a16="http://schemas.microsoft.com/office/drawing/2014/main" val="10001"/>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台北市立教育大學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有條件通過</a:t>
                      </a:r>
                      <a:endParaRPr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2"/>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國立新竹教育大學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3"/>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國立臺南大學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4"/>
                  </a:ext>
                </a:extLst>
              </a:tr>
              <a:tr h="978875">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國立臺東大學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未通過</a:t>
                      </a:r>
                      <a:endParaRPr/>
                    </a:p>
                  </a:txBody>
                  <a:tcPr marL="91450" marR="91450" marT="45725" marB="45725" anchor="ctr"/>
                </a:tc>
                <a:extLst>
                  <a:ext uri="{0D108BD9-81ED-4DB2-BD59-A6C34878D82A}">
                    <a16:rowId xmlns:a16="http://schemas.microsoft.com/office/drawing/2014/main" val="10005"/>
                  </a:ext>
                </a:extLst>
              </a:tr>
              <a:tr h="978875">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國立臺中教育大學</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國民小學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有條件通過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extLst>
                  <a:ext uri="{0D108BD9-81ED-4DB2-BD59-A6C34878D82A}">
                    <a16:rowId xmlns:a16="http://schemas.microsoft.com/office/drawing/2014/main" val="10006"/>
                  </a:ext>
                </a:extLst>
              </a:tr>
              <a:tr h="978875">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dirty="0" err="1">
                          <a:latin typeface="Microsoft JhengHei"/>
                          <a:ea typeface="Microsoft JhengHei"/>
                          <a:cs typeface="Microsoft JhengHei"/>
                          <a:sym typeface="Microsoft JhengHei"/>
                        </a:rPr>
                        <a:t>國立臺中教育大學</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None/>
                      </a:pPr>
                      <a:r>
                        <a:rPr lang="en-US" sz="3200" u="none" strike="noStrike" cap="none" dirty="0" err="1">
                          <a:latin typeface="Microsoft JhengHei"/>
                          <a:ea typeface="Microsoft JhengHei"/>
                          <a:cs typeface="Microsoft JhengHei"/>
                          <a:sym typeface="Microsoft JhengHei"/>
                        </a:rPr>
                        <a:t>特殊教育</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None/>
                      </a:pPr>
                      <a:r>
                        <a:rPr lang="en-US" sz="2800" u="none" strike="noStrike" cap="none" dirty="0" err="1">
                          <a:latin typeface="Microsoft JhengHei"/>
                          <a:ea typeface="Microsoft JhengHei"/>
                          <a:cs typeface="Microsoft JhengHei"/>
                          <a:sym typeface="Microsoft JhengHei"/>
                        </a:rPr>
                        <a:t>通過</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1" i="0" u="none" strike="noStrike" cap="none" dirty="0" err="1">
                          <a:solidFill>
                            <a:srgbClr val="000000"/>
                          </a:solidFill>
                          <a:latin typeface="Microsoft JhengHei"/>
                          <a:ea typeface="Microsoft JhengHei"/>
                          <a:cs typeface="Microsoft JhengHei"/>
                          <a:sym typeface="Microsoft JhengHei"/>
                        </a:rPr>
                        <a:t>有條件通過</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dirty="0"/>
                    </a:p>
                  </a:txBody>
                  <a:tcPr marL="91450" marR="91450" marT="45725" marB="45725" anchor="ctr">
                    <a:solidFill>
                      <a:srgbClr val="FFFF00">
                        <a:alpha val="0"/>
                      </a:srgbClr>
                    </a:solidFill>
                  </a:tcP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solidFill>
                      <a:srgbClr val="FFFF00">
                        <a:alpha val="0"/>
                      </a:srgbClr>
                    </a:solidFill>
                  </a:tcPr>
                </a:tc>
                <a:extLst>
                  <a:ext uri="{0D108BD9-81ED-4DB2-BD59-A6C34878D82A}">
                    <a16:rowId xmlns:a16="http://schemas.microsoft.com/office/drawing/2014/main" val="10007"/>
                  </a:ext>
                </a:extLst>
              </a:tr>
              <a:tr h="978875">
                <a:tc>
                  <a:txBody>
                    <a:bodyPr/>
                    <a:lstStyle/>
                    <a:p>
                      <a:pPr marL="0" marR="0" lvl="0" indent="0" algn="ctr" rtl="0">
                        <a:lnSpc>
                          <a:spcPct val="100000"/>
                        </a:lnSpc>
                        <a:spcBef>
                          <a:spcPts val="0"/>
                        </a:spcBef>
                        <a:spcAft>
                          <a:spcPts val="0"/>
                        </a:spcAft>
                        <a:buClr>
                          <a:srgbClr val="000000"/>
                        </a:buClr>
                        <a:buSzPts val="3200"/>
                        <a:buFont typeface="Arial"/>
                        <a:buNone/>
                      </a:pPr>
                      <a:r>
                        <a:rPr lang="en-US" sz="3200" u="none" strike="noStrike" cap="none">
                          <a:latin typeface="Microsoft JhengHei"/>
                          <a:ea typeface="Microsoft JhengHei"/>
                          <a:cs typeface="Microsoft JhengHei"/>
                          <a:sym typeface="Microsoft JhengHei"/>
                        </a:rPr>
                        <a:t>國立臺中教育大學</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3200" u="none" strike="noStrike" cap="none">
                          <a:latin typeface="Microsoft JhengHei"/>
                          <a:ea typeface="Microsoft JhengHei"/>
                          <a:cs typeface="Microsoft JhengHei"/>
                          <a:sym typeface="Microsoft JhengHei"/>
                        </a:rPr>
                        <a:t>幼兒園</a:t>
                      </a:r>
                      <a:endParaRPr/>
                    </a:p>
                  </a:txBody>
                  <a:tcPr marL="91450" marR="91450" marT="45725" marB="45725" anchor="ctr"/>
                </a:tc>
                <a:tc>
                  <a:txBody>
                    <a:bodyPr/>
                    <a:lstStyle/>
                    <a:p>
                      <a:pPr marL="0" marR="0" lvl="0" indent="0" algn="ctr" rtl="0">
                        <a:lnSpc>
                          <a:spcPct val="100000"/>
                        </a:lnSpc>
                        <a:spcBef>
                          <a:spcPts val="0"/>
                        </a:spcBef>
                        <a:spcAft>
                          <a:spcPts val="0"/>
                        </a:spcAft>
                        <a:buNone/>
                      </a:pPr>
                      <a:r>
                        <a:rPr lang="en-US" sz="2800" u="none" strike="noStrike" cap="none">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Microsoft JhengHei"/>
                          <a:ea typeface="Microsoft JhengHei"/>
                          <a:cs typeface="Microsoft JhengHei"/>
                          <a:sym typeface="Microsoft JhengHei"/>
                        </a:rPr>
                        <a:t>通過</a:t>
                      </a:r>
                      <a:endParaRPr sz="2800" b="0" i="0" u="none" strike="noStrike" cap="none">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有條件通過</a:t>
                      </a:r>
                      <a:endParaRPr dirty="0"/>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sz="2800" b="0" i="0" u="none" strike="noStrike" cap="none" dirty="0">
                        <a:solidFill>
                          <a:srgbClr val="000000"/>
                        </a:solidFill>
                        <a:latin typeface="Microsoft JhengHei"/>
                        <a:ea typeface="Microsoft JhengHei"/>
                        <a:cs typeface="Microsoft JhengHei"/>
                        <a:sym typeface="Microsoft JhengHei"/>
                      </a:endParaRPr>
                    </a:p>
                  </a:txBody>
                  <a:tcPr marL="91450" marR="91450" marT="45725" marB="45725" anchor="ctr"/>
                </a:tc>
                <a:tc>
                  <a:txBody>
                    <a:bodyPr/>
                    <a:lstStyle/>
                    <a:p>
                      <a:pPr marL="0" marR="0" lvl="0" indent="0" algn="ctr" rtl="0">
                        <a:lnSpc>
                          <a:spcPct val="100000"/>
                        </a:lnSpc>
                        <a:spcBef>
                          <a:spcPts val="0"/>
                        </a:spcBef>
                        <a:spcAft>
                          <a:spcPts val="0"/>
                        </a:spcAft>
                        <a:buClr>
                          <a:srgbClr val="000000"/>
                        </a:buClr>
                        <a:buSzPts val="2800"/>
                        <a:buFont typeface="Arial"/>
                        <a:buNone/>
                      </a:pPr>
                      <a:r>
                        <a:rPr lang="en-US" sz="2800" b="0" i="0" u="none" strike="noStrike" cap="none" dirty="0" err="1">
                          <a:solidFill>
                            <a:srgbClr val="000000"/>
                          </a:solidFill>
                          <a:latin typeface="Microsoft JhengHei"/>
                          <a:ea typeface="Microsoft JhengHei"/>
                          <a:cs typeface="Microsoft JhengHei"/>
                          <a:sym typeface="Microsoft JhengHei"/>
                        </a:rPr>
                        <a:t>通過</a:t>
                      </a:r>
                      <a:endParaRPr dirty="0"/>
                    </a:p>
                  </a:txBody>
                  <a:tcPr marL="91450" marR="91450" marT="45725" marB="45725" anchor="ctr"/>
                </a:tc>
                <a:extLst>
                  <a:ext uri="{0D108BD9-81ED-4DB2-BD59-A6C34878D82A}">
                    <a16:rowId xmlns:a16="http://schemas.microsoft.com/office/drawing/2014/main" val="10008"/>
                  </a:ext>
                </a:extLst>
              </a:tr>
            </a:tbl>
          </a:graphicData>
        </a:graphic>
      </p:graphicFrame>
      <p:sp>
        <p:nvSpPr>
          <p:cNvPr id="398" name="Google Shape;398;p102"/>
          <p:cNvSpPr/>
          <p:nvPr/>
        </p:nvSpPr>
        <p:spPr>
          <a:xfrm>
            <a:off x="760411" y="10674627"/>
            <a:ext cx="23039300" cy="974034"/>
          </a:xfrm>
          <a:prstGeom prst="rect">
            <a:avLst/>
          </a:prstGeom>
          <a:noFill/>
          <a:ln w="88900" cap="flat" cmpd="sng">
            <a:solidFill>
              <a:schemeClr val="accent6"/>
            </a:solidFill>
            <a:prstDash val="solid"/>
            <a:miter lim="400000"/>
            <a:headEnd type="none" w="sm" len="sm"/>
            <a:tailEnd type="none" w="sm" len="sm"/>
          </a:ln>
          <a:effectLst>
            <a:glow rad="127000">
              <a:srgbClr val="FFFF00"/>
            </a:glow>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7" name="Google Shape;395;p102"/>
          <p:cNvSpPr txBox="1">
            <a:spLocks noGrp="1"/>
          </p:cNvSpPr>
          <p:nvPr>
            <p:ph type="body" idx="14"/>
          </p:nvPr>
        </p:nvSpPr>
        <p:spPr>
          <a:xfrm>
            <a:off x="0" y="391576"/>
            <a:ext cx="24384000" cy="2265525"/>
          </a:xfrm>
          <a:prstGeom prst="rect">
            <a:avLst/>
          </a:prstGeom>
          <a:noFill/>
          <a:ln>
            <a:noFill/>
          </a:ln>
        </p:spPr>
        <p:txBody>
          <a:bodyPr spcFirstLastPara="1" wrap="square" lIns="71425" tIns="71425" rIns="71425" bIns="71425" anchor="ctr" anchorCtr="0">
            <a:noAutofit/>
          </a:bodyPr>
          <a:lstStyle/>
          <a:p>
            <a:pPr marL="0" lvl="0" indent="0" rtl="0">
              <a:lnSpc>
                <a:spcPct val="100000"/>
              </a:lnSpc>
              <a:spcBef>
                <a:spcPts val="0"/>
              </a:spcBef>
              <a:spcAft>
                <a:spcPts val="0"/>
              </a:spcAft>
              <a:buClr>
                <a:srgbClr val="F6F6F6"/>
              </a:buClr>
              <a:buSzPts val="8000"/>
              <a:buFont typeface="Microsoft JhengHei"/>
              <a:buNone/>
            </a:pP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101年</a:t>
            </a:r>
            <a:r>
              <a:rPr lang="zh-TW" alt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大學校院</a:t>
            </a: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師資培育評鑑</a:t>
            </a:r>
            <a:r>
              <a:rPr lang="zh-TW" alt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檢討會議</a:t>
            </a:r>
            <a:endParaRPr dirty="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98"/>
                                        </p:tgtEl>
                                        <p:attrNameLst>
                                          <p:attrName>style.visibility</p:attrName>
                                        </p:attrNameLst>
                                      </p:cBhvr>
                                      <p:to>
                                        <p:strVal val="visible"/>
                                      </p:to>
                                    </p:set>
                                    <p:animEffect transition="in" filter="fade">
                                      <p:cBhvr>
                                        <p:cTn id="7" dur="1000"/>
                                        <p:tgtEl>
                                          <p:spTgt spid="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7" name="Google Shape;407;gf5277cddcd_0_0"/>
          <p:cNvSpPr txBox="1"/>
          <p:nvPr/>
        </p:nvSpPr>
        <p:spPr>
          <a:xfrm>
            <a:off x="1382144" y="5885847"/>
            <a:ext cx="22186250" cy="5170616"/>
          </a:xfrm>
          <a:prstGeom prst="rect">
            <a:avLst/>
          </a:prstGeom>
          <a:noFill/>
          <a:ln>
            <a:noFill/>
          </a:ln>
        </p:spPr>
        <p:txBody>
          <a:bodyPr spcFirstLastPara="1" wrap="square" lIns="91425" tIns="91425" rIns="91425" bIns="91425" anchor="t" anchorCtr="0">
            <a:spAutoFit/>
          </a:bodyPr>
          <a:lstStyle/>
          <a:p>
            <a:pPr marL="457200" lvl="0" indent="-482600" algn="l" rtl="0">
              <a:spcBef>
                <a:spcPts val="0"/>
              </a:spcBef>
              <a:spcAft>
                <a:spcPts val="0"/>
              </a:spcAft>
              <a:buSzPts val="4000"/>
              <a:buFont typeface="DFKai-SB"/>
              <a:buAutoNum type="arabicPeriod"/>
            </a:pPr>
            <a:r>
              <a:rPr lang="en-US" sz="5400" b="1" dirty="0" err="1">
                <a:latin typeface="微軟正黑體" panose="020B0604030504040204" pitchFamily="34" charset="-120"/>
                <a:ea typeface="微軟正黑體" panose="020B0604030504040204" pitchFamily="34" charset="-120"/>
                <a:cs typeface="DFKai-SB"/>
                <a:sym typeface="DFKai-SB"/>
              </a:rPr>
              <a:t>針對特殊教育師資職前教育課程應經師培中心課程委員會審議或</a:t>
            </a:r>
            <a:r>
              <a:rPr lang="zh-TW" altLang="en-US" sz="5400" b="1" dirty="0">
                <a:latin typeface="微軟正黑體" panose="020B0604030504040204" pitchFamily="34" charset="-120"/>
                <a:ea typeface="微軟正黑體" panose="020B0604030504040204" pitchFamily="34" charset="-120"/>
                <a:cs typeface="DFKai-SB"/>
                <a:sym typeface="DFKai-SB"/>
              </a:rPr>
              <a:t>核</a:t>
            </a:r>
            <a:r>
              <a:rPr lang="en-US" sz="5400" b="1" dirty="0" err="1">
                <a:latin typeface="微軟正黑體" panose="020B0604030504040204" pitchFamily="34" charset="-120"/>
                <a:ea typeface="微軟正黑體" panose="020B0604030504040204" pitchFamily="34" charset="-120"/>
                <a:cs typeface="DFKai-SB"/>
                <a:sym typeface="DFKai-SB"/>
              </a:rPr>
              <a:t>備之改善建議，改善策略為課程送經教育學院院課程會議通過後</a:t>
            </a:r>
            <a:r>
              <a:rPr lang="en-US" sz="5400" b="1" dirty="0">
                <a:latin typeface="微軟正黑體" panose="020B0604030504040204" pitchFamily="34" charset="-120"/>
                <a:ea typeface="微軟正黑體" panose="020B0604030504040204" pitchFamily="34" charset="-120"/>
                <a:cs typeface="DFKai-SB"/>
                <a:sym typeface="DFKai-SB"/>
              </a:rPr>
              <a:t>，</a:t>
            </a:r>
            <a:r>
              <a:rPr lang="zh-TW" altLang="en-US" sz="5400" b="1" dirty="0">
                <a:latin typeface="微軟正黑體" panose="020B0604030504040204" pitchFamily="34" charset="-120"/>
                <a:ea typeface="微軟正黑體" panose="020B0604030504040204" pitchFamily="34" charset="-120"/>
                <a:cs typeface="DFKai-SB"/>
                <a:sym typeface="DFKai-SB"/>
              </a:rPr>
              <a:t>再</a:t>
            </a:r>
            <a:r>
              <a:rPr lang="en-US" sz="5400" b="1" dirty="0" err="1">
                <a:latin typeface="微軟正黑體" panose="020B0604030504040204" pitchFamily="34" charset="-120"/>
                <a:ea typeface="微軟正黑體" panose="020B0604030504040204" pitchFamily="34" charset="-120"/>
                <a:cs typeface="DFKai-SB"/>
                <a:sym typeface="DFKai-SB"/>
              </a:rPr>
              <a:t>送師培中心課程會議審議通過後，最後送校課程會議審議</a:t>
            </a:r>
            <a:r>
              <a:rPr lang="en-US" sz="5400" b="1" dirty="0">
                <a:latin typeface="微軟正黑體" panose="020B0604030504040204" pitchFamily="34" charset="-120"/>
                <a:ea typeface="微軟正黑體" panose="020B0604030504040204" pitchFamily="34" charset="-120"/>
                <a:cs typeface="DFKai-SB"/>
                <a:sym typeface="DFKai-SB"/>
              </a:rPr>
              <a:t>。</a:t>
            </a:r>
          </a:p>
          <a:p>
            <a:pPr marL="457200" lvl="0" indent="-482600" algn="l" rtl="0">
              <a:spcBef>
                <a:spcPts val="0"/>
              </a:spcBef>
              <a:spcAft>
                <a:spcPts val="0"/>
              </a:spcAft>
              <a:buSzPts val="4000"/>
              <a:buFont typeface="DFKai-SB"/>
              <a:buAutoNum type="arabicPeriod"/>
            </a:pPr>
            <a:endParaRPr lang="en-US" altLang="zh-TW" sz="5400" b="1" dirty="0">
              <a:latin typeface="微軟正黑體" panose="020B0604030504040204" pitchFamily="34" charset="-120"/>
              <a:ea typeface="微軟正黑體" panose="020B0604030504040204" pitchFamily="34" charset="-120"/>
              <a:cs typeface="DFKai-SB"/>
              <a:sym typeface="DFKai-SB"/>
            </a:endParaRPr>
          </a:p>
          <a:p>
            <a:pPr marL="457200" lvl="0" indent="-482600" algn="l" rtl="0">
              <a:spcBef>
                <a:spcPts val="0"/>
              </a:spcBef>
              <a:spcAft>
                <a:spcPts val="0"/>
              </a:spcAft>
              <a:buSzPts val="4000"/>
              <a:buFont typeface="DFKai-SB"/>
              <a:buAutoNum type="arabicPeriod"/>
            </a:pPr>
            <a:r>
              <a:rPr lang="zh-TW" altLang="en-US" sz="5400" b="1" dirty="0">
                <a:latin typeface="微軟正黑體" panose="020B0604030504040204" pitchFamily="34" charset="-120"/>
                <a:ea typeface="微軟正黑體" panose="020B0604030504040204" pitchFamily="34" charset="-120"/>
                <a:cs typeface="DFKai-SB"/>
                <a:sym typeface="DFKai-SB"/>
              </a:rPr>
              <a:t>針對宜聘任具博士學位或取得大學講師證書之兼任教師之改善建議，建議由本校專任教師支援特教師培課程。</a:t>
            </a:r>
          </a:p>
        </p:txBody>
      </p:sp>
      <p:sp>
        <p:nvSpPr>
          <p:cNvPr id="8" name="Google Shape;396;p102"/>
          <p:cNvSpPr txBox="1"/>
          <p:nvPr/>
        </p:nvSpPr>
        <p:spPr>
          <a:xfrm>
            <a:off x="1349610" y="1683566"/>
            <a:ext cx="20158669" cy="3883730"/>
          </a:xfrm>
          <a:prstGeom prst="rect">
            <a:avLst/>
          </a:prstGeom>
          <a:noFill/>
          <a:ln>
            <a:noFill/>
          </a:ln>
        </p:spPr>
        <p:txBody>
          <a:bodyPr spcFirstLastPara="1" wrap="square" lIns="71425" tIns="71425" rIns="71425" bIns="71425" anchor="ctr" anchorCtr="0">
            <a:spAutoFit/>
          </a:bodyPr>
          <a:lstStyle/>
          <a:p>
            <a:pPr marR="0" lvl="0" algn="l" rtl="0">
              <a:lnSpc>
                <a:spcPct val="150000"/>
              </a:lnSpc>
              <a:spcBef>
                <a:spcPts val="0"/>
              </a:spcBef>
              <a:spcAft>
                <a:spcPts val="0"/>
              </a:spcAft>
              <a:buClr>
                <a:srgbClr val="000000"/>
              </a:buClr>
              <a:buSzPts val="3750"/>
            </a:pPr>
            <a:endParaRPr lang="en-US" altLang="zh-TW"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a:p>
            <a:pPr marR="0" lvl="0" algn="l" rtl="0">
              <a:lnSpc>
                <a:spcPct val="150000"/>
              </a:lnSpc>
              <a:spcBef>
                <a:spcPts val="0"/>
              </a:spcBef>
              <a:spcAft>
                <a:spcPts val="0"/>
              </a:spcAft>
              <a:buClr>
                <a:srgbClr val="000000"/>
              </a:buClr>
              <a:buSzPts val="3750"/>
            </a:pPr>
            <a:r>
              <a:rPr lang="zh-TW" altLang="en-US" sz="5400" b="1" dirty="0">
                <a:latin typeface="微軟正黑體" panose="020B0604030504040204" pitchFamily="34" charset="-120"/>
                <a:ea typeface="微軟正黑體" panose="020B0604030504040204" pitchFamily="34" charset="-120"/>
                <a:cs typeface="DFKai-SB"/>
                <a:sym typeface="DFKai-SB"/>
              </a:rPr>
              <a:t>決議：</a:t>
            </a:r>
            <a:endParaRPr lang="en-US" altLang="zh-TW" sz="5400" b="1" dirty="0">
              <a:latin typeface="微軟正黑體" panose="020B0604030504040204" pitchFamily="34" charset="-120"/>
              <a:ea typeface="微軟正黑體" panose="020B0604030504040204" pitchFamily="34" charset="-120"/>
              <a:cs typeface="DFKai-SB"/>
              <a:sym typeface="DFKai-SB"/>
            </a:endParaRPr>
          </a:p>
          <a:p>
            <a:pPr marR="0" lvl="0" algn="l" rtl="0">
              <a:lnSpc>
                <a:spcPct val="150000"/>
              </a:lnSpc>
              <a:spcBef>
                <a:spcPts val="0"/>
              </a:spcBef>
              <a:spcAft>
                <a:spcPts val="0"/>
              </a:spcAft>
              <a:buClr>
                <a:srgbClr val="000000"/>
              </a:buClr>
              <a:buSzPts val="3750"/>
            </a:pPr>
            <a:r>
              <a:rPr lang="zh-TW" altLang="en-US"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rPr>
              <a:t>三、特殊教育學校</a:t>
            </a:r>
            <a:r>
              <a:rPr lang="en-US" altLang="zh-TW"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rPr>
              <a:t>(</a:t>
            </a:r>
            <a:r>
              <a:rPr lang="zh-TW" altLang="en-US" sz="5400" b="1" dirty="0">
                <a:latin typeface="微軟正黑體" panose="020B0604030504040204" pitchFamily="34" charset="-120"/>
                <a:ea typeface="微軟正黑體" panose="020B0604030504040204" pitchFamily="34" charset="-120"/>
                <a:cs typeface="DFKai-SB"/>
                <a:sym typeface="DFKai-SB"/>
              </a:rPr>
              <a:t>班</a:t>
            </a:r>
            <a:r>
              <a:rPr lang="en-US" altLang="zh-TW"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rPr>
              <a:t>)</a:t>
            </a:r>
            <a:r>
              <a:rPr lang="zh-TW" altLang="en-US"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rPr>
              <a:t>師資培育評鑑</a:t>
            </a:r>
            <a:endParaRPr sz="54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sp>
        <p:nvSpPr>
          <p:cNvPr id="9" name="Google Shape;395;p102"/>
          <p:cNvSpPr txBox="1">
            <a:spLocks noGrp="1"/>
          </p:cNvSpPr>
          <p:nvPr>
            <p:ph type="body" idx="14"/>
          </p:nvPr>
        </p:nvSpPr>
        <p:spPr>
          <a:xfrm>
            <a:off x="1150827" y="391576"/>
            <a:ext cx="22648884" cy="2265525"/>
          </a:xfrm>
          <a:prstGeom prst="rect">
            <a:avLst/>
          </a:prstGeom>
          <a:noFill/>
          <a:ln>
            <a:noFill/>
          </a:ln>
        </p:spPr>
        <p:txBody>
          <a:bodyPr spcFirstLastPara="1" wrap="square" lIns="71425" tIns="71425" rIns="71425" bIns="71425" anchor="ctr" anchorCtr="0">
            <a:noAutofit/>
          </a:bodyPr>
          <a:lstStyle/>
          <a:p>
            <a:pPr marL="0" lvl="0" indent="0" algn="l" rtl="0">
              <a:lnSpc>
                <a:spcPct val="100000"/>
              </a:lnSpc>
              <a:spcBef>
                <a:spcPts val="0"/>
              </a:spcBef>
              <a:spcAft>
                <a:spcPts val="0"/>
              </a:spcAft>
              <a:buClr>
                <a:srgbClr val="F6F6F6"/>
              </a:buClr>
              <a:buSzPts val="8000"/>
              <a:buFont typeface="Microsoft JhengHei"/>
              <a:buNone/>
            </a:pP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101年</a:t>
            </a:r>
            <a:r>
              <a:rPr lang="zh-TW" alt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大學校院</a:t>
            </a: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師資培育評鑑</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r>
              <a:rPr lang="zh-TW" alt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檢討會議紀錄</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0"/>
          </a:srgbClr>
        </a:solidFill>
        <a:effectLst/>
      </p:bgPr>
    </p:bg>
    <p:spTree>
      <p:nvGrpSpPr>
        <p:cNvPr id="1" name="Shape 411"/>
        <p:cNvGrpSpPr/>
        <p:nvPr/>
      </p:nvGrpSpPr>
      <p:grpSpPr>
        <a:xfrm>
          <a:off x="0" y="0"/>
          <a:ext cx="0" cy="0"/>
          <a:chOff x="0" y="0"/>
          <a:chExt cx="0" cy="0"/>
        </a:xfrm>
      </p:grpSpPr>
      <p:sp>
        <p:nvSpPr>
          <p:cNvPr id="412" name="Google Shape;412;p103"/>
          <p:cNvSpPr txBox="1"/>
          <p:nvPr/>
        </p:nvSpPr>
        <p:spPr>
          <a:xfrm>
            <a:off x="0" y="172915"/>
            <a:ext cx="24384000" cy="22656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101年師資培育評鑑「自我改善</a:t>
            </a:r>
            <a:r>
              <a:rPr lang="en-US" sz="8000" b="1"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情形</a:t>
            </a:r>
            <a:r>
              <a:rPr lang="en-US" sz="8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000" b="1" i="0" u="none" strike="noStrike" cap="none" dirty="0">
              <a:solidFill>
                <a:srgbClr val="F6F6F6"/>
              </a:solidFill>
              <a:effectLst>
                <a:outerShdw blurRad="38100" dist="38100" dir="2700000" algn="tl">
                  <a:srgbClr val="000000">
                    <a:alpha val="43137"/>
                  </a:srgbClr>
                </a:outerShdw>
              </a:effectLst>
              <a:latin typeface="Avenir"/>
              <a:ea typeface="Avenir"/>
              <a:cs typeface="Avenir"/>
              <a:sym typeface="Avenir"/>
            </a:endParaRPr>
          </a:p>
        </p:txBody>
      </p:sp>
      <p:sp>
        <p:nvSpPr>
          <p:cNvPr id="8" name="Google Shape;407;gf5277cddcd_0_0"/>
          <p:cNvSpPr txBox="1"/>
          <p:nvPr/>
        </p:nvSpPr>
        <p:spPr>
          <a:xfrm>
            <a:off x="641675" y="2878440"/>
            <a:ext cx="23100650" cy="2400627"/>
          </a:xfrm>
          <a:prstGeom prst="rect">
            <a:avLst/>
          </a:prstGeom>
          <a:noFill/>
          <a:ln>
            <a:noFill/>
          </a:ln>
        </p:spPr>
        <p:txBody>
          <a:bodyPr spcFirstLastPara="1" wrap="square" lIns="91425" tIns="91425" rIns="91425" bIns="91425" anchor="t" anchorCtr="0">
            <a:spAutoFit/>
          </a:bodyPr>
          <a:lstStyle/>
          <a:p>
            <a:pPr marL="717550" lvl="0" indent="-742950" algn="l" rtl="0">
              <a:spcBef>
                <a:spcPts val="0"/>
              </a:spcBef>
              <a:spcAft>
                <a:spcPts val="0"/>
              </a:spcAft>
              <a:buSzPts val="4000"/>
              <a:buFont typeface="+mj-ea"/>
              <a:buAutoNum type="ea1ChtPeriod"/>
            </a:pPr>
            <a:r>
              <a:rPr lang="en-US" sz="4800" b="1" dirty="0" err="1">
                <a:latin typeface="微軟正黑體" panose="020B0604030504040204" pitchFamily="34" charset="-120"/>
                <a:ea typeface="微軟正黑體" panose="020B0604030504040204" pitchFamily="34" charset="-120"/>
                <a:cs typeface="DFKai-SB"/>
                <a:sym typeface="DFKai-SB"/>
              </a:rPr>
              <a:t>針對特殊教育師資職前教育課程應經師培中心課程委員會審議或</a:t>
            </a:r>
            <a:r>
              <a:rPr lang="zh-TW" altLang="en-US" sz="4800" b="1" dirty="0">
                <a:latin typeface="微軟正黑體" panose="020B0604030504040204" pitchFamily="34" charset="-120"/>
                <a:ea typeface="微軟正黑體" panose="020B0604030504040204" pitchFamily="34" charset="-120"/>
                <a:cs typeface="DFKai-SB"/>
                <a:sym typeface="DFKai-SB"/>
              </a:rPr>
              <a:t>核</a:t>
            </a:r>
            <a:r>
              <a:rPr lang="en-US" sz="4800" b="1" dirty="0" err="1">
                <a:latin typeface="微軟正黑體" panose="020B0604030504040204" pitchFamily="34" charset="-120"/>
                <a:ea typeface="微軟正黑體" panose="020B0604030504040204" pitchFamily="34" charset="-120"/>
                <a:cs typeface="DFKai-SB"/>
                <a:sym typeface="DFKai-SB"/>
              </a:rPr>
              <a:t>備之改善建議，改善策略為課程送經教育學院院課程會議通過後</a:t>
            </a:r>
            <a:r>
              <a:rPr lang="en-US" sz="4800" b="1" dirty="0">
                <a:latin typeface="微軟正黑體" panose="020B0604030504040204" pitchFamily="34" charset="-120"/>
                <a:ea typeface="微軟正黑體" panose="020B0604030504040204" pitchFamily="34" charset="-120"/>
                <a:cs typeface="DFKai-SB"/>
                <a:sym typeface="DFKai-SB"/>
              </a:rPr>
              <a:t>，</a:t>
            </a:r>
            <a:r>
              <a:rPr lang="zh-TW" altLang="en-US" sz="4800" b="1" dirty="0">
                <a:latin typeface="微軟正黑體" panose="020B0604030504040204" pitchFamily="34" charset="-120"/>
                <a:ea typeface="微軟正黑體" panose="020B0604030504040204" pitchFamily="34" charset="-120"/>
                <a:cs typeface="DFKai-SB"/>
                <a:sym typeface="DFKai-SB"/>
              </a:rPr>
              <a:t>再</a:t>
            </a:r>
            <a:r>
              <a:rPr lang="en-US" sz="4800" b="1" dirty="0" err="1">
                <a:latin typeface="微軟正黑體" panose="020B0604030504040204" pitchFamily="34" charset="-120"/>
                <a:ea typeface="微軟正黑體" panose="020B0604030504040204" pitchFamily="34" charset="-120"/>
                <a:cs typeface="DFKai-SB"/>
                <a:sym typeface="DFKai-SB"/>
              </a:rPr>
              <a:t>送師培中心課程會議審議通過後，最後送校課程會議審議</a:t>
            </a:r>
            <a:r>
              <a:rPr lang="en-US" sz="4800" b="1" dirty="0">
                <a:latin typeface="微軟正黑體" panose="020B0604030504040204" pitchFamily="34" charset="-120"/>
                <a:ea typeface="微軟正黑體" panose="020B0604030504040204" pitchFamily="34" charset="-120"/>
                <a:cs typeface="DFKai-SB"/>
                <a:sym typeface="DFKai-SB"/>
              </a:rPr>
              <a:t>。</a:t>
            </a:r>
          </a:p>
        </p:txBody>
      </p:sp>
      <p:pic>
        <p:nvPicPr>
          <p:cNvPr id="6" name="圖片 5"/>
          <p:cNvPicPr>
            <a:picLocks noChangeAspect="1"/>
          </p:cNvPicPr>
          <p:nvPr/>
        </p:nvPicPr>
        <p:blipFill>
          <a:blip r:embed="rId3"/>
          <a:stretch>
            <a:fillRect/>
          </a:stretch>
        </p:blipFill>
        <p:spPr>
          <a:xfrm>
            <a:off x="3164076" y="5718992"/>
            <a:ext cx="14209524" cy="7077156"/>
          </a:xfrm>
          <a:prstGeom prst="rect">
            <a:avLst/>
          </a:prstGeom>
        </p:spPr>
      </p:pic>
      <p:sp>
        <p:nvSpPr>
          <p:cNvPr id="15" name="矩形 14"/>
          <p:cNvSpPr/>
          <p:nvPr/>
        </p:nvSpPr>
        <p:spPr>
          <a:xfrm>
            <a:off x="3164076" y="10837560"/>
            <a:ext cx="13929607" cy="1958588"/>
          </a:xfrm>
          <a:prstGeom prst="rect">
            <a:avLst/>
          </a:prstGeom>
          <a:noFill/>
          <a:effectLst>
            <a:glow rad="127000">
              <a:srgbClr val="FFFF00"/>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11"/>
        <p:cNvGrpSpPr/>
        <p:nvPr/>
      </p:nvGrpSpPr>
      <p:grpSpPr>
        <a:xfrm>
          <a:off x="0" y="0"/>
          <a:ext cx="0" cy="0"/>
          <a:chOff x="0" y="0"/>
          <a:chExt cx="0" cy="0"/>
        </a:xfrm>
      </p:grpSpPr>
      <p:sp>
        <p:nvSpPr>
          <p:cNvPr id="412" name="Google Shape;412;p103"/>
          <p:cNvSpPr txBox="1"/>
          <p:nvPr/>
        </p:nvSpPr>
        <p:spPr>
          <a:xfrm>
            <a:off x="0" y="391575"/>
            <a:ext cx="24383999" cy="2265600"/>
          </a:xfrm>
          <a:prstGeom prst="rect">
            <a:avLst/>
          </a:prstGeom>
          <a:noFill/>
          <a:ln>
            <a:noFill/>
          </a:ln>
        </p:spPr>
        <p:txBody>
          <a:bodyPr spcFirstLastPara="1" wrap="square" lIns="71425" tIns="71425" rIns="71425" bIns="71425" anchor="ctr" anchorCtr="0">
            <a:noAutofit/>
          </a:bodyPr>
          <a:lstStyle/>
          <a:p>
            <a:pPr marL="0" marR="0" lvl="0" indent="0" algn="ctr" defTabSz="914400" rtl="0" eaLnBrk="1" fontAlgn="auto" latinLnBrk="0" hangingPunct="1">
              <a:lnSpc>
                <a:spcPct val="100000"/>
              </a:lnSpc>
              <a:spcBef>
                <a:spcPts val="0"/>
              </a:spcBef>
              <a:spcAft>
                <a:spcPts val="0"/>
              </a:spcAft>
              <a:buClr>
                <a:srgbClr val="F6F6F6"/>
              </a:buClr>
              <a:buSzPts val="8000"/>
              <a:buFont typeface="Microsoft JhengHei"/>
              <a:buNone/>
              <a:tabLst/>
              <a:defRPr/>
            </a:pPr>
            <a:r>
              <a:rPr kumimoji="0" lang="en-US" sz="8000" b="1" i="0" u="none" strike="noStrike" kern="0" cap="none" spc="0" normalizeH="0" baseline="0" noProof="0" dirty="0">
                <a:ln>
                  <a:noFill/>
                </a:ln>
                <a:solidFill>
                  <a:srgbClr val="F6F6F6"/>
                </a:solidFill>
                <a:effectLst>
                  <a:outerShdw blurRad="38100" dist="38100" dir="2700000" algn="tl">
                    <a:srgbClr val="000000">
                      <a:alpha val="43137"/>
                    </a:srgbClr>
                  </a:outerShdw>
                </a:effectLst>
                <a:uLnTx/>
                <a:uFillTx/>
                <a:latin typeface="Microsoft JhengHei"/>
                <a:ea typeface="Microsoft JhengHei"/>
                <a:cs typeface="Microsoft JhengHei"/>
                <a:sym typeface="Microsoft JhengHei"/>
              </a:rPr>
              <a:t>101年師資培育評鑑「自我改善情形」</a:t>
            </a:r>
            <a:endParaRPr kumimoji="0" sz="8000" b="1" i="0" u="none" strike="noStrike" kern="0" cap="none" spc="0" normalizeH="0" baseline="0" noProof="0" dirty="0">
              <a:ln>
                <a:noFill/>
              </a:ln>
              <a:solidFill>
                <a:srgbClr val="F6F6F6"/>
              </a:solidFill>
              <a:effectLst>
                <a:outerShdw blurRad="38100" dist="38100" dir="2700000" algn="tl">
                  <a:srgbClr val="000000">
                    <a:alpha val="43137"/>
                  </a:srgbClr>
                </a:outerShdw>
              </a:effectLst>
              <a:uLnTx/>
              <a:uFillTx/>
              <a:latin typeface="Avenir"/>
              <a:ea typeface="Avenir"/>
              <a:cs typeface="Avenir"/>
              <a:sym typeface="Avenir"/>
            </a:endParaRPr>
          </a:p>
        </p:txBody>
      </p:sp>
      <p:sp>
        <p:nvSpPr>
          <p:cNvPr id="9" name="Google Shape;407;gf5277cddcd_0_0"/>
          <p:cNvSpPr txBox="1"/>
          <p:nvPr/>
        </p:nvSpPr>
        <p:spPr>
          <a:xfrm>
            <a:off x="713503" y="2657175"/>
            <a:ext cx="23087398" cy="1846629"/>
          </a:xfrm>
          <a:prstGeom prst="rect">
            <a:avLst/>
          </a:prstGeom>
          <a:noFill/>
          <a:ln>
            <a:noFill/>
          </a:ln>
        </p:spPr>
        <p:txBody>
          <a:bodyPr spcFirstLastPara="1" wrap="square" lIns="91425" tIns="91425" rIns="91425" bIns="91425" anchor="t" anchorCtr="0">
            <a:spAutoFit/>
          </a:bodyPr>
          <a:lstStyle/>
          <a:p>
            <a:pPr marL="717550" marR="0" lvl="0" indent="-742950" algn="l" defTabSz="914400" rtl="0" eaLnBrk="1" fontAlgn="auto" latinLnBrk="0" hangingPunct="1">
              <a:lnSpc>
                <a:spcPct val="100000"/>
              </a:lnSpc>
              <a:spcBef>
                <a:spcPts val="0"/>
              </a:spcBef>
              <a:spcAft>
                <a:spcPts val="0"/>
              </a:spcAft>
              <a:buClr>
                <a:srgbClr val="000000"/>
              </a:buClr>
              <a:buSzPts val="4000"/>
              <a:buFont typeface="+mj-ea"/>
              <a:buAutoNum type="ea1ChtPeriod" startAt="2"/>
              <a:tabLst/>
              <a:defRPr/>
            </a:pPr>
            <a:r>
              <a:rPr kumimoji="0" lang="zh-TW" altLang="en-US" sz="5400" b="1" i="0" u="none" strike="noStrike" kern="0" cap="none" spc="0" normalizeH="0" baseline="0" noProof="0" dirty="0">
                <a:ln>
                  <a:noFill/>
                </a:ln>
                <a:solidFill>
                  <a:srgbClr val="000000"/>
                </a:solidFill>
                <a:effectLst/>
                <a:uLnTx/>
                <a:uFillTx/>
                <a:latin typeface="微軟正黑體" panose="020B0604030504040204" pitchFamily="34" charset="-120"/>
                <a:ea typeface="微軟正黑體" panose="020B0604030504040204" pitchFamily="34" charset="-120"/>
                <a:cs typeface="DFKai-SB"/>
                <a:sym typeface="DFKai-SB"/>
              </a:rPr>
              <a:t>針對宜聘任具博士學位或取得大學講師證書之兼任教師之改善建議，建議由本校專任教師支援特教師培課程。</a:t>
            </a:r>
          </a:p>
        </p:txBody>
      </p:sp>
      <p:pic>
        <p:nvPicPr>
          <p:cNvPr id="2" name="圖片 1"/>
          <p:cNvPicPr>
            <a:picLocks noChangeAspect="1"/>
          </p:cNvPicPr>
          <p:nvPr/>
        </p:nvPicPr>
        <p:blipFill>
          <a:blip r:embed="rId3"/>
          <a:stretch>
            <a:fillRect/>
          </a:stretch>
        </p:blipFill>
        <p:spPr>
          <a:xfrm>
            <a:off x="1" y="4682708"/>
            <a:ext cx="11449878" cy="7729353"/>
          </a:xfrm>
          <a:prstGeom prst="rect">
            <a:avLst/>
          </a:prstGeom>
        </p:spPr>
      </p:pic>
      <p:pic>
        <p:nvPicPr>
          <p:cNvPr id="3" name="圖片 2"/>
          <p:cNvPicPr>
            <a:picLocks noChangeAspect="1"/>
          </p:cNvPicPr>
          <p:nvPr/>
        </p:nvPicPr>
        <p:blipFill>
          <a:blip r:embed="rId4"/>
          <a:stretch>
            <a:fillRect/>
          </a:stretch>
        </p:blipFill>
        <p:spPr>
          <a:xfrm>
            <a:off x="11449878" y="4503804"/>
            <a:ext cx="12934121" cy="5057773"/>
          </a:xfrm>
          <a:prstGeom prst="rect">
            <a:avLst/>
          </a:prstGeom>
        </p:spPr>
      </p:pic>
    </p:spTree>
    <p:extLst>
      <p:ext uri="{BB962C8B-B14F-4D97-AF65-F5344CB8AC3E}">
        <p14:creationId xmlns:p14="http://schemas.microsoft.com/office/powerpoint/2010/main" val="2872320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29"/>
        <p:cNvGrpSpPr/>
        <p:nvPr/>
      </p:nvGrpSpPr>
      <p:grpSpPr>
        <a:xfrm>
          <a:off x="0" y="0"/>
          <a:ext cx="0" cy="0"/>
          <a:chOff x="0" y="0"/>
          <a:chExt cx="0" cy="0"/>
        </a:xfrm>
      </p:grpSpPr>
      <p:sp>
        <p:nvSpPr>
          <p:cNvPr id="430" name="Google Shape;430;p2"/>
          <p:cNvSpPr txBox="1">
            <a:spLocks noGrp="1"/>
          </p:cNvSpPr>
          <p:nvPr>
            <p:ph type="body" idx="14"/>
          </p:nvPr>
        </p:nvSpPr>
        <p:spPr>
          <a:xfrm>
            <a:off x="0" y="371698"/>
            <a:ext cx="24384000" cy="2265525"/>
          </a:xfrm>
          <a:prstGeom prst="rect">
            <a:avLst/>
          </a:prstGeom>
          <a:noFill/>
          <a:ln>
            <a:noFill/>
          </a:ln>
        </p:spPr>
        <p:txBody>
          <a:bodyPr spcFirstLastPara="1" wrap="square" lIns="71425" tIns="71425" rIns="71425" bIns="71425" anchor="ctr" anchorCtr="0">
            <a:noAutofit/>
          </a:bodyPr>
          <a:lstStyle/>
          <a:p>
            <a:pPr marL="0" indent="0"/>
            <a:r>
              <a:rPr lang="en-US" altLang="zh-TW" dirty="0">
                <a:effectLst>
                  <a:outerShdw blurRad="38100" dist="38100" dir="2700000" algn="tl">
                    <a:srgbClr val="000000">
                      <a:alpha val="43137"/>
                    </a:srgbClr>
                  </a:outerShdw>
                </a:effectLst>
                <a:latin typeface="Microsoft JhengHei"/>
                <a:ea typeface="Microsoft JhengHei"/>
                <a:cs typeface="Microsoft JhengHei"/>
                <a:sym typeface="Microsoft JhengHei"/>
              </a:rPr>
              <a:t>110</a:t>
            </a:r>
            <a:r>
              <a:rPr lang="zh-TW" alt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年師資培育自我評鑑報告</a:t>
            </a:r>
            <a:endParaRPr dirty="0">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449" name="Google Shape;449;p2"/>
          <p:cNvSpPr txBox="1"/>
          <p:nvPr/>
        </p:nvSpPr>
        <p:spPr>
          <a:xfrm>
            <a:off x="2953451" y="2358449"/>
            <a:ext cx="20193956" cy="11224201"/>
          </a:xfrm>
          <a:prstGeom prst="rect">
            <a:avLst/>
          </a:prstGeom>
          <a:noFill/>
          <a:ln>
            <a:noFill/>
          </a:ln>
        </p:spPr>
        <p:txBody>
          <a:bodyPr spcFirstLastPara="1" wrap="square" lIns="71425" tIns="71425" rIns="71425" bIns="71425" anchor="ctr" anchorCtr="0">
            <a:spAutoFit/>
            <a:scene3d>
              <a:camera prst="orthographicFront"/>
              <a:lightRig rig="harsh" dir="t"/>
            </a:scene3d>
            <a:sp3d extrusionH="57150" prstMaterial="matte">
              <a:bevelT w="63500" h="12700" prst="angle"/>
              <a:contourClr>
                <a:schemeClr val="bg1">
                  <a:lumMod val="65000"/>
                </a:schemeClr>
              </a:contourClr>
            </a:sp3d>
          </a:bodyPr>
          <a:lstStyle/>
          <a:p>
            <a:pPr marL="685800" marR="0" lvl="0" indent="-685800" rtl="0">
              <a:lnSpc>
                <a:spcPct val="150000"/>
              </a:lnSpc>
              <a:spcBef>
                <a:spcPts val="0"/>
              </a:spcBef>
              <a:spcAft>
                <a:spcPts val="0"/>
              </a:spcAft>
              <a:buClr>
                <a:srgbClr val="000000"/>
              </a:buClr>
              <a:buSzPts val="5000"/>
              <a:buFont typeface="Arial" panose="020B0604020202020204" pitchFamily="34" charset="0"/>
              <a:buChar char="•"/>
            </a:pPr>
            <a:r>
              <a:rPr lang="zh-TW" altLang="en-US" sz="6000" b="1" i="0" u="none" strike="noStrike" dirty="0">
                <a:ln/>
                <a:solidFill>
                  <a:schemeClr val="accent6">
                    <a:lumMod val="75000"/>
                  </a:schemeClr>
                </a:solidFill>
                <a:latin typeface="Microsoft JhengHei"/>
                <a:ea typeface="Microsoft JhengHei"/>
                <a:cs typeface="Microsoft JhengHei"/>
                <a:sym typeface="Microsoft JhengHei"/>
              </a:rPr>
              <a:t>項目一、</a:t>
            </a:r>
            <a:r>
              <a:rPr lang="en-US" sz="6000" b="1" i="0" u="none" strike="noStrike" dirty="0" err="1">
                <a:ln/>
                <a:solidFill>
                  <a:schemeClr val="accent6">
                    <a:lumMod val="75000"/>
                  </a:schemeClr>
                </a:solidFill>
                <a:latin typeface="Microsoft JhengHei"/>
                <a:ea typeface="Microsoft JhengHei"/>
                <a:cs typeface="Microsoft JhengHei"/>
                <a:sym typeface="Microsoft JhengHei"/>
              </a:rPr>
              <a:t>教育目標及師資職前教育階段教師專業素養</a:t>
            </a:r>
            <a:endParaRPr lang="en-US" sz="6000" b="1" i="0" u="none" strike="noStrike" dirty="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項目二、行政運作及自我改善</a:t>
            </a:r>
            <a:endParaRPr lang="en-US" altLang="zh-TW" sz="6000" b="1" dirty="0">
              <a:ln/>
              <a:solidFill>
                <a:schemeClr val="accent6">
                  <a:lumMod val="75000"/>
                </a:schemeClr>
              </a:solidFill>
              <a:latin typeface="Microsoft JhengHei"/>
              <a:ea typeface="Microsoft JhengHei"/>
              <a:cs typeface="Microsoft JhengHei"/>
              <a:sym typeface="Microsoft JhengHei"/>
            </a:endParaRPr>
          </a:p>
          <a:p>
            <a:pPr marL="685800" lvl="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項目三、學生遴選及學習支持</a:t>
            </a:r>
            <a:endParaRPr lang="en-US" altLang="zh-TW" sz="6000" b="1" dirty="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項目四、教師質量及課程教學</a:t>
            </a:r>
            <a:endParaRPr lang="en-US" altLang="zh-TW" sz="6000" b="1" dirty="0">
              <a:ln/>
              <a:solidFill>
                <a:schemeClr val="accent6">
                  <a:lumMod val="75000"/>
                </a:schemeClr>
              </a:solidFill>
              <a:latin typeface="Microsoft JhengHei"/>
              <a:ea typeface="Microsoft JhengHei"/>
              <a:cs typeface="Microsoft JhengHei"/>
              <a:sym typeface="Microsoft JhengHei"/>
            </a:endParaRPr>
          </a:p>
          <a:p>
            <a:pPr marL="685800" lvl="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項目五、學生學習成效</a:t>
            </a:r>
            <a:endParaRPr lang="en-US" altLang="zh-TW" sz="6000" b="1" dirty="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項目六、</a:t>
            </a:r>
            <a:r>
              <a:rPr lang="en-US" altLang="zh-TW" sz="6000" b="1" dirty="0" err="1">
                <a:ln/>
                <a:solidFill>
                  <a:schemeClr val="accent6">
                    <a:lumMod val="75000"/>
                  </a:schemeClr>
                </a:solidFill>
                <a:latin typeface="Microsoft JhengHei"/>
                <a:ea typeface="Microsoft JhengHei"/>
                <a:cs typeface="Microsoft JhengHei"/>
                <a:sym typeface="Microsoft JhengHei"/>
              </a:rPr>
              <a:t>實習及夥伴學校關係</a:t>
            </a:r>
            <a:endParaRPr lang="en-US" altLang="zh-TW" sz="6000" b="1" dirty="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師資培育基本指標</a:t>
            </a:r>
            <a:endParaRPr lang="en-US" altLang="zh-TW" sz="6000" b="1" dirty="0">
              <a:ln/>
              <a:solidFill>
                <a:schemeClr val="accent6">
                  <a:lumMod val="75000"/>
                </a:schemeClr>
              </a:solidFill>
              <a:latin typeface="Microsoft JhengHei"/>
              <a:ea typeface="Microsoft JhengHei"/>
              <a:cs typeface="Microsoft JhengHei"/>
              <a:sym typeface="Microsoft JhengHei"/>
            </a:endParaRPr>
          </a:p>
          <a:p>
            <a:pPr marL="685800" indent="-685800">
              <a:lnSpc>
                <a:spcPct val="150000"/>
              </a:lnSpc>
              <a:buSzPts val="5000"/>
              <a:buFont typeface="Arial" panose="020B0604020202020204" pitchFamily="34" charset="0"/>
              <a:buChar char="•"/>
            </a:pPr>
            <a:r>
              <a:rPr lang="zh-TW" altLang="en-US" sz="6000" b="1" dirty="0">
                <a:ln/>
                <a:solidFill>
                  <a:schemeClr val="accent6">
                    <a:lumMod val="75000"/>
                  </a:schemeClr>
                </a:solidFill>
                <a:latin typeface="Microsoft JhengHei"/>
                <a:ea typeface="Microsoft JhengHei"/>
                <a:cs typeface="Microsoft JhengHei"/>
                <a:sym typeface="Microsoft JhengHei"/>
              </a:rPr>
              <a:t>師資培育關鍵指標</a:t>
            </a:r>
            <a:endParaRPr sz="6000" b="1" i="0" u="none" strike="noStrike" dirty="0">
              <a:ln/>
              <a:solidFill>
                <a:schemeClr val="accent6">
                  <a:lumMod val="75000"/>
                </a:schemeClr>
              </a:solidFill>
              <a:latin typeface="Microsoft JhengHei"/>
              <a:ea typeface="Microsoft JhengHei"/>
              <a:cs typeface="Microsoft JhengHei"/>
              <a:sym typeface="Microsoft JhengHe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3"/>
          <p:cNvSpPr txBox="1"/>
          <p:nvPr/>
        </p:nvSpPr>
        <p:spPr>
          <a:xfrm>
            <a:off x="8627284" y="3131971"/>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8800" b="1" i="0" u="none" strike="noStrike" cap="none" dirty="0" err="1">
                <a:solidFill>
                  <a:srgbClr val="F6F6F6"/>
                </a:solidFill>
                <a:latin typeface="Microsoft JhengHei"/>
                <a:ea typeface="Microsoft JhengHei"/>
                <a:cs typeface="Microsoft JhengHei"/>
                <a:sym typeface="Microsoft JhengHei"/>
              </a:rPr>
              <a:t>項目一</a:t>
            </a:r>
            <a:endParaRPr sz="8800" b="1" i="0" u="none" strike="noStrike" cap="none" dirty="0">
              <a:solidFill>
                <a:srgbClr val="F6F6F6"/>
              </a:solidFill>
              <a:latin typeface="Microsoft JhengHei"/>
              <a:ea typeface="Microsoft JhengHei"/>
              <a:cs typeface="Microsoft JhengHei"/>
              <a:sym typeface="Microsoft JhengHei"/>
            </a:endParaRPr>
          </a:p>
        </p:txBody>
      </p:sp>
      <p:sp>
        <p:nvSpPr>
          <p:cNvPr id="460" name="Google Shape;460;p3"/>
          <p:cNvSpPr txBox="1"/>
          <p:nvPr/>
        </p:nvSpPr>
        <p:spPr>
          <a:xfrm>
            <a:off x="4038249" y="5281216"/>
            <a:ext cx="16815499" cy="322203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0000"/>
              <a:buFont typeface="Microsoft JhengHei"/>
              <a:buNone/>
            </a:pPr>
            <a:r>
              <a:rPr lang="en-US" sz="10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教育目標及師資職前教育階段</a:t>
            </a:r>
            <a:endParaRPr sz="5000" b="1" i="0" u="none" strike="noStrike" cap="none" dirty="0">
              <a:solidFill>
                <a:srgbClr val="000000"/>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a:p>
            <a:pPr marL="0" marR="0" lvl="0" indent="0" algn="ctr" rtl="0">
              <a:lnSpc>
                <a:spcPct val="100000"/>
              </a:lnSpc>
              <a:spcBef>
                <a:spcPts val="0"/>
              </a:spcBef>
              <a:spcAft>
                <a:spcPts val="0"/>
              </a:spcAft>
              <a:buClr>
                <a:srgbClr val="F6F6F6"/>
              </a:buClr>
              <a:buSzPts val="10000"/>
              <a:buFont typeface="Microsoft JhengHei"/>
              <a:buNone/>
            </a:pPr>
            <a:r>
              <a:rPr lang="en-US" sz="10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教師專業素養</a:t>
            </a:r>
            <a:endParaRPr sz="5000" b="1" i="0" u="none" strike="noStrike" cap="none" dirty="0">
              <a:solidFill>
                <a:srgbClr val="000000"/>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462" name="Google Shape;462;p3" descr="影像"/>
          <p:cNvPicPr preferRelativeResize="0"/>
          <p:nvPr/>
        </p:nvPicPr>
        <p:blipFill rotWithShape="1">
          <a:blip r:embed="rId3">
            <a:alphaModFix/>
          </a:blip>
          <a:srcRect/>
          <a:stretch/>
        </p:blipFill>
        <p:spPr>
          <a:xfrm>
            <a:off x="22015383" y="11293695"/>
            <a:ext cx="1982332" cy="1982333"/>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5"/>
          <p:cNvSpPr txBox="1">
            <a:spLocks noGrp="1"/>
          </p:cNvSpPr>
          <p:nvPr>
            <p:ph type="body" idx="14"/>
          </p:nvPr>
        </p:nvSpPr>
        <p:spPr>
          <a:xfrm>
            <a:off x="0" y="-55984"/>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pic>
        <p:nvPicPr>
          <p:cNvPr id="488" name="Google Shape;488;p5" descr="影像"/>
          <p:cNvPicPr preferRelativeResize="0"/>
          <p:nvPr/>
        </p:nvPicPr>
        <p:blipFill rotWithShape="1">
          <a:blip r:embed="rId3">
            <a:alphaModFix/>
          </a:blip>
          <a:srcRect/>
          <a:stretch/>
        </p:blipFill>
        <p:spPr>
          <a:xfrm>
            <a:off x="4419600" y="3480572"/>
            <a:ext cx="15544799" cy="10064561"/>
          </a:xfrm>
          <a:prstGeom prst="rect">
            <a:avLst/>
          </a:prstGeom>
          <a:noFill/>
          <a:ln>
            <a:noFill/>
          </a:ln>
        </p:spPr>
      </p:pic>
      <p:sp>
        <p:nvSpPr>
          <p:cNvPr id="6" name="Google Shape;469;p4">
            <a:extLst>
              <a:ext uri="{FF2B5EF4-FFF2-40B4-BE49-F238E27FC236}">
                <a16:creationId xmlns:a16="http://schemas.microsoft.com/office/drawing/2014/main" id="{A86BFA0B-1A55-4D37-BC3B-4931127C21C4}"/>
              </a:ext>
            </a:extLst>
          </p:cNvPr>
          <p:cNvSpPr txBox="1"/>
          <p:nvPr/>
        </p:nvSpPr>
        <p:spPr>
          <a:xfrm>
            <a:off x="438224" y="2899159"/>
            <a:ext cx="23507552" cy="88290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altLang="zh-TW" sz="4800" b="1" i="0" u="none" strike="noStrike" cap="none" dirty="0">
                <a:solidFill>
                  <a:srgbClr val="000000"/>
                </a:solidFill>
                <a:latin typeface="DFKai-SB"/>
                <a:ea typeface="DFKai-SB"/>
                <a:cs typeface="DFKai-SB"/>
                <a:sym typeface="DFKai-SB"/>
              </a:rPr>
              <a:t>1-1</a:t>
            </a:r>
            <a:r>
              <a:rPr lang="zh-TW" altLang="en-US" sz="4800" b="1" i="0" u="none" strike="noStrike" cap="none" dirty="0">
                <a:solidFill>
                  <a:srgbClr val="000000"/>
                </a:solidFill>
                <a:latin typeface="DFKai-SB"/>
                <a:ea typeface="DFKai-SB"/>
                <a:cs typeface="DFKai-SB"/>
                <a:sym typeface="DFKai-SB"/>
              </a:rPr>
              <a:t> </a:t>
            </a:r>
            <a:r>
              <a:rPr lang="en-US" sz="4800" b="1" i="0" u="none" strike="noStrike" cap="none" dirty="0" err="1">
                <a:solidFill>
                  <a:srgbClr val="000000"/>
                </a:solidFill>
                <a:latin typeface="DFKai-SB"/>
                <a:ea typeface="DFKai-SB"/>
                <a:cs typeface="DFKai-SB"/>
                <a:sym typeface="DFKai-SB"/>
              </a:rPr>
              <a:t>本校師資培育之教育目標及所對師資生學科教學知能（PCK）與專業知能之期望</a:t>
            </a:r>
            <a:endParaRPr sz="4800" b="1" i="0" u="none" strike="noStrike" cap="none" dirty="0">
              <a:solidFill>
                <a:srgbClr val="000000"/>
              </a:solidFill>
              <a:latin typeface="DFKai-SB"/>
              <a:ea typeface="DFKai-SB"/>
              <a:cs typeface="DFKai-SB"/>
              <a:sym typeface="DFKai-SB"/>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607"/>
        <p:cNvGrpSpPr/>
        <p:nvPr/>
      </p:nvGrpSpPr>
      <p:grpSpPr>
        <a:xfrm>
          <a:off x="0" y="0"/>
          <a:ext cx="0" cy="0"/>
          <a:chOff x="0" y="0"/>
          <a:chExt cx="0" cy="0"/>
        </a:xfrm>
      </p:grpSpPr>
      <p:sp>
        <p:nvSpPr>
          <p:cNvPr id="608" name="Google Shape;608;p15"/>
          <p:cNvSpPr txBox="1"/>
          <p:nvPr/>
        </p:nvSpPr>
        <p:spPr>
          <a:xfrm>
            <a:off x="4161453" y="1010040"/>
            <a:ext cx="19333028" cy="1375351"/>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endParaRPr sz="4000" b="1" i="0" u="none" strike="noStrike" cap="none" dirty="0">
              <a:solidFill>
                <a:schemeClr val="bg1"/>
              </a:solidFill>
              <a:latin typeface="微軟正黑體" panose="020B0604030504040204" pitchFamily="34" charset="-120"/>
              <a:ea typeface="微軟正黑體" panose="020B0604030504040204" pitchFamily="34" charset="-120"/>
              <a:sym typeface="Arial"/>
            </a:endParaRPr>
          </a:p>
          <a:p>
            <a:pPr marL="0" marR="0" lvl="0" indent="0" algn="l" rtl="0">
              <a:lnSpc>
                <a:spcPct val="100000"/>
              </a:lnSpc>
              <a:spcBef>
                <a:spcPts val="0"/>
              </a:spcBef>
              <a:spcAft>
                <a:spcPts val="0"/>
              </a:spcAft>
              <a:buClr>
                <a:srgbClr val="000000"/>
              </a:buClr>
              <a:buSzPts val="3000"/>
              <a:buFont typeface="PMingLiu"/>
              <a:buNone/>
            </a:pPr>
            <a:r>
              <a:rPr lang="en-US" sz="4000" b="1" i="0" u="none" strike="noStrike" cap="none" dirty="0" err="1">
                <a:solidFill>
                  <a:schemeClr val="bg1"/>
                </a:solidFill>
                <a:latin typeface="微軟正黑體" panose="020B0604030504040204" pitchFamily="34" charset="-120"/>
                <a:ea typeface="微軟正黑體" panose="020B0604030504040204" pitchFamily="34" charset="-120"/>
                <a:cs typeface="PMingLiu"/>
                <a:sym typeface="PMingLiu"/>
              </a:rPr>
              <a:t>特殊教育學系之教育目標、核心能力與教師專業素養指標對應表</a:t>
            </a:r>
            <a:endParaRPr sz="4000" b="1" i="0" u="none" strike="noStrike" cap="none" dirty="0">
              <a:solidFill>
                <a:schemeClr val="bg1"/>
              </a:solidFill>
              <a:latin typeface="微軟正黑體" panose="020B0604030504040204" pitchFamily="34" charset="-120"/>
              <a:ea typeface="微軟正黑體" panose="020B0604030504040204" pitchFamily="34" charset="-120"/>
              <a:cs typeface="PMingLiu"/>
              <a:sym typeface="PMingLiu"/>
            </a:endParaRPr>
          </a:p>
        </p:txBody>
      </p:sp>
      <p:graphicFrame>
        <p:nvGraphicFramePr>
          <p:cNvPr id="609" name="Google Shape;609;p15"/>
          <p:cNvGraphicFramePr/>
          <p:nvPr>
            <p:extLst>
              <p:ext uri="{D42A27DB-BD31-4B8C-83A1-F6EECF244321}">
                <p14:modId xmlns:p14="http://schemas.microsoft.com/office/powerpoint/2010/main" val="3125381051"/>
              </p:ext>
            </p:extLst>
          </p:nvPr>
        </p:nvGraphicFramePr>
        <p:xfrm>
          <a:off x="1660849" y="2553342"/>
          <a:ext cx="21532183" cy="11011345"/>
        </p:xfrm>
        <a:graphic>
          <a:graphicData uri="http://schemas.openxmlformats.org/drawingml/2006/table">
            <a:tbl>
              <a:tblPr>
                <a:noFill/>
                <a:tableStyleId>{7559B35A-62B1-4EC8-91FF-C28C5DF3E706}</a:tableStyleId>
              </a:tblPr>
              <a:tblGrid>
                <a:gridCol w="3051030">
                  <a:extLst>
                    <a:ext uri="{9D8B030D-6E8A-4147-A177-3AD203B41FA5}">
                      <a16:colId xmlns:a16="http://schemas.microsoft.com/office/drawing/2014/main" val="20000"/>
                    </a:ext>
                  </a:extLst>
                </a:gridCol>
                <a:gridCol w="5433085">
                  <a:extLst>
                    <a:ext uri="{9D8B030D-6E8A-4147-A177-3AD203B41FA5}">
                      <a16:colId xmlns:a16="http://schemas.microsoft.com/office/drawing/2014/main" val="20001"/>
                    </a:ext>
                  </a:extLst>
                </a:gridCol>
                <a:gridCol w="13048068">
                  <a:extLst>
                    <a:ext uri="{9D8B030D-6E8A-4147-A177-3AD203B41FA5}">
                      <a16:colId xmlns:a16="http://schemas.microsoft.com/office/drawing/2014/main" val="20002"/>
                    </a:ext>
                  </a:extLst>
                </a:gridCol>
              </a:tblGrid>
              <a:tr h="466125">
                <a:tc>
                  <a:txBody>
                    <a:bodyPr/>
                    <a:lstStyle/>
                    <a:p>
                      <a:pPr marL="0" marR="0" lvl="0" indent="0" algn="ctr" rtl="0">
                        <a:lnSpc>
                          <a:spcPct val="100000"/>
                        </a:lnSpc>
                        <a:spcBef>
                          <a:spcPts val="0"/>
                        </a:spcBef>
                        <a:spcAft>
                          <a:spcPts val="0"/>
                        </a:spcAft>
                        <a:buClr>
                          <a:schemeClr val="dk1"/>
                        </a:buClr>
                        <a:buSzPts val="2000"/>
                        <a:buFont typeface="DFKai-SB"/>
                        <a:buNone/>
                      </a:pPr>
                      <a:r>
                        <a:rPr lang="en-US" sz="2800" b="1" u="none" strike="noStrike" cap="none" dirty="0" err="1">
                          <a:latin typeface="微軟正黑體" panose="020B0604030504040204" pitchFamily="34" charset="-120"/>
                          <a:ea typeface="微軟正黑體" panose="020B0604030504040204" pitchFamily="34" charset="-120"/>
                          <a:cs typeface="DFKai-SB"/>
                          <a:sym typeface="DFKai-SB"/>
                        </a:rPr>
                        <a:t>教育目標</a:t>
                      </a:r>
                      <a:endParaRPr sz="2800" b="1"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000"/>
                        <a:buFont typeface="DFKai-SB"/>
                        <a:buNone/>
                      </a:pPr>
                      <a:r>
                        <a:rPr lang="en-US" sz="2800" b="1" u="none" strike="noStrike" cap="none" dirty="0" err="1">
                          <a:latin typeface="微軟正黑體" panose="020B0604030504040204" pitchFamily="34" charset="-120"/>
                          <a:ea typeface="微軟正黑體" panose="020B0604030504040204" pitchFamily="34" charset="-120"/>
                          <a:cs typeface="DFKai-SB"/>
                          <a:sym typeface="DFKai-SB"/>
                        </a:rPr>
                        <a:t>核心能力指標</a:t>
                      </a:r>
                      <a:endParaRPr sz="28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000"/>
                        <a:buFont typeface="DFKai-SB"/>
                        <a:buNone/>
                      </a:pPr>
                      <a:r>
                        <a:rPr lang="en-US" sz="2800" b="1" u="none" strike="noStrike" cap="none" dirty="0" err="1">
                          <a:latin typeface="微軟正黑體" panose="020B0604030504040204" pitchFamily="34" charset="-120"/>
                          <a:ea typeface="微軟正黑體" panose="020B0604030504040204" pitchFamily="34" charset="-120"/>
                          <a:cs typeface="DFKai-SB"/>
                          <a:sym typeface="DFKai-SB"/>
                        </a:rPr>
                        <a:t>專業素養指標</a:t>
                      </a:r>
                      <a:endParaRPr sz="28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466125">
                <a:tc rowSpan="14">
                  <a:txBody>
                    <a:bodyPr/>
                    <a:lstStyle/>
                    <a:p>
                      <a:pPr marL="0" marR="0" lvl="0" indent="0" algn="l" rtl="0">
                        <a:lnSpc>
                          <a:spcPct val="100000"/>
                        </a:lnSpc>
                        <a:spcBef>
                          <a:spcPts val="0"/>
                        </a:spcBef>
                        <a:spcAft>
                          <a:spcPts val="0"/>
                        </a:spcAft>
                        <a:buClr>
                          <a:schemeClr val="dk1"/>
                        </a:buClr>
                        <a:buSzPts val="2000"/>
                        <a:buFont typeface="DFKai-SB"/>
                        <a:buNone/>
                      </a:pPr>
                      <a:r>
                        <a:rPr lang="en-US" sz="3200" b="1" u="none" strike="noStrike" cap="none" dirty="0" err="1">
                          <a:latin typeface="微軟正黑體" panose="020B0604030504040204" pitchFamily="34" charset="-120"/>
                          <a:ea typeface="微軟正黑體" panose="020B0604030504040204" pitchFamily="34" charset="-120"/>
                          <a:cs typeface="DFKai-SB"/>
                          <a:sym typeface="DFKai-SB"/>
                        </a:rPr>
                        <a:t>培育幼兒園及國小教育階段之優良特殊教育教師</a:t>
                      </a:r>
                      <a:endParaRPr sz="32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dirty="0">
                          <a:latin typeface="DFKai-SB"/>
                          <a:ea typeface="DFKai-SB"/>
                          <a:cs typeface="DFKai-SB"/>
                          <a:sym typeface="DFKai-SB"/>
                        </a:rPr>
                        <a:t>A1 </a:t>
                      </a:r>
                      <a:r>
                        <a:rPr lang="en-US" sz="2000" u="none" strike="noStrike" cap="none" dirty="0" err="1">
                          <a:latin typeface="DFKai-SB"/>
                          <a:ea typeface="DFKai-SB"/>
                          <a:cs typeface="DFKai-SB"/>
                          <a:sym typeface="DFKai-SB"/>
                        </a:rPr>
                        <a:t>瞭解特殊教育理念、法規、服務資源和發展趨勢</a:t>
                      </a:r>
                      <a:r>
                        <a:rPr lang="en-US" sz="2000" u="none" strike="noStrike" cap="none" dirty="0">
                          <a:latin typeface="DFKai-SB"/>
                          <a:ea typeface="DFKai-SB"/>
                          <a:cs typeface="DFKai-SB"/>
                          <a:sym typeface="DFKai-SB"/>
                        </a:rPr>
                        <a:t>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1-1 了解有關教育目的和價值的主要理論或思想，以建構自身的教育理念與信念。</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1-2 敏銳覺察社會環境對學生學習影響，以利教育機會均等。</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1-3 了解我國教育政策和法規與學校實務，以作為教育實踐的基礎。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A2 了解各類身障、資優學生的學習特性</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dirty="0">
                          <a:latin typeface="DFKai-SB"/>
                          <a:ea typeface="DFKai-SB"/>
                          <a:cs typeface="DFKai-SB"/>
                          <a:sym typeface="DFKai-SB"/>
                        </a:rPr>
                        <a:t>2-1 </a:t>
                      </a:r>
                      <a:r>
                        <a:rPr lang="en-US" sz="2000" u="none" strike="noStrike" cap="none" dirty="0" err="1">
                          <a:latin typeface="DFKai-SB"/>
                          <a:ea typeface="DFKai-SB"/>
                          <a:cs typeface="DFKai-SB"/>
                          <a:sym typeface="DFKai-SB"/>
                        </a:rPr>
                        <a:t>了解並尊重學生身心發展、社經及文化背景的差異，以作為教學與輔導的依據</a:t>
                      </a:r>
                      <a:r>
                        <a:rPr lang="en-US" sz="2000" u="none" strike="noStrike" cap="none" dirty="0">
                          <a:latin typeface="DFKai-SB"/>
                          <a:ea typeface="DFKai-SB"/>
                          <a:cs typeface="DFKai-SB"/>
                          <a:sym typeface="DFKai-SB"/>
                        </a:rPr>
                        <a:t>。</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dirty="0">
                          <a:latin typeface="DFKai-SB"/>
                          <a:ea typeface="DFKai-SB"/>
                          <a:cs typeface="DFKai-SB"/>
                          <a:sym typeface="DFKai-SB"/>
                        </a:rPr>
                        <a:t>A3 </a:t>
                      </a:r>
                      <a:r>
                        <a:rPr lang="en-US" sz="2000" u="none" strike="noStrike" cap="none" dirty="0" err="1">
                          <a:latin typeface="DFKai-SB"/>
                          <a:ea typeface="DFKai-SB"/>
                          <a:cs typeface="DFKai-SB"/>
                          <a:sym typeface="DFKai-SB"/>
                        </a:rPr>
                        <a:t>具備特殊學生評量診斷和評鑑的能力</a:t>
                      </a:r>
                      <a:r>
                        <a:rPr lang="en-US" sz="2000" u="none" strike="noStrike" cap="none" dirty="0">
                          <a:latin typeface="DFKai-SB"/>
                          <a:ea typeface="DFKai-SB"/>
                          <a:cs typeface="DFKai-SB"/>
                          <a:sym typeface="DFKai-SB"/>
                        </a:rPr>
                        <a:t>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2-3 了解特殊需求學生的特質及鑑定歷程，以提供適切的教育與支持。</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466125">
                <a:tc vMerge="1">
                  <a:txBody>
                    <a:bodyPr/>
                    <a:lstStyle/>
                    <a:p>
                      <a:endParaRPr lang="zh-TW"/>
                    </a:p>
                  </a:txBody>
                  <a:tcPr/>
                </a:tc>
                <a:tc rowSpan="7">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dirty="0">
                          <a:latin typeface="DFKai-SB"/>
                          <a:ea typeface="DFKai-SB"/>
                          <a:cs typeface="DFKai-SB"/>
                          <a:sym typeface="DFKai-SB"/>
                        </a:rPr>
                        <a:t>A4 </a:t>
                      </a:r>
                      <a:r>
                        <a:rPr lang="en-US" sz="2000" u="none" strike="noStrike" cap="none" dirty="0" err="1">
                          <a:latin typeface="DFKai-SB"/>
                          <a:ea typeface="DFKai-SB"/>
                          <a:cs typeface="DFKai-SB"/>
                          <a:sym typeface="DFKai-SB"/>
                        </a:rPr>
                        <a:t>具備發展適合特殊學生教學設計、教材與教具的能力</a:t>
                      </a:r>
                      <a:r>
                        <a:rPr lang="en-US" sz="2000" u="none" strike="noStrike" cap="none" dirty="0">
                          <a:latin typeface="DFKai-SB"/>
                          <a:ea typeface="DFKai-SB"/>
                          <a:cs typeface="DFKai-SB"/>
                          <a:sym typeface="DFKai-SB"/>
                        </a:rPr>
                        <a:t>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2-2 了解並運用學習原理，以符合學生個別的學習需求與發展。</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3-1 依據課程綱要/大綱、課程理論及教學原理，以規劃素養導向課程、教學與評量。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3-2 依據課程綱要/大綱、課程理論及教學原理，以協同發展跨領域/群科/科目課程、教學與評量。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3-3 具備任教領域/群科/科目所需的專門知識與學科教學知能，以進行教學。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3-4 掌握社會變遷趨勢與議題，以融入課程與教學。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3-5 應用多元教學策略、教學媒材與學習科技，以促進學生有效學習。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3-6 根據多元評量結果調整課程與教學，以提升學生學習成效。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A5 具備教學情境規劃與經營的能力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4-2 應用輔導原理與技巧進行學生輔導，以促進適性發展。</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3"/>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A6 具備特殊學生行為與心理輔導的知能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4-1 應用正向支持原理，共創安全、友善及對話的班級與學習環境，以養成學生良好品格及有效學習。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4"/>
                  </a:ext>
                </a:extLst>
              </a:tr>
              <a:tr h="466125">
                <a:tc rowSpan="8">
                  <a:txBody>
                    <a:bodyPr/>
                    <a:lstStyle/>
                    <a:p>
                      <a:pPr marL="0" marR="0" lvl="0" indent="0" algn="l" rtl="0">
                        <a:lnSpc>
                          <a:spcPct val="100000"/>
                        </a:lnSpc>
                        <a:spcBef>
                          <a:spcPts val="0"/>
                        </a:spcBef>
                        <a:spcAft>
                          <a:spcPts val="0"/>
                        </a:spcAft>
                        <a:buClr>
                          <a:schemeClr val="dk1"/>
                        </a:buClr>
                        <a:buSzPts val="2000"/>
                        <a:buFont typeface="DFKai-SB"/>
                        <a:buNone/>
                      </a:pPr>
                      <a:r>
                        <a:rPr lang="en-US" sz="3200" b="1" i="0" u="none" strike="noStrike" cap="none" dirty="0" err="1">
                          <a:solidFill>
                            <a:srgbClr val="000000"/>
                          </a:solidFill>
                          <a:latin typeface="DFKai-SB"/>
                          <a:ea typeface="DFKai-SB"/>
                          <a:cs typeface="DFKai-SB"/>
                          <a:sym typeface="DFKai-SB"/>
                        </a:rPr>
                        <a:t>培育具有特殊教育專業知能及人文關懷之優良工作者</a:t>
                      </a:r>
                      <a:endParaRPr sz="3200" b="1" i="0" u="none" strike="noStrike" cap="none" dirty="0">
                        <a:solidFill>
                          <a:srgbClr val="000000"/>
                        </a:solidFill>
                        <a:latin typeface="DFKai-SB"/>
                        <a:ea typeface="DFKai-SB"/>
                        <a:sym typeface="Arial"/>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B1 具備全人創新思維、人文關懷及溝通表達的能力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5-1 思辨與認同教師專業倫理，以維護學生福祉。</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5"/>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5-2 透過教育實踐關懷弱勢學生，以體認教師專業角色。</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6"/>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5-3 透過教育實踐與省思，以發展溝通、團隊合作、問題解決及持續專業成長的意願與能力。</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7"/>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B2 具備特殊教育的基本研究知能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3-4 掌握社會變遷趨勢與議題，以融入課程與教學。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8"/>
                  </a:ext>
                </a:extLst>
              </a:tr>
              <a:tr h="466125">
                <a:tc vMerge="1">
                  <a:txBody>
                    <a:bodyPr/>
                    <a:lstStyle/>
                    <a:p>
                      <a:endParaRPr lang="zh-TW"/>
                    </a:p>
                  </a:txBody>
                  <a:tcPr/>
                </a:tc>
                <a:tc rowSpan="2">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B3 具有國際視野、終身學習和生涯規劃的能力</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3-4 掌握社會變遷趨勢與議題，以融入課程與教學。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9"/>
                  </a:ext>
                </a:extLst>
              </a:tr>
              <a:tr h="466125">
                <a:tc vMerge="1">
                  <a:txBody>
                    <a:bodyPr/>
                    <a:lstStyle/>
                    <a:p>
                      <a:endParaRPr lang="zh-TW"/>
                    </a:p>
                  </a:txBody>
                  <a:tcPr/>
                </a:tc>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5-1 思辨與認同教師專業倫理，以維護學生福祉。</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20"/>
                  </a:ext>
                </a:extLst>
              </a:tr>
              <a:tr h="466125">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B4 具備應用資訊的能力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3-5 應用多元教學策略、教學媒材與學習科 技，以促進學生有效學習。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21"/>
                  </a:ext>
                </a:extLst>
              </a:tr>
              <a:tr h="694400">
                <a:tc vMerge="1">
                  <a:txBody>
                    <a:bodyPr/>
                    <a:lstStyle/>
                    <a:p>
                      <a:endParaRPr lang="zh-TW"/>
                    </a:p>
                  </a:txBody>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B5 具備應用特殊教育科技輔具的能力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dirty="0">
                          <a:latin typeface="DFKai-SB"/>
                          <a:ea typeface="DFKai-SB"/>
                          <a:cs typeface="DFKai-SB"/>
                          <a:sym typeface="DFKai-SB"/>
                        </a:rPr>
                        <a:t>3-5 </a:t>
                      </a:r>
                      <a:r>
                        <a:rPr lang="en-US" sz="2000" u="none" strike="noStrike" cap="none" dirty="0" err="1">
                          <a:latin typeface="DFKai-SB"/>
                          <a:ea typeface="DFKai-SB"/>
                          <a:cs typeface="DFKai-SB"/>
                          <a:sym typeface="DFKai-SB"/>
                        </a:rPr>
                        <a:t>應用多元教學策略、教學媒材與學習科</a:t>
                      </a:r>
                      <a:r>
                        <a:rPr lang="en-US" sz="2000" u="none" strike="noStrike" cap="none" dirty="0">
                          <a:latin typeface="DFKai-SB"/>
                          <a:ea typeface="DFKai-SB"/>
                          <a:cs typeface="DFKai-SB"/>
                          <a:sym typeface="DFKai-SB"/>
                        </a:rPr>
                        <a:t> </a:t>
                      </a:r>
                      <a:r>
                        <a:rPr lang="en-US" sz="2000" u="none" strike="noStrike" cap="none" dirty="0" err="1">
                          <a:latin typeface="DFKai-SB"/>
                          <a:ea typeface="DFKai-SB"/>
                          <a:cs typeface="DFKai-SB"/>
                          <a:sym typeface="DFKai-SB"/>
                        </a:rPr>
                        <a:t>技，以促進學生有效學習</a:t>
                      </a:r>
                      <a:r>
                        <a:rPr lang="en-US" sz="2000" u="none" strike="noStrike" cap="none" dirty="0">
                          <a:latin typeface="DFKai-SB"/>
                          <a:ea typeface="DFKai-SB"/>
                          <a:cs typeface="DFKai-SB"/>
                          <a:sym typeface="DFKai-SB"/>
                        </a:rPr>
                        <a:t>。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22"/>
                  </a:ext>
                </a:extLst>
              </a:tr>
            </a:tbl>
          </a:graphicData>
        </a:graphic>
      </p:graphicFrame>
      <p:sp>
        <p:nvSpPr>
          <p:cNvPr id="7"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cxnSp>
        <p:nvCxnSpPr>
          <p:cNvPr id="520" name="Google Shape;520;p7"/>
          <p:cNvCxnSpPr>
            <a:cxnSpLocks/>
          </p:cNvCxnSpPr>
          <p:nvPr/>
        </p:nvCxnSpPr>
        <p:spPr>
          <a:xfrm rot="10800000" flipH="1">
            <a:off x="6705639" y="10274061"/>
            <a:ext cx="3430200" cy="17400"/>
          </a:xfrm>
          <a:prstGeom prst="straightConnector1">
            <a:avLst/>
          </a:prstGeom>
          <a:noFill/>
          <a:ln w="9525" cap="flat" cmpd="sng">
            <a:solidFill>
              <a:schemeClr val="accent6">
                <a:lumMod val="75000"/>
              </a:schemeClr>
            </a:solidFill>
            <a:prstDash val="solid"/>
            <a:round/>
            <a:headEnd type="none" w="sm" len="sm"/>
            <a:tailEnd type="none" w="sm" len="sm"/>
          </a:ln>
        </p:spPr>
      </p:cxnSp>
      <p:cxnSp>
        <p:nvCxnSpPr>
          <p:cNvPr id="522" name="Google Shape;522;p7"/>
          <p:cNvCxnSpPr>
            <a:cxnSpLocks/>
            <a:stCxn id="530" idx="3"/>
            <a:endCxn id="524" idx="1"/>
          </p:cNvCxnSpPr>
          <p:nvPr/>
        </p:nvCxnSpPr>
        <p:spPr>
          <a:xfrm>
            <a:off x="6729059" y="7069669"/>
            <a:ext cx="3026985" cy="1221242"/>
          </a:xfrm>
          <a:prstGeom prst="straightConnector1">
            <a:avLst/>
          </a:prstGeom>
          <a:noFill/>
          <a:ln w="9525" cap="flat" cmpd="sng">
            <a:solidFill>
              <a:srgbClr val="008728"/>
            </a:solidFill>
            <a:prstDash val="solid"/>
            <a:round/>
            <a:headEnd type="none" w="sm" len="sm"/>
            <a:tailEnd type="none" w="sm" len="sm"/>
          </a:ln>
        </p:spPr>
      </p:cxnSp>
      <p:cxnSp>
        <p:nvCxnSpPr>
          <p:cNvPr id="525" name="Google Shape;525;p7"/>
          <p:cNvCxnSpPr>
            <a:cxnSpLocks/>
            <a:stCxn id="530" idx="3"/>
            <a:endCxn id="526" idx="1"/>
          </p:cNvCxnSpPr>
          <p:nvPr/>
        </p:nvCxnSpPr>
        <p:spPr>
          <a:xfrm flipV="1">
            <a:off x="6729059" y="6391358"/>
            <a:ext cx="3026985" cy="678311"/>
          </a:xfrm>
          <a:prstGeom prst="straightConnector1">
            <a:avLst/>
          </a:prstGeom>
          <a:noFill/>
          <a:ln w="9525" cap="flat" cmpd="sng">
            <a:solidFill>
              <a:srgbClr val="0062BF"/>
            </a:solidFill>
            <a:prstDash val="solid"/>
            <a:round/>
            <a:headEnd type="none" w="sm" len="sm"/>
            <a:tailEnd type="none" w="sm" len="sm"/>
          </a:ln>
        </p:spPr>
      </p:cxnSp>
      <p:sp>
        <p:nvSpPr>
          <p:cNvPr id="528" name="Google Shape;528;p7"/>
          <p:cNvSpPr txBox="1"/>
          <p:nvPr/>
        </p:nvSpPr>
        <p:spPr>
          <a:xfrm>
            <a:off x="4758931" y="1617451"/>
            <a:ext cx="12309138" cy="913711"/>
          </a:xfrm>
          <a:prstGeom prst="rect">
            <a:avLst/>
          </a:prstGeom>
          <a:noFill/>
          <a:ln>
            <a:noFill/>
          </a:ln>
        </p:spPr>
        <p:txBody>
          <a:bodyPr spcFirstLastPara="1" wrap="square" lIns="71425" tIns="71425" rIns="71425" bIns="71425" anchor="ctr" anchorCtr="0">
            <a:spAutoFit/>
          </a:bodyPr>
          <a:lstStyle/>
          <a:p>
            <a:pPr marL="685800" marR="0" lvl="0" indent="-685800" algn="l" rtl="0">
              <a:lnSpc>
                <a:spcPct val="100000"/>
              </a:lnSpc>
              <a:spcBef>
                <a:spcPts val="0"/>
              </a:spcBef>
              <a:spcAft>
                <a:spcPts val="0"/>
              </a:spcAft>
              <a:buClr>
                <a:srgbClr val="000000"/>
              </a:buClr>
              <a:buSzPts val="3750"/>
              <a:buFont typeface="Wingdings" panose="05000000000000000000" pitchFamily="2" charset="2"/>
              <a:buChar char="n"/>
            </a:pPr>
            <a:r>
              <a:rPr lang="en-US" sz="50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對師資生在教育專業知能學習成效之期望</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
        <p:nvSpPr>
          <p:cNvPr id="529" name="Google Shape;529;p7"/>
          <p:cNvSpPr txBox="1"/>
          <p:nvPr/>
        </p:nvSpPr>
        <p:spPr>
          <a:xfrm>
            <a:off x="936761" y="3417973"/>
            <a:ext cx="20720413" cy="975242"/>
          </a:xfrm>
          <a:prstGeom prst="rect">
            <a:avLst/>
          </a:prstGeom>
          <a:noFill/>
          <a:ln>
            <a:noFill/>
          </a:ln>
        </p:spPr>
        <p:txBody>
          <a:bodyPr spcFirstLastPara="1" wrap="square" lIns="71425" tIns="71425" rIns="71425" bIns="71425" anchor="ctr" anchorCtr="0">
            <a:spAutoFit/>
          </a:bodyPr>
          <a:lstStyle/>
          <a:p>
            <a:pPr marL="685800" marR="0" lvl="0" indent="-685800" algn="ctr" rtl="0">
              <a:lnSpc>
                <a:spcPct val="100000"/>
              </a:lnSpc>
              <a:spcBef>
                <a:spcPts val="0"/>
              </a:spcBef>
              <a:spcAft>
                <a:spcPts val="0"/>
              </a:spcAft>
              <a:buClr>
                <a:srgbClr val="000000"/>
              </a:buClr>
              <a:buSzPts val="4500"/>
              <a:buFont typeface="Wingdings" panose="05000000000000000000" pitchFamily="2" charset="2"/>
              <a:buChar char="n"/>
            </a:pPr>
            <a:r>
              <a:rPr lang="en-US" sz="5400" b="1" i="0" u="none" strike="noStrike" cap="none" dirty="0" err="1">
                <a:solidFill>
                  <a:schemeClr val="accent3">
                    <a:lumMod val="75000"/>
                  </a:schemeClr>
                </a:solidFill>
                <a:latin typeface="微軟正黑體" panose="020B0604030504040204" pitchFamily="34" charset="-120"/>
                <a:ea typeface="微軟正黑體" panose="020B0604030504040204" pitchFamily="34" charset="-120"/>
                <a:cs typeface="DFKai-SB"/>
                <a:sym typeface="DFKai-SB"/>
              </a:rPr>
              <a:t>本系特殊教育師資培育職前課程分為三類特殊教育師資培育課程</a:t>
            </a:r>
            <a:r>
              <a:rPr lang="en-US" sz="5400" b="1" i="0" u="none" strike="noStrike" cap="none" dirty="0">
                <a:solidFill>
                  <a:schemeClr val="accent3">
                    <a:lumMod val="75000"/>
                  </a:schemeClr>
                </a:solidFill>
                <a:latin typeface="微軟正黑體" panose="020B0604030504040204" pitchFamily="34" charset="-120"/>
                <a:ea typeface="微軟正黑體" panose="020B0604030504040204" pitchFamily="34" charset="-120"/>
                <a:cs typeface="DFKai-SB"/>
                <a:sym typeface="DFKai-SB"/>
              </a:rPr>
              <a:t>：</a:t>
            </a:r>
            <a:endParaRPr sz="5400" b="1" i="0" u="none" strike="noStrike" cap="none" dirty="0">
              <a:solidFill>
                <a:schemeClr val="accent3">
                  <a:lumMod val="75000"/>
                </a:schemeClr>
              </a:solidFill>
              <a:latin typeface="微軟正黑體" panose="020B0604030504040204" pitchFamily="34" charset="-120"/>
              <a:ea typeface="微軟正黑體" panose="020B0604030504040204" pitchFamily="34" charset="-120"/>
              <a:sym typeface="Arial"/>
            </a:endParaRPr>
          </a:p>
        </p:txBody>
      </p:sp>
      <p:sp>
        <p:nvSpPr>
          <p:cNvPr id="530" name="Google Shape;530;p7"/>
          <p:cNvSpPr txBox="1"/>
          <p:nvPr/>
        </p:nvSpPr>
        <p:spPr>
          <a:xfrm>
            <a:off x="1399592" y="6443548"/>
            <a:ext cx="5329467" cy="1252241"/>
          </a:xfrm>
          <a:prstGeom prst="rect">
            <a:avLst/>
          </a:prstGeom>
          <a:ln/>
        </p:spPr>
        <p:style>
          <a:lnRef idx="3">
            <a:schemeClr val="lt1"/>
          </a:lnRef>
          <a:fillRef idx="1">
            <a:schemeClr val="accent3"/>
          </a:fillRef>
          <a:effectRef idx="1">
            <a:schemeClr val="accent3"/>
          </a:effectRef>
          <a:fontRef idx="minor">
            <a:schemeClr val="lt1"/>
          </a:fontRef>
        </p:style>
        <p:txBody>
          <a:bodyPr spcFirstLastPara="1" wrap="square" lIns="71425" tIns="71425" rIns="71425" bIns="71425" anchor="ctr" anchorCtr="0">
            <a:spAutoFit/>
          </a:bodyPr>
          <a:lstStyle/>
          <a:p>
            <a:pPr marL="0" marR="0" lvl="0" indent="0" algn="ctr" rtl="0">
              <a:lnSpc>
                <a:spcPct val="150000"/>
              </a:lnSpc>
              <a:spcBef>
                <a:spcPts val="0"/>
              </a:spcBef>
              <a:spcAft>
                <a:spcPts val="0"/>
              </a:spcAft>
              <a:buClr>
                <a:srgbClr val="000000"/>
              </a:buClr>
              <a:buSzPts val="3500"/>
              <a:buFont typeface="DFKai-SB"/>
              <a:buNone/>
            </a:pPr>
            <a:r>
              <a:rPr lang="en-US" sz="4800" b="1" i="0" u="none" strike="noStrike" cap="none" dirty="0" err="1">
                <a:solidFill>
                  <a:srgbClr val="000000"/>
                </a:solidFill>
                <a:latin typeface="微軟正黑體" panose="020B0604030504040204" pitchFamily="34" charset="-120"/>
                <a:ea typeface="微軟正黑體" panose="020B0604030504040204" pitchFamily="34" charset="-120"/>
                <a:cs typeface="DFKai-SB"/>
                <a:sym typeface="DFKai-SB"/>
              </a:rPr>
              <a:t>國民小學教育階段</a:t>
            </a:r>
            <a:endParaRPr sz="48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sp>
        <p:nvSpPr>
          <p:cNvPr id="531" name="Google Shape;531;p7"/>
          <p:cNvSpPr txBox="1"/>
          <p:nvPr/>
        </p:nvSpPr>
        <p:spPr>
          <a:xfrm>
            <a:off x="1399592" y="9647941"/>
            <a:ext cx="5306047" cy="1252241"/>
          </a:xfrm>
          <a:prstGeom prst="rect">
            <a:avLst/>
          </a:prstGeom>
          <a:ln/>
        </p:spPr>
        <p:style>
          <a:lnRef idx="2">
            <a:schemeClr val="accent3">
              <a:shade val="50000"/>
            </a:schemeClr>
          </a:lnRef>
          <a:fillRef idx="1">
            <a:schemeClr val="accent3"/>
          </a:fillRef>
          <a:effectRef idx="0">
            <a:schemeClr val="accent3"/>
          </a:effectRef>
          <a:fontRef idx="minor">
            <a:schemeClr val="lt1"/>
          </a:fontRef>
        </p:style>
        <p:txBody>
          <a:bodyPr spcFirstLastPara="1" wrap="square" lIns="71425" tIns="71425" rIns="71425" bIns="71425" anchor="ctr" anchorCtr="0">
            <a:spAutoFit/>
          </a:bodyPr>
          <a:lstStyle/>
          <a:p>
            <a:pPr marL="0" marR="0" lvl="0" indent="0" algn="ctr" rtl="0">
              <a:lnSpc>
                <a:spcPct val="150000"/>
              </a:lnSpc>
              <a:spcBef>
                <a:spcPts val="0"/>
              </a:spcBef>
              <a:spcAft>
                <a:spcPts val="0"/>
              </a:spcAft>
              <a:buClr>
                <a:srgbClr val="000000"/>
              </a:buClr>
              <a:buSzPts val="3500"/>
              <a:buFont typeface="DFKai-SB"/>
              <a:buNone/>
            </a:pPr>
            <a:r>
              <a:rPr lang="en-US" sz="4800" b="1" i="0" u="none" strike="noStrike" cap="none" dirty="0" err="1">
                <a:solidFill>
                  <a:srgbClr val="000000"/>
                </a:solidFill>
                <a:latin typeface="微軟正黑體" panose="020B0604030504040204" pitchFamily="34" charset="-120"/>
                <a:ea typeface="微軟正黑體" panose="020B0604030504040204" pitchFamily="34" charset="-120"/>
                <a:cs typeface="DFKai-SB"/>
                <a:sym typeface="DFKai-SB"/>
              </a:rPr>
              <a:t>幼兒園教育階段</a:t>
            </a:r>
            <a:endParaRPr sz="48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sp>
        <p:nvSpPr>
          <p:cNvPr id="526" name="Google Shape;526;p7"/>
          <p:cNvSpPr/>
          <p:nvPr/>
        </p:nvSpPr>
        <p:spPr>
          <a:xfrm>
            <a:off x="9756044" y="5576751"/>
            <a:ext cx="12202937" cy="1629214"/>
          </a:xfrm>
          <a:prstGeom prst="roundRect">
            <a:avLst>
              <a:gd name="adj" fmla="val 1169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24" name="Google Shape;524;p7"/>
          <p:cNvSpPr/>
          <p:nvPr/>
        </p:nvSpPr>
        <p:spPr>
          <a:xfrm>
            <a:off x="9756044" y="7575454"/>
            <a:ext cx="12202937" cy="1430913"/>
          </a:xfrm>
          <a:prstGeom prst="roundRect">
            <a:avLst>
              <a:gd name="adj" fmla="val 11693"/>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33" name="Google Shape;533;p7"/>
          <p:cNvSpPr txBox="1"/>
          <p:nvPr/>
        </p:nvSpPr>
        <p:spPr>
          <a:xfrm>
            <a:off x="11296968" y="7776512"/>
            <a:ext cx="9121086"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dirty="0" err="1">
                <a:solidFill>
                  <a:srgbClr val="FFFFFF"/>
                </a:solidFill>
                <a:latin typeface="Microsoft JhengHei"/>
                <a:ea typeface="Microsoft JhengHei"/>
                <a:cs typeface="Microsoft JhengHei"/>
                <a:sym typeface="Microsoft JhengHei"/>
              </a:rPr>
              <a:t>身心障礙類組師資職前教育課程</a:t>
            </a:r>
            <a:endParaRPr sz="5000" b="1" i="0" u="none" strike="noStrike" cap="none" dirty="0">
              <a:solidFill>
                <a:srgbClr val="FFFFFF"/>
              </a:solidFill>
              <a:latin typeface="Microsoft JhengHei"/>
              <a:ea typeface="Microsoft JhengHei"/>
              <a:cs typeface="Microsoft JhengHei"/>
              <a:sym typeface="Microsoft JhengHei"/>
            </a:endParaRPr>
          </a:p>
        </p:txBody>
      </p:sp>
      <p:sp>
        <p:nvSpPr>
          <p:cNvPr id="534" name="Google Shape;534;p7"/>
          <p:cNvSpPr txBox="1"/>
          <p:nvPr/>
        </p:nvSpPr>
        <p:spPr>
          <a:xfrm>
            <a:off x="11296968" y="5888744"/>
            <a:ext cx="9121086"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a:solidFill>
                  <a:srgbClr val="FFFFFF"/>
                </a:solidFill>
                <a:latin typeface="Microsoft JhengHei"/>
                <a:ea typeface="Microsoft JhengHei"/>
                <a:cs typeface="Microsoft JhengHei"/>
                <a:sym typeface="Microsoft JhengHei"/>
              </a:rPr>
              <a:t>資賦優異類組師資職前教育課程</a:t>
            </a:r>
            <a:endParaRPr sz="5000" b="1" i="0" u="none" strike="noStrike" cap="none">
              <a:solidFill>
                <a:srgbClr val="FFFFFF"/>
              </a:solidFill>
              <a:latin typeface="Microsoft JhengHei"/>
              <a:ea typeface="Microsoft JhengHei"/>
              <a:cs typeface="Microsoft JhengHei"/>
              <a:sym typeface="Microsoft JhengHei"/>
            </a:endParaRPr>
          </a:p>
        </p:txBody>
      </p:sp>
      <p:sp>
        <p:nvSpPr>
          <p:cNvPr id="535" name="Google Shape;535;p7"/>
          <p:cNvSpPr/>
          <p:nvPr/>
        </p:nvSpPr>
        <p:spPr>
          <a:xfrm>
            <a:off x="9756044" y="9657755"/>
            <a:ext cx="12202937" cy="1430914"/>
          </a:xfrm>
          <a:prstGeom prst="roundRect">
            <a:avLst>
              <a:gd name="adj" fmla="val 11693"/>
            </a:avLst>
          </a:prstGeom>
          <a:solidFill>
            <a:schemeClr val="accent6">
              <a:lumMod val="75000"/>
            </a:schemeClr>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536" name="Google Shape;536;p7"/>
          <p:cNvSpPr txBox="1"/>
          <p:nvPr/>
        </p:nvSpPr>
        <p:spPr>
          <a:xfrm>
            <a:off x="11296968" y="9884879"/>
            <a:ext cx="9121086" cy="913711"/>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000"/>
              <a:buFont typeface="Microsoft JhengHei"/>
              <a:buNone/>
            </a:pPr>
            <a:r>
              <a:rPr lang="en-US" sz="5000" b="1" i="0" u="none" strike="noStrike" cap="none" dirty="0" err="1">
                <a:solidFill>
                  <a:srgbClr val="FFFFFF"/>
                </a:solidFill>
                <a:latin typeface="Microsoft JhengHei"/>
                <a:ea typeface="Microsoft JhengHei"/>
                <a:cs typeface="Microsoft JhengHei"/>
                <a:sym typeface="Microsoft JhengHei"/>
              </a:rPr>
              <a:t>身心障礙類組師資職前教育課程</a:t>
            </a:r>
            <a:endParaRPr sz="5000" b="1" i="0" u="none" strike="noStrike" cap="none" dirty="0">
              <a:solidFill>
                <a:srgbClr val="FFFFFF"/>
              </a:solidFill>
              <a:latin typeface="Microsoft JhengHei"/>
              <a:ea typeface="Microsoft JhengHei"/>
              <a:cs typeface="Microsoft JhengHei"/>
              <a:sym typeface="Microsoft JhengHei"/>
            </a:endParaRPr>
          </a:p>
        </p:txBody>
      </p:sp>
      <p:sp>
        <p:nvSpPr>
          <p:cNvPr id="22" name="Google Shape;486;p5">
            <a:extLst>
              <a:ext uri="{FF2B5EF4-FFF2-40B4-BE49-F238E27FC236}">
                <a16:creationId xmlns:a16="http://schemas.microsoft.com/office/drawing/2014/main" id="{9D8F8C56-0C82-4434-89CC-4FD74A233ABA}"/>
              </a:ext>
            </a:extLst>
          </p:cNvPr>
          <p:cNvSpPr txBox="1">
            <a:spLocks/>
          </p:cNvSpPr>
          <p:nvPr/>
        </p:nvSpPr>
        <p:spPr>
          <a:xfrm>
            <a:off x="0" y="197542"/>
            <a:ext cx="24384000" cy="2131865"/>
          </a:xfrm>
          <a:prstGeom prst="rect">
            <a:avLst/>
          </a:prstGeom>
          <a:noFill/>
          <a:ln>
            <a:noFill/>
          </a:ln>
        </p:spPr>
        <p:txBody>
          <a:bodyPr spcFirstLastPara="1" wrap="square" lIns="71425" tIns="71425" rIns="71425" bIns="71425"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F6F6F6"/>
              </a:buClr>
              <a:buSzPts val="8000"/>
              <a:buFont typeface="Avenir"/>
              <a:buNone/>
              <a:defRPr sz="8000" b="1" i="0" u="none" strike="noStrike" cap="none">
                <a:solidFill>
                  <a:srgbClr val="F6F6F6"/>
                </a:solidFill>
                <a:latin typeface="Avenir"/>
                <a:ea typeface="Avenir"/>
                <a:cs typeface="Avenir"/>
                <a:sym typeface="Avenir"/>
              </a:defRPr>
            </a:lvl1pPr>
            <a:lvl2pPr marL="914400" marR="0" lvl="1"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2pPr>
            <a:lvl3pPr marL="1371600" marR="0" lvl="2"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3pPr>
            <a:lvl4pPr marL="1828800" marR="0" lvl="3"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4pPr>
            <a:lvl5pPr marL="2286000" marR="0" lvl="4"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5pPr>
            <a:lvl6pPr marL="2743200" marR="0" lvl="5"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6pPr>
            <a:lvl7pPr marL="3200400" marR="0" lvl="6"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7pPr>
            <a:lvl8pPr marL="3657600" marR="0" lvl="7"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8pPr>
            <a:lvl9pPr marL="4114800" marR="0" lvl="8"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9pPr>
          </a:lstStyle>
          <a:p>
            <a:pPr marL="0" indent="0">
              <a:buFont typeface="Microsoft JhengHei"/>
              <a:buNone/>
            </a:pPr>
            <a:r>
              <a:rPr lang="zh-TW" alt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endParaRPr lang="zh-TW" altLang="en-US" sz="6600" dirty="0">
              <a:effectLst>
                <a:outerShdw blurRad="38100" dist="38100" dir="2700000" algn="tl">
                  <a:srgbClr val="000000">
                    <a:alpha val="43137"/>
                  </a:srgbClr>
                </a:outerShdw>
              </a:effectLs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638"/>
        <p:cNvGrpSpPr/>
        <p:nvPr/>
      </p:nvGrpSpPr>
      <p:grpSpPr>
        <a:xfrm>
          <a:off x="0" y="0"/>
          <a:ext cx="0" cy="0"/>
          <a:chOff x="0" y="0"/>
          <a:chExt cx="0" cy="0"/>
        </a:xfrm>
      </p:grpSpPr>
      <p:sp>
        <p:nvSpPr>
          <p:cNvPr id="6" name="Google Shape;486;p5"/>
          <p:cNvSpPr txBox="1">
            <a:spLocks noGrp="1"/>
          </p:cNvSpPr>
          <p:nvPr>
            <p:ph type="body" idx="14"/>
          </p:nvPr>
        </p:nvSpPr>
        <p:spPr>
          <a:xfrm>
            <a:off x="0" y="0"/>
            <a:ext cx="24384000" cy="2385391"/>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項目一「教育目標及師資職前教育階段教師專業素養</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8" name="Google Shape;626;p17"/>
          <p:cNvSpPr txBox="1"/>
          <p:nvPr/>
        </p:nvSpPr>
        <p:spPr>
          <a:xfrm>
            <a:off x="5165321" y="1641630"/>
            <a:ext cx="15222752" cy="88290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特殊教育學系10</a:t>
            </a:r>
            <a:r>
              <a:rPr lang="en-US" altLang="zh-TW"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9</a:t>
            </a:r>
            <a:r>
              <a:rPr lang="en-US"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學年度學生學習成效具體成果檢核圖</a:t>
            </a:r>
            <a:endParaRPr sz="48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pic>
        <p:nvPicPr>
          <p:cNvPr id="4" name="圖片 3"/>
          <p:cNvPicPr>
            <a:picLocks noChangeAspect="1"/>
          </p:cNvPicPr>
          <p:nvPr/>
        </p:nvPicPr>
        <p:blipFill>
          <a:blip r:embed="rId3"/>
          <a:stretch>
            <a:fillRect/>
          </a:stretch>
        </p:blipFill>
        <p:spPr>
          <a:xfrm>
            <a:off x="4364751" y="2524539"/>
            <a:ext cx="16283312" cy="1119146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645"/>
        <p:cNvGrpSpPr/>
        <p:nvPr/>
      </p:nvGrpSpPr>
      <p:grpSpPr>
        <a:xfrm>
          <a:off x="0" y="0"/>
          <a:ext cx="0" cy="0"/>
          <a:chOff x="0" y="0"/>
          <a:chExt cx="0" cy="0"/>
        </a:xfrm>
      </p:grpSpPr>
      <p:sp>
        <p:nvSpPr>
          <p:cNvPr id="646" name="Google Shape;646;p20"/>
          <p:cNvSpPr txBox="1"/>
          <p:nvPr/>
        </p:nvSpPr>
        <p:spPr>
          <a:xfrm>
            <a:off x="8428502" y="3502431"/>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項目二</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647" name="Google Shape;647;p20"/>
          <p:cNvSpPr txBox="1"/>
          <p:nvPr/>
        </p:nvSpPr>
        <p:spPr>
          <a:xfrm>
            <a:off x="6025974" y="5968731"/>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行政運作及自我改善</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649" name="Google Shape;649;p20"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704"/>
        <p:cNvGrpSpPr/>
        <p:nvPr/>
      </p:nvGrpSpPr>
      <p:grpSpPr>
        <a:xfrm>
          <a:off x="0" y="0"/>
          <a:ext cx="0" cy="0"/>
          <a:chOff x="0" y="0"/>
          <a:chExt cx="0" cy="0"/>
        </a:xfrm>
      </p:grpSpPr>
      <p:sp>
        <p:nvSpPr>
          <p:cNvPr id="706" name="Google Shape;706;p24"/>
          <p:cNvSpPr txBox="1"/>
          <p:nvPr/>
        </p:nvSpPr>
        <p:spPr>
          <a:xfrm>
            <a:off x="3308147" y="1649016"/>
            <a:ext cx="19140279"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1" i="0" u="none" strike="noStrike" cap="none" dirty="0" err="1">
                <a:solidFill>
                  <a:schemeClr val="bg1"/>
                </a:solidFill>
                <a:latin typeface="微軟正黑體" panose="020B0604030504040204" pitchFamily="34" charset="-120"/>
                <a:ea typeface="微軟正黑體" panose="020B0604030504040204" pitchFamily="34" charset="-120"/>
                <a:cs typeface="DFKai-SB"/>
                <a:sym typeface="DFKai-SB"/>
              </a:rPr>
              <a:t>學校組織規程中明訂師資培育單位之組織定位與人力配置</a:t>
            </a:r>
            <a:endParaRPr sz="5000" b="1" i="0" u="none" strike="noStrike" cap="none" dirty="0">
              <a:solidFill>
                <a:schemeClr val="bg1"/>
              </a:solidFill>
              <a:latin typeface="微軟正黑體" panose="020B0604030504040204" pitchFamily="34" charset="-120"/>
              <a:ea typeface="微軟正黑體" panose="020B0604030504040204" pitchFamily="34" charset="-120"/>
              <a:cs typeface="DFKai-SB"/>
              <a:sym typeface="DFKai-SB"/>
            </a:endParaRPr>
          </a:p>
        </p:txBody>
      </p:sp>
      <p:pic>
        <p:nvPicPr>
          <p:cNvPr id="707" name="Google Shape;707;p24" descr="影像"/>
          <p:cNvPicPr preferRelativeResize="0"/>
          <p:nvPr/>
        </p:nvPicPr>
        <p:blipFill rotWithShape="1">
          <a:blip r:embed="rId3">
            <a:alphaModFix/>
          </a:blip>
          <a:srcRect/>
          <a:stretch/>
        </p:blipFill>
        <p:spPr>
          <a:xfrm>
            <a:off x="2817081" y="4211743"/>
            <a:ext cx="18034406" cy="7808882"/>
          </a:xfrm>
          <a:prstGeom prst="rect">
            <a:avLst/>
          </a:prstGeom>
          <a:noFill/>
          <a:ln>
            <a:noFill/>
          </a:ln>
        </p:spPr>
      </p:pic>
      <p:sp>
        <p:nvSpPr>
          <p:cNvPr id="708" name="Google Shape;708;p24"/>
          <p:cNvSpPr txBox="1"/>
          <p:nvPr/>
        </p:nvSpPr>
        <p:spPr>
          <a:xfrm>
            <a:off x="7016173" y="2944724"/>
            <a:ext cx="9636222"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Helvetica Neue Light"/>
              <a:buNone/>
            </a:pPr>
            <a:r>
              <a:rPr lang="en-US" sz="4400" b="1" i="0" u="none" strike="noStrike" cap="none" dirty="0" err="1">
                <a:solidFill>
                  <a:srgbClr val="000000"/>
                </a:solidFill>
                <a:latin typeface="Helvetica Neue Light"/>
                <a:ea typeface="Helvetica Neue Light"/>
                <a:cs typeface="Helvetica Neue Light"/>
                <a:sym typeface="Helvetica Neue Light"/>
              </a:rPr>
              <a:t>師資培育</a:t>
            </a:r>
            <a:r>
              <a:rPr lang="zh-TW" altLang="en-US" sz="4400" b="1" i="0" u="none" strike="noStrike" cap="none" dirty="0">
                <a:solidFill>
                  <a:srgbClr val="000000"/>
                </a:solidFill>
                <a:latin typeface="Helvetica Neue Light"/>
                <a:ea typeface="Helvetica Neue Light"/>
                <a:cs typeface="Helvetica Neue Light"/>
                <a:sym typeface="Helvetica Neue Light"/>
              </a:rPr>
              <a:t>暨</a:t>
            </a:r>
            <a:r>
              <a:rPr lang="en-US" sz="4400" b="1" i="0" u="none" strike="noStrike" cap="none" dirty="0" err="1">
                <a:solidFill>
                  <a:srgbClr val="000000"/>
                </a:solidFill>
                <a:latin typeface="Helvetica Neue Light"/>
                <a:ea typeface="Helvetica Neue Light"/>
                <a:cs typeface="Helvetica Neue Light"/>
                <a:sym typeface="Helvetica Neue Light"/>
              </a:rPr>
              <a:t>就業輔導處組成結構</a:t>
            </a:r>
            <a:endParaRPr sz="4400" b="1" i="0" u="none" strike="noStrike" cap="none" dirty="0">
              <a:solidFill>
                <a:srgbClr val="000000"/>
              </a:solidFill>
              <a:sym typeface="Arial"/>
            </a:endParaRPr>
          </a:p>
        </p:txBody>
      </p:sp>
      <p:sp>
        <p:nvSpPr>
          <p:cNvPr id="7"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735"/>
        <p:cNvGrpSpPr/>
        <p:nvPr/>
      </p:nvGrpSpPr>
      <p:grpSpPr>
        <a:xfrm>
          <a:off x="0" y="0"/>
          <a:ext cx="0" cy="0"/>
          <a:chOff x="0" y="0"/>
          <a:chExt cx="0" cy="0"/>
        </a:xfrm>
      </p:grpSpPr>
      <p:pic>
        <p:nvPicPr>
          <p:cNvPr id="737" name="Google Shape;737;p27" descr="影像"/>
          <p:cNvPicPr preferRelativeResize="0"/>
          <p:nvPr/>
        </p:nvPicPr>
        <p:blipFill rotWithShape="1">
          <a:blip r:embed="rId3">
            <a:alphaModFix/>
          </a:blip>
          <a:srcRect/>
          <a:stretch/>
        </p:blipFill>
        <p:spPr>
          <a:xfrm>
            <a:off x="1855682" y="3444847"/>
            <a:ext cx="20672635" cy="10213680"/>
          </a:xfrm>
          <a:prstGeom prst="rect">
            <a:avLst/>
          </a:prstGeom>
          <a:noFill/>
          <a:ln>
            <a:noFill/>
          </a:ln>
        </p:spPr>
      </p:pic>
      <p:sp>
        <p:nvSpPr>
          <p:cNvPr id="738" name="Google Shape;738;p27"/>
          <p:cNvSpPr txBox="1"/>
          <p:nvPr/>
        </p:nvSpPr>
        <p:spPr>
          <a:xfrm>
            <a:off x="0" y="2498020"/>
            <a:ext cx="24384000" cy="913711"/>
          </a:xfrm>
          <a:prstGeom prst="rect">
            <a:avLst/>
          </a:prstGeom>
          <a:noFill/>
          <a:ln>
            <a:noFill/>
          </a:ln>
        </p:spPr>
        <p:txBody>
          <a:bodyPr spcFirstLastPara="1" wrap="square" lIns="71425" tIns="71425" rIns="71425" bIns="71425" anchor="ctr" anchorCtr="0">
            <a:spAutoFit/>
          </a:bodyPr>
          <a:lstStyle/>
          <a:p>
            <a:pPr marL="617361" marR="0" lvl="0" indent="-617361" algn="ctr" rtl="0">
              <a:lnSpc>
                <a:spcPct val="100000"/>
              </a:lnSpc>
              <a:spcBef>
                <a:spcPts val="0"/>
              </a:spcBef>
              <a:spcAft>
                <a:spcPts val="0"/>
              </a:spcAft>
              <a:buClr>
                <a:srgbClr val="000000"/>
              </a:buClr>
              <a:buSzPts val="3750"/>
              <a:buFont typeface="DFKai-SB"/>
              <a:buChar char="๏"/>
            </a:pPr>
            <a:r>
              <a:rPr lang="en-US" sz="5000" b="1" i="0" u="none" strike="noStrike" cap="none" dirty="0" err="1">
                <a:solidFill>
                  <a:srgbClr val="000000"/>
                </a:solidFill>
                <a:latin typeface="微軟正黑體" panose="020B0604030504040204" pitchFamily="34" charset="-120"/>
                <a:ea typeface="微軟正黑體" panose="020B0604030504040204" pitchFamily="34" charset="-120"/>
                <a:cs typeface="DFKai-SB"/>
                <a:sym typeface="DFKai-SB"/>
              </a:rPr>
              <a:t>行政業務會議、教師評審委員會及課程委員會依三級三審運作機制</a:t>
            </a:r>
            <a:endParaRPr sz="5000" b="1" i="0" u="none" strike="noStrike" cap="none" dirty="0">
              <a:solidFill>
                <a:srgbClr val="000000"/>
              </a:solidFill>
              <a:latin typeface="微軟正黑體" panose="020B0604030504040204" pitchFamily="34" charset="-120"/>
              <a:ea typeface="微軟正黑體" panose="020B0604030504040204" pitchFamily="34" charset="-120"/>
              <a:cs typeface="DFKai-SB"/>
              <a:sym typeface="DFKai-SB"/>
            </a:endParaRPr>
          </a:p>
        </p:txBody>
      </p:sp>
      <p:sp>
        <p:nvSpPr>
          <p:cNvPr id="6" name="Google Shape;657;p21"/>
          <p:cNvSpPr txBox="1">
            <a:spLocks noGrp="1"/>
          </p:cNvSpPr>
          <p:nvPr>
            <p:ph type="body" idx="14"/>
          </p:nvPr>
        </p:nvSpPr>
        <p:spPr>
          <a:xfrm>
            <a:off x="1" y="0"/>
            <a:ext cx="24384000" cy="246490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4" name="Google Shape;794;p30"/>
          <p:cNvSpPr txBox="1"/>
          <p:nvPr/>
        </p:nvSpPr>
        <p:spPr>
          <a:xfrm>
            <a:off x="3860801" y="1680589"/>
            <a:ext cx="20116800"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lvl="0">
              <a:buSzPts val="3000"/>
            </a:pPr>
            <a:r>
              <a:rPr lang="zh-TW" altLang="zh-TW" sz="44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本校</a:t>
            </a:r>
            <a:r>
              <a:rPr lang="zh-TW" altLang="zh-TW" sz="44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校務發展計畫中對培育符應教學現場需求優質師資之策略與行動</a:t>
            </a:r>
            <a:endParaRPr sz="44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sp>
        <p:nvSpPr>
          <p:cNvPr id="6"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a:t>
            </a:r>
            <a:r>
              <a:rPr lang="en-US" sz="4400"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Microsoft JhengHei"/>
              </a:rPr>
              <a:t>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2" name="文字方塊 1"/>
          <p:cNvSpPr txBox="1"/>
          <p:nvPr/>
        </p:nvSpPr>
        <p:spPr>
          <a:xfrm>
            <a:off x="44218" y="2736300"/>
            <a:ext cx="24383999" cy="769441"/>
          </a:xfrm>
          <a:prstGeom prst="rect">
            <a:avLst/>
          </a:prstGeom>
          <a:noFill/>
        </p:spPr>
        <p:txBody>
          <a:bodyPr wrap="square" rtlCol="0">
            <a:spAutoFit/>
          </a:bodyPr>
          <a:lstStyle/>
          <a:p>
            <a:pPr algn="ctr"/>
            <a:r>
              <a:rPr lang="zh-TW" altLang="zh-TW" sz="4400" b="1" dirty="0" smtClean="0">
                <a:latin typeface="微軟正黑體" panose="020B0604030504040204" pitchFamily="34" charset="-120"/>
                <a:ea typeface="微軟正黑體" panose="020B0604030504040204" pitchFamily="34" charset="-120"/>
              </a:rPr>
              <a:t>校務</a:t>
            </a:r>
            <a:r>
              <a:rPr lang="zh-TW" altLang="zh-TW" sz="4400" b="1" dirty="0">
                <a:latin typeface="微軟正黑體" panose="020B0604030504040204" pitchFamily="34" charset="-120"/>
                <a:ea typeface="微軟正黑體" panose="020B0604030504040204" pitchFamily="34" charset="-120"/>
              </a:rPr>
              <a:t>發展計畫中優質師資培育相關子計畫</a:t>
            </a:r>
            <a:endParaRPr lang="zh-TW" altLang="en-US" sz="4400" b="1" dirty="0">
              <a:latin typeface="微軟正黑體" panose="020B0604030504040204" pitchFamily="34" charset="-120"/>
              <a:ea typeface="微軟正黑體" panose="020B0604030504040204" pitchFamily="34" charset="-120"/>
            </a:endParaRPr>
          </a:p>
        </p:txBody>
      </p:sp>
      <p:pic>
        <p:nvPicPr>
          <p:cNvPr id="10" name="圖片 9"/>
          <p:cNvPicPr>
            <a:picLocks noChangeAspect="1"/>
          </p:cNvPicPr>
          <p:nvPr/>
        </p:nvPicPr>
        <p:blipFill>
          <a:blip r:embed="rId3"/>
          <a:stretch>
            <a:fillRect/>
          </a:stretch>
        </p:blipFill>
        <p:spPr>
          <a:xfrm>
            <a:off x="3464654" y="3505741"/>
            <a:ext cx="17454694" cy="9956259"/>
          </a:xfrm>
          <a:prstGeom prst="rect">
            <a:avLst/>
          </a:prstGeom>
        </p:spPr>
      </p:pic>
    </p:spTree>
    <p:extLst>
      <p:ext uri="{BB962C8B-B14F-4D97-AF65-F5344CB8AC3E}">
        <p14:creationId xmlns:p14="http://schemas.microsoft.com/office/powerpoint/2010/main" val="17173363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791"/>
        <p:cNvGrpSpPr/>
        <p:nvPr/>
      </p:nvGrpSpPr>
      <p:grpSpPr>
        <a:xfrm>
          <a:off x="0" y="0"/>
          <a:ext cx="0" cy="0"/>
          <a:chOff x="0" y="0"/>
          <a:chExt cx="0" cy="0"/>
        </a:xfrm>
      </p:grpSpPr>
      <p:sp>
        <p:nvSpPr>
          <p:cNvPr id="794" name="Google Shape;794;p30"/>
          <p:cNvSpPr txBox="1"/>
          <p:nvPr/>
        </p:nvSpPr>
        <p:spPr>
          <a:xfrm>
            <a:off x="3860801" y="1680589"/>
            <a:ext cx="20116800"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defTabSz="914400" rtl="0" eaLnBrk="1" fontAlgn="auto" latinLnBrk="0" hangingPunct="1">
              <a:lnSpc>
                <a:spcPct val="100000"/>
              </a:lnSpc>
              <a:spcBef>
                <a:spcPts val="0"/>
              </a:spcBef>
              <a:spcAft>
                <a:spcPts val="0"/>
              </a:spcAft>
              <a:buClr>
                <a:srgbClr val="000000"/>
              </a:buClr>
              <a:buSzPts val="3000"/>
              <a:buFont typeface="Arial"/>
              <a:buNone/>
              <a:tabLst/>
              <a:defRPr/>
            </a:pPr>
            <a:r>
              <a:rPr kumimoji="0" lang="zh-TW" altLang="zh-TW" sz="4400" b="1" i="0" u="none" strike="noStrike" kern="0" cap="none" spc="0" normalizeH="0" baseline="0" noProof="0" dirty="0" smtClean="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rial"/>
                <a:sym typeface="Arial"/>
              </a:rPr>
              <a:t>本校</a:t>
            </a:r>
            <a:r>
              <a:rPr kumimoji="0" lang="zh-TW" altLang="zh-TW" sz="4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Arial"/>
                <a:sym typeface="Arial"/>
              </a:rPr>
              <a:t>校務發展計畫中對培育符應教學現場需求優質師資之策略與行動</a:t>
            </a:r>
            <a:endParaRPr kumimoji="0" sz="4400" b="1"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微軟正黑體" panose="020B0604030504040204" pitchFamily="34" charset="-120"/>
              <a:ea typeface="微軟正黑體" panose="020B0604030504040204" pitchFamily="34" charset="-120"/>
              <a:cs typeface="PMingLiu"/>
              <a:sym typeface="PMingLiu"/>
            </a:endParaRPr>
          </a:p>
        </p:txBody>
      </p:sp>
      <p:sp>
        <p:nvSpPr>
          <p:cNvPr id="6"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a:t>
            </a:r>
            <a:r>
              <a:rPr lang="en-US" sz="4400"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Microsoft JhengHei"/>
              </a:rPr>
              <a:t>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2" name="文字方塊 1"/>
          <p:cNvSpPr txBox="1"/>
          <p:nvPr/>
        </p:nvSpPr>
        <p:spPr>
          <a:xfrm>
            <a:off x="3860801" y="3236323"/>
            <a:ext cx="14105466"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zh-TW" altLang="zh-TW" sz="4400" b="1" i="0" u="none" strike="noStrike" kern="0" cap="none" spc="0" normalizeH="0" baseline="0" noProof="0" dirty="0">
                <a:ln>
                  <a:noFill/>
                </a:ln>
                <a:solidFill>
                  <a:srgbClr val="000000"/>
                </a:solidFill>
                <a:effectLst/>
                <a:uLnTx/>
                <a:uFillTx/>
                <a:latin typeface="Arial"/>
                <a:cs typeface="Arial"/>
                <a:sym typeface="Arial"/>
              </a:rPr>
              <a:t>本系教師參與之師資培育相關專案計畫</a:t>
            </a:r>
            <a:endParaRPr kumimoji="0" lang="zh-TW" altLang="en-US" sz="4400" b="1" i="0" u="none" strike="noStrike" kern="0" cap="none" spc="0" normalizeH="0" baseline="0" noProof="0" dirty="0">
              <a:ln>
                <a:noFill/>
              </a:ln>
              <a:solidFill>
                <a:srgbClr val="000000"/>
              </a:solidFill>
              <a:effectLst/>
              <a:uLnTx/>
              <a:uFillTx/>
              <a:latin typeface="Arial"/>
              <a:cs typeface="Arial"/>
              <a:sym typeface="Arial"/>
            </a:endParaRPr>
          </a:p>
        </p:txBody>
      </p:sp>
      <p:pic>
        <p:nvPicPr>
          <p:cNvPr id="4" name="圖片 3"/>
          <p:cNvPicPr>
            <a:picLocks noChangeAspect="1"/>
          </p:cNvPicPr>
          <p:nvPr/>
        </p:nvPicPr>
        <p:blipFill>
          <a:blip r:embed="rId3"/>
          <a:stretch>
            <a:fillRect/>
          </a:stretch>
        </p:blipFill>
        <p:spPr>
          <a:xfrm>
            <a:off x="1311084" y="4208962"/>
            <a:ext cx="21761834" cy="6570136"/>
          </a:xfrm>
          <a:prstGeom prst="rect">
            <a:avLst/>
          </a:prstGeom>
        </p:spPr>
      </p:pic>
    </p:spTree>
    <p:extLst>
      <p:ext uri="{BB962C8B-B14F-4D97-AF65-F5344CB8AC3E}">
        <p14:creationId xmlns:p14="http://schemas.microsoft.com/office/powerpoint/2010/main" val="260560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graphicFrame>
        <p:nvGraphicFramePr>
          <p:cNvPr id="840" name="Google Shape;840;p33"/>
          <p:cNvGraphicFramePr/>
          <p:nvPr>
            <p:extLst>
              <p:ext uri="{D42A27DB-BD31-4B8C-83A1-F6EECF244321}">
                <p14:modId xmlns:p14="http://schemas.microsoft.com/office/powerpoint/2010/main" val="1069766943"/>
              </p:ext>
            </p:extLst>
          </p:nvPr>
        </p:nvGraphicFramePr>
        <p:xfrm>
          <a:off x="298579" y="2444621"/>
          <a:ext cx="24085421" cy="11271379"/>
        </p:xfrm>
        <a:graphic>
          <a:graphicData uri="http://schemas.openxmlformats.org/drawingml/2006/table">
            <a:tbl>
              <a:tblPr>
                <a:noFill/>
                <a:tableStyleId>{7559B35A-62B1-4EC8-91FF-C28C5DF3E706}</a:tableStyleId>
              </a:tblPr>
              <a:tblGrid>
                <a:gridCol w="1461594">
                  <a:extLst>
                    <a:ext uri="{9D8B030D-6E8A-4147-A177-3AD203B41FA5}">
                      <a16:colId xmlns:a16="http://schemas.microsoft.com/office/drawing/2014/main" val="20000"/>
                    </a:ext>
                  </a:extLst>
                </a:gridCol>
                <a:gridCol w="22623827">
                  <a:extLst>
                    <a:ext uri="{9D8B030D-6E8A-4147-A177-3AD203B41FA5}">
                      <a16:colId xmlns:a16="http://schemas.microsoft.com/office/drawing/2014/main" val="20001"/>
                    </a:ext>
                  </a:extLst>
                </a:gridCol>
              </a:tblGrid>
              <a:tr h="929695">
                <a:tc>
                  <a:txBody>
                    <a:bodyPr/>
                    <a:lstStyle/>
                    <a:p>
                      <a:pPr marL="0" marR="0" lvl="0" indent="0" algn="ctr" rtl="0">
                        <a:lnSpc>
                          <a:spcPct val="100000"/>
                        </a:lnSpc>
                        <a:spcBef>
                          <a:spcPts val="0"/>
                        </a:spcBef>
                        <a:spcAft>
                          <a:spcPts val="0"/>
                        </a:spcAft>
                        <a:buClr>
                          <a:schemeClr val="dk1"/>
                        </a:buClr>
                        <a:buSzPts val="2500"/>
                        <a:buFont typeface="DFKai-SB"/>
                        <a:buNone/>
                      </a:pPr>
                      <a:r>
                        <a:rPr lang="en-US" sz="3200" b="1" u="none" strike="noStrike" cap="none" dirty="0" err="1">
                          <a:latin typeface="微軟正黑體" panose="020B0604030504040204" pitchFamily="34" charset="-120"/>
                          <a:ea typeface="微軟正黑體" panose="020B0604030504040204" pitchFamily="34" charset="-120"/>
                          <a:cs typeface="DFKai-SB"/>
                          <a:sym typeface="DFKai-SB"/>
                        </a:rPr>
                        <a:t>學年度</a:t>
                      </a:r>
                      <a:endParaRPr sz="3200" b="1"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3200" b="1" u="none" strike="noStrike" cap="none" dirty="0" err="1">
                          <a:latin typeface="微軟正黑體" panose="020B0604030504040204" pitchFamily="34" charset="-120"/>
                          <a:ea typeface="微軟正黑體" panose="020B0604030504040204" pitchFamily="34" charset="-120"/>
                          <a:cs typeface="DFKai-SB"/>
                          <a:sym typeface="DFKai-SB"/>
                        </a:rPr>
                        <a:t>實地學習學校</a:t>
                      </a:r>
                      <a:endParaRPr sz="32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659258">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b="1" u="none" strike="noStrike" cap="none" dirty="0">
                          <a:latin typeface="微軟正黑體" panose="020B0604030504040204" pitchFamily="34" charset="-120"/>
                          <a:ea typeface="微軟正黑體" panose="020B0604030504040204" pitchFamily="34" charset="-120"/>
                          <a:cs typeface="DFKai-SB"/>
                          <a:sym typeface="DFKai-SB"/>
                        </a:rPr>
                        <a:t>107</a:t>
                      </a:r>
                      <a:endParaRPr sz="14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國小特教(資賦優異類)實地學習：</a:t>
                      </a:r>
                      <a:r>
                        <a:rPr lang="en-US" sz="2100" u="none" strike="noStrike" cap="none">
                          <a:latin typeface="DFKai-SB"/>
                          <a:ea typeface="DFKai-SB"/>
                          <a:cs typeface="DFKai-SB"/>
                          <a:sym typeface="DFKai-SB"/>
                        </a:rPr>
                        <a:t>中教大實小、臺中市東區臺中國小、臺中市北區太平國小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965827">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dirty="0" err="1">
                          <a:solidFill>
                            <a:schemeClr val="accent2"/>
                          </a:solidFill>
                          <a:latin typeface="DFKai-SB"/>
                          <a:ea typeface="DFKai-SB"/>
                          <a:cs typeface="DFKai-SB"/>
                          <a:sym typeface="DFKai-SB"/>
                        </a:rPr>
                        <a:t>國小特教</a:t>
                      </a:r>
                      <a:r>
                        <a:rPr lang="en-US" sz="2100" u="none" strike="noStrike" cap="none" dirty="0">
                          <a:solidFill>
                            <a:schemeClr val="accent2"/>
                          </a:solidFill>
                          <a:latin typeface="DFKai-SB"/>
                          <a:ea typeface="DFKai-SB"/>
                          <a:cs typeface="DFKai-SB"/>
                          <a:sym typeface="DFKai-SB"/>
                        </a:rPr>
                        <a:t>(</a:t>
                      </a:r>
                      <a:r>
                        <a:rPr lang="en-US" sz="2100" u="none" strike="noStrike" cap="none" dirty="0" err="1">
                          <a:solidFill>
                            <a:schemeClr val="accent2"/>
                          </a:solidFill>
                          <a:latin typeface="DFKai-SB"/>
                          <a:ea typeface="DFKai-SB"/>
                          <a:cs typeface="DFKai-SB"/>
                          <a:sym typeface="DFKai-SB"/>
                        </a:rPr>
                        <a:t>身心障礙類</a:t>
                      </a:r>
                      <a:r>
                        <a:rPr lang="en-US" sz="2100" u="none" strike="noStrike" cap="none" dirty="0">
                          <a:solidFill>
                            <a:schemeClr val="accent2"/>
                          </a:solidFill>
                          <a:latin typeface="DFKai-SB"/>
                          <a:ea typeface="DFKai-SB"/>
                          <a:cs typeface="DFKai-SB"/>
                          <a:sym typeface="DFKai-SB"/>
                        </a:rPr>
                        <a:t>)</a:t>
                      </a:r>
                      <a:r>
                        <a:rPr lang="en-US" sz="2100" u="none" strike="noStrike" cap="none" dirty="0" err="1">
                          <a:solidFill>
                            <a:schemeClr val="accent2"/>
                          </a:solidFill>
                          <a:latin typeface="DFKai-SB"/>
                          <a:ea typeface="DFKai-SB"/>
                          <a:cs typeface="DFKai-SB"/>
                          <a:sym typeface="DFKai-SB"/>
                        </a:rPr>
                        <a:t>實地學習：</a:t>
                      </a:r>
                      <a:r>
                        <a:rPr lang="en-US" sz="2100" u="none" strike="noStrike" cap="none" dirty="0" err="1">
                          <a:latin typeface="DFKai-SB"/>
                          <a:ea typeface="DFKai-SB"/>
                          <a:cs typeface="DFKai-SB"/>
                          <a:sym typeface="DFKai-SB"/>
                        </a:rPr>
                        <a:t>臺中市北屯區新興國小、臺中市東區臺中國小、臺中市西區</a:t>
                      </a:r>
                      <a:r>
                        <a:rPr lang="en-US" sz="2100" u="none" strike="noStrike" cap="none" dirty="0">
                          <a:latin typeface="DFKai-SB"/>
                          <a:ea typeface="DFKai-SB"/>
                          <a:cs typeface="DFKai-SB"/>
                          <a:sym typeface="DFKai-SB"/>
                        </a:rPr>
                        <a:t> 大同國小、國立基隆特殊教育學校、臺中市北區篤行國小、臺中市太平區新平國小、臺中市西區忠孝國小、國立臺中教育大學附設實驗國民小學、雲林桂林國小、臺北市中山區中山國小、 臺北市中山區大直國小、新北市土城區廣福國小、國立臺中教育大學華語文中心、臺中市北屯區松竹國小、高雄市鹽埕區光榮國小、澳門協同特殊教育學校 </a:t>
                      </a:r>
                      <a:endParaRPr sz="1400" u="none" strike="noStrike" cap="none" dirty="0"/>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511374">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幼兒園特教(學前身心障礙類)實地學習：</a:t>
                      </a:r>
                      <a:r>
                        <a:rPr lang="en-US" sz="2100" u="none" strike="noStrike" cap="none">
                          <a:latin typeface="DFKai-SB"/>
                          <a:ea typeface="DFKai-SB"/>
                          <a:cs typeface="DFKai-SB"/>
                          <a:sym typeface="DFKai-SB"/>
                        </a:rPr>
                        <a:t>國立臺中教育大學附設實驗國民小學附設幼兒園、雲 林桂林國小附設幼兒園、臺北市中山區中山國小附設幼兒園、新北市板橋區信義國小附設幼兒 園、臺中市東區臺中國小附設幼兒園、高雄市鹽埕區光榮國小附設幼兒園、澳門協同特殊教育學校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671207">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b="1" u="none" strike="noStrike" cap="none" dirty="0">
                          <a:latin typeface="微軟正黑體" panose="020B0604030504040204" pitchFamily="34" charset="-120"/>
                          <a:ea typeface="微軟正黑體" panose="020B0604030504040204" pitchFamily="34" charset="-120"/>
                          <a:cs typeface="DFKai-SB"/>
                          <a:sym typeface="DFKai-SB"/>
                        </a:rPr>
                        <a:t>108</a:t>
                      </a:r>
                      <a:endParaRPr sz="14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國小特教(資賦優異類)實地學習：</a:t>
                      </a:r>
                      <a:r>
                        <a:rPr lang="en-US" sz="2100" u="none" strike="noStrike" cap="none">
                          <a:latin typeface="DFKai-SB"/>
                          <a:ea typeface="DFKai-SB"/>
                          <a:cs typeface="DFKai-SB"/>
                          <a:sym typeface="DFKai-SB"/>
                        </a:rPr>
                        <a:t>中教大實小、臺中市東區臺中國小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540351">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dirty="0" err="1">
                          <a:solidFill>
                            <a:schemeClr val="accent2"/>
                          </a:solidFill>
                          <a:latin typeface="DFKai-SB"/>
                          <a:ea typeface="DFKai-SB"/>
                          <a:cs typeface="DFKai-SB"/>
                          <a:sym typeface="DFKai-SB"/>
                        </a:rPr>
                        <a:t>國小特教</a:t>
                      </a:r>
                      <a:r>
                        <a:rPr lang="en-US" sz="2100" u="none" strike="noStrike" cap="none" dirty="0">
                          <a:solidFill>
                            <a:schemeClr val="accent2"/>
                          </a:solidFill>
                          <a:latin typeface="DFKai-SB"/>
                          <a:ea typeface="DFKai-SB"/>
                          <a:cs typeface="DFKai-SB"/>
                          <a:sym typeface="DFKai-SB"/>
                        </a:rPr>
                        <a:t>(</a:t>
                      </a:r>
                      <a:r>
                        <a:rPr lang="en-US" sz="2100" u="none" strike="noStrike" cap="none" dirty="0" err="1">
                          <a:solidFill>
                            <a:schemeClr val="accent2"/>
                          </a:solidFill>
                          <a:latin typeface="DFKai-SB"/>
                          <a:ea typeface="DFKai-SB"/>
                          <a:cs typeface="DFKai-SB"/>
                          <a:sym typeface="DFKai-SB"/>
                        </a:rPr>
                        <a:t>身心障礙類</a:t>
                      </a:r>
                      <a:r>
                        <a:rPr lang="en-US" sz="2100" u="none" strike="noStrike" cap="none" dirty="0">
                          <a:solidFill>
                            <a:schemeClr val="accent2"/>
                          </a:solidFill>
                          <a:latin typeface="DFKai-SB"/>
                          <a:ea typeface="DFKai-SB"/>
                          <a:cs typeface="DFKai-SB"/>
                          <a:sym typeface="DFKai-SB"/>
                        </a:rPr>
                        <a:t>)實地學習：</a:t>
                      </a:r>
                      <a:r>
                        <a:rPr lang="en-US" sz="2100" u="none" strike="noStrike" cap="none" dirty="0">
                          <a:latin typeface="DFKai-SB"/>
                          <a:ea typeface="DFKai-SB"/>
                          <a:cs typeface="DFKai-SB"/>
                          <a:sym typeface="DFKai-SB"/>
                        </a:rPr>
                        <a:t>臺北市師大附小、國立臺中教育大學附設實驗國民小學、臺中市太平區新平國小、臺中市西屯區西屯國小、臺中市東區樂業國小、臺北市中山區中山國小、臺中市東區臺中國小、臺中市東勢區石城國小、臺中市西區大同國小、臺中市東勢區石城國小 </a:t>
                      </a:r>
                      <a:endParaRPr sz="1400" u="none" strike="noStrike" cap="none" dirty="0"/>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089483">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a:solidFill>
                            <a:schemeClr val="accent4"/>
                          </a:solidFill>
                          <a:latin typeface="DFKai-SB"/>
                          <a:ea typeface="DFKai-SB"/>
                          <a:cs typeface="DFKai-SB"/>
                          <a:sym typeface="DFKai-SB"/>
                        </a:rPr>
                        <a:t>幼兒園特教(學前身心障礙類)實地學習：</a:t>
                      </a:r>
                      <a:r>
                        <a:rPr lang="en-US" sz="2100" u="none" strike="noStrike" cap="none">
                          <a:latin typeface="DFKai-SB"/>
                          <a:ea typeface="DFKai-SB"/>
                          <a:cs typeface="DFKai-SB"/>
                          <a:sym typeface="DFKai-SB"/>
                        </a:rPr>
                        <a:t>臺中市私立新福祿貝爾幼兒園、國立臺中教育大學附設實驗國民小學附設幼兒園、臺中市太平區新平國小附設幼兒園、臺中市北區太平國小附設幼兒園、新北市板橋區信義國小附設幼兒園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666547">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b="1" u="none" strike="noStrike" cap="none" dirty="0">
                          <a:latin typeface="微軟正黑體" panose="020B0604030504040204" pitchFamily="34" charset="-120"/>
                          <a:ea typeface="微軟正黑體" panose="020B0604030504040204" pitchFamily="34" charset="-120"/>
                          <a:cs typeface="DFKai-SB"/>
                          <a:sym typeface="DFKai-SB"/>
                        </a:rPr>
                        <a:t>109</a:t>
                      </a:r>
                      <a:endParaRPr sz="1400" b="1"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100" u="none" strike="noStrike" cap="none">
                          <a:solidFill>
                            <a:schemeClr val="accent1"/>
                          </a:solidFill>
                          <a:latin typeface="DFKai-SB"/>
                          <a:ea typeface="DFKai-SB"/>
                          <a:cs typeface="DFKai-SB"/>
                          <a:sym typeface="DFKai-SB"/>
                        </a:rPr>
                        <a:t>國小特教(資賦優異類)實地學習：</a:t>
                      </a:r>
                      <a:r>
                        <a:rPr lang="en-US" sz="2100" u="none" strike="noStrike" cap="none">
                          <a:latin typeface="DFKai-SB"/>
                          <a:ea typeface="DFKai-SB"/>
                          <a:cs typeface="DFKai-SB"/>
                          <a:sym typeface="DFKai-SB"/>
                        </a:rPr>
                        <a:t>中教大實小、臺中市東區臺中國小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1083300">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100" u="none" strike="noStrike" cap="none">
                          <a:solidFill>
                            <a:schemeClr val="accent2"/>
                          </a:solidFill>
                          <a:latin typeface="DFKai-SB"/>
                          <a:ea typeface="DFKai-SB"/>
                          <a:cs typeface="DFKai-SB"/>
                          <a:sym typeface="DFKai-SB"/>
                        </a:rPr>
                        <a:t>國小特教(身心障礙類)實地學習：</a:t>
                      </a:r>
                      <a:r>
                        <a:rPr lang="en-US" sz="2100" u="none" strike="noStrike" cap="none">
                          <a:latin typeface="DFKai-SB"/>
                          <a:ea typeface="DFKai-SB"/>
                          <a:cs typeface="DFKai-SB"/>
                          <a:sym typeface="DFKai-SB"/>
                        </a:rPr>
                        <a:t>臺中市北區健行國小、南投縣南投市光榮國小、臺中市北區 </a:t>
                      </a:r>
                      <a:r>
                        <a:rPr lang="en-US" sz="2100" u="none" strike="noStrike" cap="none" baseline="-25000">
                          <a:latin typeface="DFKai-SB"/>
                          <a:ea typeface="DFKai-SB"/>
                          <a:cs typeface="DFKai-SB"/>
                          <a:sym typeface="DFKai-SB"/>
                        </a:rPr>
                        <a:t>109 </a:t>
                      </a:r>
                      <a:r>
                        <a:rPr lang="en-US" sz="2100" u="none" strike="noStrike" cap="none">
                          <a:latin typeface="DFKai-SB"/>
                          <a:ea typeface="DFKai-SB"/>
                          <a:cs typeface="DFKai-SB"/>
                          <a:sym typeface="DFKai-SB"/>
                        </a:rPr>
                        <a:t>太平國小、國立臺中教育大學附設實驗國民小學 </a:t>
                      </a:r>
                      <a:endParaRPr sz="1400" u="none" strike="noStrike" cap="none"/>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1154337">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100" u="none" strike="noStrike" cap="none" dirty="0" err="1">
                          <a:solidFill>
                            <a:schemeClr val="accent4"/>
                          </a:solidFill>
                          <a:latin typeface="DFKai-SB"/>
                          <a:ea typeface="DFKai-SB"/>
                          <a:cs typeface="DFKai-SB"/>
                          <a:sym typeface="DFKai-SB"/>
                        </a:rPr>
                        <a:t>幼兒園特教</a:t>
                      </a:r>
                      <a:r>
                        <a:rPr lang="en-US" sz="2100" u="none" strike="noStrike" cap="none" dirty="0">
                          <a:solidFill>
                            <a:schemeClr val="accent4"/>
                          </a:solidFill>
                          <a:latin typeface="DFKai-SB"/>
                          <a:ea typeface="DFKai-SB"/>
                          <a:cs typeface="DFKai-SB"/>
                          <a:sym typeface="DFKai-SB"/>
                        </a:rPr>
                        <a:t>(</a:t>
                      </a:r>
                      <a:r>
                        <a:rPr lang="en-US" sz="2100" u="none" strike="noStrike" cap="none" dirty="0" err="1">
                          <a:solidFill>
                            <a:schemeClr val="accent4"/>
                          </a:solidFill>
                          <a:latin typeface="DFKai-SB"/>
                          <a:ea typeface="DFKai-SB"/>
                          <a:cs typeface="DFKai-SB"/>
                          <a:sym typeface="DFKai-SB"/>
                        </a:rPr>
                        <a:t>學前身心障礙類</a:t>
                      </a:r>
                      <a:r>
                        <a:rPr lang="en-US" sz="2100" u="none" strike="noStrike" cap="none" dirty="0">
                          <a:solidFill>
                            <a:schemeClr val="accent4"/>
                          </a:solidFill>
                          <a:latin typeface="DFKai-SB"/>
                          <a:ea typeface="DFKai-SB"/>
                          <a:cs typeface="DFKai-SB"/>
                          <a:sym typeface="DFKai-SB"/>
                        </a:rPr>
                        <a:t>)</a:t>
                      </a:r>
                      <a:r>
                        <a:rPr lang="en-US" sz="2100" u="none" strike="noStrike" cap="none" dirty="0" err="1">
                          <a:solidFill>
                            <a:schemeClr val="accent4"/>
                          </a:solidFill>
                          <a:latin typeface="DFKai-SB"/>
                          <a:ea typeface="DFKai-SB"/>
                          <a:cs typeface="DFKai-SB"/>
                          <a:sym typeface="DFKai-SB"/>
                        </a:rPr>
                        <a:t>實地學習：</a:t>
                      </a:r>
                      <a:r>
                        <a:rPr lang="en-US" sz="2100" u="none" strike="noStrike" cap="none" dirty="0" err="1">
                          <a:latin typeface="DFKai-SB"/>
                          <a:ea typeface="DFKai-SB"/>
                          <a:cs typeface="DFKai-SB"/>
                          <a:sym typeface="DFKai-SB"/>
                        </a:rPr>
                        <a:t>臺中市北區太平國小附設幼兒園、國立臺中教育大學</a:t>
                      </a:r>
                      <a:r>
                        <a:rPr lang="en-US" sz="2100" u="none" strike="noStrike" cap="none" dirty="0">
                          <a:latin typeface="DFKai-SB"/>
                          <a:ea typeface="DFKai-SB"/>
                          <a:cs typeface="DFKai-SB"/>
                          <a:sym typeface="DFKai-SB"/>
                        </a:rPr>
                        <a:t> </a:t>
                      </a:r>
                      <a:r>
                        <a:rPr lang="en-US" sz="2100" u="none" strike="noStrike" cap="none" dirty="0" err="1">
                          <a:latin typeface="DFKai-SB"/>
                          <a:ea typeface="DFKai-SB"/>
                          <a:cs typeface="DFKai-SB"/>
                          <a:sym typeface="DFKai-SB"/>
                        </a:rPr>
                        <a:t>附設實驗國民小學附設幼兒園、臺中市臺中地區農會附設臺中市私立西屯幼兒園</a:t>
                      </a:r>
                      <a:r>
                        <a:rPr lang="en-US" sz="2100" u="none" strike="noStrike" cap="none" dirty="0">
                          <a:latin typeface="DFKai-SB"/>
                          <a:ea typeface="DFKai-SB"/>
                          <a:cs typeface="DFKai-SB"/>
                          <a:sym typeface="DFKai-SB"/>
                        </a:rPr>
                        <a:t> </a:t>
                      </a:r>
                      <a:endParaRPr sz="1400" u="none" strike="noStrike" cap="none" dirty="0"/>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bl>
          </a:graphicData>
        </a:graphic>
      </p:graphicFrame>
      <p:sp>
        <p:nvSpPr>
          <p:cNvPr id="8" name="Google Shape;657;p21">
            <a:extLst>
              <a:ext uri="{FF2B5EF4-FFF2-40B4-BE49-F238E27FC236}">
                <a16:creationId xmlns:a16="http://schemas.microsoft.com/office/drawing/2014/main" id="{32B84896-E955-4349-98E8-7C281FA86558}"/>
              </a:ext>
            </a:extLst>
          </p:cNvPr>
          <p:cNvSpPr txBox="1">
            <a:spLocks/>
          </p:cNvSpPr>
          <p:nvPr/>
        </p:nvSpPr>
        <p:spPr>
          <a:xfrm>
            <a:off x="1" y="0"/>
            <a:ext cx="24384000" cy="2354465"/>
          </a:xfrm>
          <a:prstGeom prst="rect">
            <a:avLst/>
          </a:prstGeom>
          <a:noFill/>
          <a:ln>
            <a:noFill/>
          </a:ln>
        </p:spPr>
        <p:txBody>
          <a:bodyPr spcFirstLastPara="1" wrap="square" lIns="71425" tIns="71425" rIns="71425" bIns="71425"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F6F6F6"/>
              </a:buClr>
              <a:buSzPts val="8000"/>
              <a:buFont typeface="Avenir"/>
              <a:buNone/>
              <a:defRPr sz="8000" b="1" i="0" u="none" strike="noStrike" cap="none">
                <a:solidFill>
                  <a:srgbClr val="F6F6F6"/>
                </a:solidFill>
                <a:latin typeface="Avenir"/>
                <a:ea typeface="Avenir"/>
                <a:cs typeface="Avenir"/>
                <a:sym typeface="Avenir"/>
              </a:defRPr>
            </a:lvl1pPr>
            <a:lvl2pPr marL="914400" marR="0" lvl="1"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2pPr>
            <a:lvl3pPr marL="1371600" marR="0" lvl="2"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3pPr>
            <a:lvl4pPr marL="1828800" marR="0" lvl="3"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4pPr>
            <a:lvl5pPr marL="2286000" marR="0" lvl="4"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5pPr>
            <a:lvl6pPr marL="2743200" marR="0" lvl="5"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6pPr>
            <a:lvl7pPr marL="3200400" marR="0" lvl="6"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7pPr>
            <a:lvl8pPr marL="3657600" marR="0" lvl="7"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8pPr>
            <a:lvl9pPr marL="4114800" marR="0" lvl="8"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9pPr>
          </a:lstStyle>
          <a:p>
            <a:pPr marL="0" indent="0">
              <a:buFont typeface="Microsoft JhengHei"/>
              <a:buNone/>
            </a:pPr>
            <a:r>
              <a:rPr lang="zh-TW" alt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endParaRPr lang="zh-TW" altLang="en-US" sz="6600" dirty="0">
              <a:effectLst>
                <a:outerShdw blurRad="38100" dist="38100" dir="2700000" algn="tl">
                  <a:srgbClr val="000000">
                    <a:alpha val="43137"/>
                  </a:srgbClr>
                </a:outerShdw>
              </a:effectLst>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844"/>
        <p:cNvGrpSpPr/>
        <p:nvPr/>
      </p:nvGrpSpPr>
      <p:grpSpPr>
        <a:xfrm>
          <a:off x="0" y="0"/>
          <a:ext cx="0" cy="0"/>
          <a:chOff x="0" y="0"/>
          <a:chExt cx="0" cy="0"/>
        </a:xfrm>
      </p:grpSpPr>
      <p:graphicFrame>
        <p:nvGraphicFramePr>
          <p:cNvPr id="848" name="Google Shape;848;p34"/>
          <p:cNvGraphicFramePr/>
          <p:nvPr>
            <p:extLst>
              <p:ext uri="{D42A27DB-BD31-4B8C-83A1-F6EECF244321}">
                <p14:modId xmlns:p14="http://schemas.microsoft.com/office/powerpoint/2010/main" val="2950877476"/>
              </p:ext>
            </p:extLst>
          </p:nvPr>
        </p:nvGraphicFramePr>
        <p:xfrm>
          <a:off x="0" y="2489148"/>
          <a:ext cx="24384000" cy="11226853"/>
        </p:xfrm>
        <a:graphic>
          <a:graphicData uri="http://schemas.openxmlformats.org/drawingml/2006/table">
            <a:tbl>
              <a:tblPr>
                <a:noFill/>
                <a:tableStyleId>{7559B35A-62B1-4EC8-91FF-C28C5DF3E706}</a:tableStyleId>
              </a:tblPr>
              <a:tblGrid>
                <a:gridCol w="1996751">
                  <a:extLst>
                    <a:ext uri="{9D8B030D-6E8A-4147-A177-3AD203B41FA5}">
                      <a16:colId xmlns:a16="http://schemas.microsoft.com/office/drawing/2014/main" val="20000"/>
                    </a:ext>
                  </a:extLst>
                </a:gridCol>
                <a:gridCol w="22387249">
                  <a:extLst>
                    <a:ext uri="{9D8B030D-6E8A-4147-A177-3AD203B41FA5}">
                      <a16:colId xmlns:a16="http://schemas.microsoft.com/office/drawing/2014/main" val="20001"/>
                    </a:ext>
                  </a:extLst>
                </a:gridCol>
              </a:tblGrid>
              <a:tr h="752679">
                <a:tc>
                  <a:txBody>
                    <a:bodyPr/>
                    <a:lstStyle/>
                    <a:p>
                      <a:pPr marL="0" marR="0" lvl="0" indent="0" algn="ctr" rtl="0">
                        <a:lnSpc>
                          <a:spcPct val="100000"/>
                        </a:lnSpc>
                        <a:spcBef>
                          <a:spcPts val="0"/>
                        </a:spcBef>
                        <a:spcAft>
                          <a:spcPts val="0"/>
                        </a:spcAft>
                        <a:buClr>
                          <a:schemeClr val="dk1"/>
                        </a:buClr>
                        <a:buSzPts val="2500"/>
                        <a:buFont typeface="DFKai-SB"/>
                        <a:buNone/>
                      </a:pPr>
                      <a:r>
                        <a:rPr lang="en-US" sz="2800" u="none" strike="noStrike" cap="none" dirty="0" err="1">
                          <a:latin typeface="微軟正黑體" panose="020B0604030504040204" pitchFamily="34" charset="-120"/>
                          <a:ea typeface="微軟正黑體" panose="020B0604030504040204" pitchFamily="34" charset="-120"/>
                          <a:cs typeface="DFKai-SB"/>
                          <a:sym typeface="DFKai-SB"/>
                        </a:rPr>
                        <a:t>學年度</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zh-TW" altLang="en-US" sz="3600" b="1" u="none" strike="noStrike" cap="none" dirty="0">
                          <a:solidFill>
                            <a:schemeClr val="tx1"/>
                          </a:solidFill>
                          <a:latin typeface="微軟正黑體" panose="020B0604030504040204" pitchFamily="34" charset="-120"/>
                          <a:ea typeface="微軟正黑體" panose="020B0604030504040204" pitchFamily="34" charset="-120"/>
                          <a:cs typeface="DFKai-SB"/>
                          <a:sym typeface="DFKai-SB"/>
                        </a:rPr>
                        <a:t>特殊教育教學實習</a:t>
                      </a:r>
                      <a:r>
                        <a:rPr lang="en-US" sz="3600" b="1" u="none" strike="noStrike" cap="none" dirty="0" err="1">
                          <a:solidFill>
                            <a:schemeClr val="tx1"/>
                          </a:solidFill>
                          <a:latin typeface="微軟正黑體" panose="020B0604030504040204" pitchFamily="34" charset="-120"/>
                          <a:ea typeface="微軟正黑體" panose="020B0604030504040204" pitchFamily="34" charset="-120"/>
                          <a:cs typeface="DFKai-SB"/>
                          <a:sym typeface="DFKai-SB"/>
                        </a:rPr>
                        <a:t>學校</a:t>
                      </a:r>
                      <a:endParaRPr sz="3600" b="1" u="none" strike="noStrike" cap="none" dirty="0">
                        <a:solidFill>
                          <a:schemeClr val="tx1"/>
                        </a:solidFill>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EBEBEB">
                        <a:alpha val="63137"/>
                      </a:srgbClr>
                    </a:solidFill>
                  </a:tcPr>
                </a:tc>
                <a:extLst>
                  <a:ext uri="{0D108BD9-81ED-4DB2-BD59-A6C34878D82A}">
                    <a16:rowId xmlns:a16="http://schemas.microsoft.com/office/drawing/2014/main" val="10000"/>
                  </a:ext>
                </a:extLst>
              </a:tr>
              <a:tr h="576954">
                <a:tc rowSpan="4">
                  <a:txBody>
                    <a:bodyPr/>
                    <a:lstStyle/>
                    <a:p>
                      <a:pPr marL="0" marR="0" lvl="0" indent="0" algn="ctr" rtl="0">
                        <a:lnSpc>
                          <a:spcPct val="100000"/>
                        </a:lnSpc>
                        <a:spcBef>
                          <a:spcPts val="0"/>
                        </a:spcBef>
                        <a:spcAft>
                          <a:spcPts val="0"/>
                        </a:spcAft>
                        <a:buClr>
                          <a:schemeClr val="dk1"/>
                        </a:buClr>
                        <a:buSzPts val="2500"/>
                        <a:buFont typeface="DFKai-SB"/>
                        <a:buNone/>
                      </a:pPr>
                      <a:r>
                        <a:rPr lang="en-US" sz="2800" u="none" strike="noStrike" cap="none" dirty="0">
                          <a:latin typeface="微軟正黑體" panose="020B0604030504040204" pitchFamily="34" charset="-120"/>
                          <a:ea typeface="微軟正黑體" panose="020B0604030504040204" pitchFamily="34" charset="-120"/>
                          <a:cs typeface="DFKai-SB"/>
                          <a:sym typeface="DFKai-SB"/>
                        </a:rPr>
                        <a:t>107</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800" b="1"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資優教育教學實習：</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中教大實小、臺中市東區臺中國小、臺中市北區太平國小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663993">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800" b="1"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特殊教育教學實習</a:t>
                      </a:r>
                      <a:r>
                        <a:rPr lang="en-US" sz="2800"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（上</a:t>
                      </a:r>
                      <a:r>
                        <a:rPr lang="en-US" sz="2800" u="none" strike="noStrike" cap="none" dirty="0">
                          <a:solidFill>
                            <a:schemeClr val="accent2"/>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北屯國小、和平國小、健行國小、太平國小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084811">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800" b="1"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特殊教育教學實習</a:t>
                      </a:r>
                      <a:r>
                        <a:rPr lang="en-US" sz="2800"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（下</a:t>
                      </a:r>
                      <a:r>
                        <a:rPr lang="en-US" sz="2800" u="none" strike="noStrike" cap="none" dirty="0">
                          <a:solidFill>
                            <a:schemeClr val="accent2"/>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四張犁國小、臺中教育大學附小、大同國小、北屯國小、賴厝國</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小、健行國小、國光國小、大勇國小、西屯國小、立人國小、忠孝國小、彰化市民生國小、台中國小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048914">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800" b="1" u="none" strike="noStrike" cap="none" dirty="0">
                          <a:solidFill>
                            <a:schemeClr val="accent4"/>
                          </a:solidFill>
                          <a:latin typeface="微軟正黑體" panose="020B0604030504040204" pitchFamily="34" charset="-120"/>
                          <a:ea typeface="微軟正黑體" panose="020B0604030504040204" pitchFamily="34" charset="-120"/>
                          <a:cs typeface="DFKai-SB"/>
                          <a:sym typeface="DFKai-SB"/>
                        </a:rPr>
                        <a:t>幼兒園特殊教育教學實習</a:t>
                      </a:r>
                      <a:r>
                        <a:rPr lang="en-US" sz="2800" u="none" strike="noStrike" cap="none" dirty="0">
                          <a:solidFill>
                            <a:schemeClr val="accent4"/>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a:latin typeface="微軟正黑體" panose="020B0604030504040204" pitchFamily="34" charset="-120"/>
                          <a:ea typeface="微軟正黑體" panose="020B0604030504040204" pitchFamily="34" charset="-120"/>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634162">
                <a:tc rowSpan="4">
                  <a:txBody>
                    <a:bodyPr/>
                    <a:lstStyle/>
                    <a:p>
                      <a:pPr marL="0" marR="0" lvl="0" indent="0" algn="ctr" rtl="0">
                        <a:lnSpc>
                          <a:spcPct val="100000"/>
                        </a:lnSpc>
                        <a:spcBef>
                          <a:spcPts val="0"/>
                        </a:spcBef>
                        <a:spcAft>
                          <a:spcPts val="0"/>
                        </a:spcAft>
                        <a:buClr>
                          <a:schemeClr val="dk1"/>
                        </a:buClr>
                        <a:buSzPts val="2500"/>
                        <a:buFont typeface="DFKai-SB"/>
                        <a:buNone/>
                      </a:pPr>
                      <a:r>
                        <a:rPr lang="en-US" sz="2800" u="none" strike="noStrike" cap="none" dirty="0">
                          <a:latin typeface="微軟正黑體" panose="020B0604030504040204" pitchFamily="34" charset="-120"/>
                          <a:ea typeface="微軟正黑體" panose="020B0604030504040204" pitchFamily="34" charset="-120"/>
                          <a:cs typeface="DFKai-SB"/>
                          <a:sym typeface="DFKai-SB"/>
                        </a:rPr>
                        <a:t>108</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800" b="1"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資優教育教學實習</a:t>
                      </a:r>
                      <a:r>
                        <a:rPr lang="en-US" sz="2800"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中教大實小、臺中市東區臺中國小</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646201">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800" b="1"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特殊教育教學實習</a:t>
                      </a:r>
                      <a:r>
                        <a:rPr lang="en-US" sz="2800"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（上</a:t>
                      </a:r>
                      <a:r>
                        <a:rPr lang="en-US" sz="2800" u="none" strike="noStrike" cap="none" dirty="0">
                          <a:solidFill>
                            <a:schemeClr val="accent2"/>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北屯國小、和平國小、健行國小、太平國小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139471">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800" b="1"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特殊教育教學實習</a:t>
                      </a:r>
                      <a:r>
                        <a:rPr lang="en-US" sz="2800"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（下</a:t>
                      </a:r>
                      <a:r>
                        <a:rPr lang="en-US" sz="2800" u="none" strike="noStrike" cap="none" dirty="0">
                          <a:solidFill>
                            <a:schemeClr val="accent2"/>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四張犁國小、臺中教育大學附小、大同國小、北屯國小、賴厝國</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小、健行國小、國光國小、大勇國小、西屯國小、立人國小、泰安國小、南屯國小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1131834">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800" b="1" u="none" strike="noStrike" cap="none" dirty="0">
                          <a:solidFill>
                            <a:schemeClr val="accent4"/>
                          </a:solidFill>
                          <a:latin typeface="微軟正黑體" panose="020B0604030504040204" pitchFamily="34" charset="-120"/>
                          <a:ea typeface="微軟正黑體" panose="020B0604030504040204" pitchFamily="34" charset="-120"/>
                          <a:cs typeface="DFKai-SB"/>
                          <a:sym typeface="DFKai-SB"/>
                        </a:rPr>
                        <a:t>幼兒園特殊教育教學實習</a:t>
                      </a:r>
                      <a:r>
                        <a:rPr lang="en-US" sz="2800" u="none" strike="noStrike" cap="none" dirty="0">
                          <a:solidFill>
                            <a:schemeClr val="accent4"/>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a:latin typeface="微軟正黑體" panose="020B0604030504040204" pitchFamily="34" charset="-120"/>
                          <a:ea typeface="微軟正黑體" panose="020B0604030504040204" pitchFamily="34" charset="-120"/>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688913">
                <a:tc rowSpan="4">
                  <a:txBody>
                    <a:bodyPr/>
                    <a:lstStyle/>
                    <a:p>
                      <a:pPr marL="0" marR="0" lvl="0" indent="0" algn="ctr" rtl="0">
                        <a:lnSpc>
                          <a:spcPct val="100000"/>
                        </a:lnSpc>
                        <a:spcBef>
                          <a:spcPts val="0"/>
                        </a:spcBef>
                        <a:spcAft>
                          <a:spcPts val="0"/>
                        </a:spcAft>
                        <a:buClr>
                          <a:schemeClr val="dk1"/>
                        </a:buClr>
                        <a:buSzPts val="2500"/>
                        <a:buFont typeface="DFKai-SB"/>
                        <a:buNone/>
                      </a:pPr>
                      <a:r>
                        <a:rPr lang="en-US" sz="2800" u="none" strike="noStrike" cap="none" dirty="0">
                          <a:latin typeface="微軟正黑體" panose="020B0604030504040204" pitchFamily="34" charset="-120"/>
                          <a:ea typeface="微軟正黑體" panose="020B0604030504040204" pitchFamily="34" charset="-120"/>
                          <a:cs typeface="DFKai-SB"/>
                          <a:sym typeface="DFKai-SB"/>
                        </a:rPr>
                        <a:t>109</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2100"/>
                        <a:buFont typeface="DFKai-SB"/>
                        <a:buNone/>
                      </a:pPr>
                      <a:r>
                        <a:rPr lang="en-US" sz="2800" b="1"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資優教育教學實習</a:t>
                      </a:r>
                      <a:r>
                        <a:rPr lang="en-US" sz="2800"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中教大實小、臺中市東區臺中國小</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706164">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800" b="1"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特殊教育教學實習（上</a:t>
                      </a:r>
                      <a:r>
                        <a:rPr lang="en-US" sz="2800" b="1" u="none" strike="noStrike" cap="none" dirty="0">
                          <a:solidFill>
                            <a:schemeClr val="accent2"/>
                          </a:solidFill>
                          <a:latin typeface="微軟正黑體" panose="020B0604030504040204" pitchFamily="34" charset="-120"/>
                          <a:ea typeface="微軟正黑體" panose="020B0604030504040204" pitchFamily="34" charset="-120"/>
                          <a:cs typeface="DFKai-SB"/>
                          <a:sym typeface="DFKai-SB"/>
                        </a:rPr>
                        <a:t>）：</a:t>
                      </a:r>
                      <a:r>
                        <a:rPr lang="en-US" sz="2800" b="1" u="none" strike="noStrike" cap="none" dirty="0" err="1">
                          <a:latin typeface="微軟正黑體" panose="020B0604030504040204" pitchFamily="34" charset="-120"/>
                          <a:ea typeface="微軟正黑體" panose="020B0604030504040204" pitchFamily="34" charset="-120"/>
                          <a:cs typeface="DFKai-SB"/>
                          <a:sym typeface="DFKai-SB"/>
                        </a:rPr>
                        <a:t>西屯國小、和平國小、樂業國小、健行國小</a:t>
                      </a:r>
                      <a:r>
                        <a:rPr lang="en-US" sz="2800" b="1" u="none" strike="noStrike" cap="none" dirty="0">
                          <a:latin typeface="微軟正黑體" panose="020B0604030504040204" pitchFamily="34" charset="-120"/>
                          <a:ea typeface="微軟正黑體" panose="020B0604030504040204" pitchFamily="34" charset="-120"/>
                          <a:cs typeface="DFKai-SB"/>
                          <a:sym typeface="DFKai-SB"/>
                        </a:rPr>
                        <a:t> </a:t>
                      </a:r>
                      <a:endParaRPr sz="2800" b="1" u="none" strike="noStrike" cap="none" dirty="0">
                        <a:latin typeface="微軟正黑體" panose="020B0604030504040204" pitchFamily="34" charset="-120"/>
                        <a:ea typeface="微軟正黑體" panose="020B0604030504040204" pitchFamily="34" charset="-120"/>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r h="1009392">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2100"/>
                        <a:buFont typeface="DFKai-SB"/>
                        <a:buNone/>
                      </a:pPr>
                      <a:r>
                        <a:rPr lang="en-US" sz="2800" b="1"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特殊教育教學實習</a:t>
                      </a:r>
                      <a:r>
                        <a:rPr lang="en-US" sz="2800" u="none" strike="noStrike" cap="none" dirty="0" err="1">
                          <a:solidFill>
                            <a:schemeClr val="accent2"/>
                          </a:solidFill>
                          <a:latin typeface="微軟正黑體" panose="020B0604030504040204" pitchFamily="34" charset="-120"/>
                          <a:ea typeface="微軟正黑體" panose="020B0604030504040204" pitchFamily="34" charset="-120"/>
                          <a:cs typeface="DFKai-SB"/>
                          <a:sym typeface="DFKai-SB"/>
                        </a:rPr>
                        <a:t>（下</a:t>
                      </a:r>
                      <a:r>
                        <a:rPr lang="en-US" sz="2800" u="none" strike="noStrike" cap="none" dirty="0">
                          <a:solidFill>
                            <a:schemeClr val="accent2"/>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臺中教育大學附小、大同國小、北屯國小、賴厝國小、健行國小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r>
                        <a:rPr lang="en-US" sz="2800" u="none" strike="noStrike" cap="none" dirty="0" err="1">
                          <a:latin typeface="微軟正黑體" panose="020B0604030504040204" pitchFamily="34" charset="-120"/>
                          <a:ea typeface="微軟正黑體" panose="020B0604030504040204" pitchFamily="34" charset="-120"/>
                          <a:cs typeface="DFKai-SB"/>
                          <a:sym typeface="DFKai-SB"/>
                        </a:rPr>
                        <a:t>國光國小、大勇國小、西屯國小、立人國小、泰安國小、南屯國小</a:t>
                      </a:r>
                      <a:r>
                        <a:rPr lang="en-US" sz="2800" u="none" strike="noStrike" cap="none" dirty="0">
                          <a:latin typeface="微軟正黑體" panose="020B0604030504040204" pitchFamily="34" charset="-120"/>
                          <a:ea typeface="微軟正黑體" panose="020B0604030504040204" pitchFamily="34" charset="-120"/>
                          <a:cs typeface="DFKai-SB"/>
                          <a:sym typeface="DFKai-SB"/>
                        </a:rPr>
                        <a:t> </a:t>
                      </a:r>
                      <a:endParaRPr sz="2800" u="none" strike="noStrike" cap="none" dirty="0">
                        <a:latin typeface="微軟正黑體" panose="020B0604030504040204" pitchFamily="34" charset="-120"/>
                        <a:ea typeface="微軟正黑體" panose="020B0604030504040204" pitchFamily="34" charset="-120"/>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1"/>
                  </a:ext>
                </a:extLst>
              </a:tr>
              <a:tr h="1143365">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2100"/>
                        <a:buFont typeface="DFKai-SB"/>
                        <a:buNone/>
                      </a:pPr>
                      <a:r>
                        <a:rPr lang="en-US" sz="2800" b="1" u="none" strike="noStrike" cap="none" dirty="0">
                          <a:solidFill>
                            <a:schemeClr val="accent4"/>
                          </a:solidFill>
                          <a:latin typeface="微軟正黑體" panose="020B0604030504040204" pitchFamily="34" charset="-120"/>
                          <a:ea typeface="微軟正黑體" panose="020B0604030504040204" pitchFamily="34" charset="-120"/>
                          <a:cs typeface="DFKai-SB"/>
                          <a:sym typeface="DFKai-SB"/>
                        </a:rPr>
                        <a:t>幼兒園特殊教育教學實習</a:t>
                      </a:r>
                      <a:r>
                        <a:rPr lang="en-US" sz="2800" u="none" strike="noStrike" cap="none" dirty="0">
                          <a:solidFill>
                            <a:schemeClr val="accent4"/>
                          </a:solidFill>
                          <a:latin typeface="微軟正黑體" panose="020B0604030504040204" pitchFamily="34" charset="-120"/>
                          <a:ea typeface="微軟正黑體" panose="020B0604030504040204" pitchFamily="34" charset="-120"/>
                          <a:cs typeface="DFKai-SB"/>
                          <a:sym typeface="DFKai-SB"/>
                        </a:rPr>
                        <a:t>：</a:t>
                      </a:r>
                      <a:r>
                        <a:rPr lang="en-US" sz="2800" u="none" strike="noStrike" cap="none" dirty="0">
                          <a:latin typeface="微軟正黑體" panose="020B0604030504040204" pitchFamily="34" charset="-120"/>
                          <a:ea typeface="微軟正黑體" panose="020B0604030504040204" pitchFamily="34" charset="-120"/>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a:t>
                      </a:r>
                      <a:endParaRPr sz="2800" u="none" strike="noStrike" cap="none" dirty="0">
                        <a:latin typeface="微軟正黑體" panose="020B0604030504040204" pitchFamily="34" charset="-120"/>
                        <a:ea typeface="微軟正黑體" panose="020B0604030504040204" pitchFamily="34" charset="-120"/>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2"/>
                  </a:ext>
                </a:extLst>
              </a:tr>
            </a:tbl>
          </a:graphicData>
        </a:graphic>
      </p:graphicFrame>
      <p:sp>
        <p:nvSpPr>
          <p:cNvPr id="8" name="Google Shape;657;p21">
            <a:extLst>
              <a:ext uri="{FF2B5EF4-FFF2-40B4-BE49-F238E27FC236}">
                <a16:creationId xmlns:a16="http://schemas.microsoft.com/office/drawing/2014/main" id="{9548DA95-CF5E-4656-82FA-772129F1C19C}"/>
              </a:ext>
            </a:extLst>
          </p:cNvPr>
          <p:cNvSpPr txBox="1">
            <a:spLocks/>
          </p:cNvSpPr>
          <p:nvPr/>
        </p:nvSpPr>
        <p:spPr>
          <a:xfrm>
            <a:off x="1" y="0"/>
            <a:ext cx="24384000" cy="2464904"/>
          </a:xfrm>
          <a:prstGeom prst="rect">
            <a:avLst/>
          </a:prstGeom>
          <a:noFill/>
          <a:ln>
            <a:noFill/>
          </a:ln>
        </p:spPr>
        <p:txBody>
          <a:bodyPr spcFirstLastPara="1" wrap="square" lIns="71425" tIns="71425" rIns="71425" bIns="71425"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F6F6F6"/>
              </a:buClr>
              <a:buSzPts val="8000"/>
              <a:buFont typeface="Avenir"/>
              <a:buNone/>
              <a:defRPr sz="8000" b="1" i="0" u="none" strike="noStrike" cap="none">
                <a:solidFill>
                  <a:srgbClr val="F6F6F6"/>
                </a:solidFill>
                <a:latin typeface="Avenir"/>
                <a:ea typeface="Avenir"/>
                <a:cs typeface="Avenir"/>
                <a:sym typeface="Avenir"/>
              </a:defRPr>
            </a:lvl1pPr>
            <a:lvl2pPr marL="914400" marR="0" lvl="1"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2pPr>
            <a:lvl3pPr marL="1371600" marR="0" lvl="2"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3pPr>
            <a:lvl4pPr marL="1828800" marR="0" lvl="3"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4pPr>
            <a:lvl5pPr marL="2286000" marR="0" lvl="4"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5pPr>
            <a:lvl6pPr marL="2743200" marR="0" lvl="5"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6pPr>
            <a:lvl7pPr marL="3200400" marR="0" lvl="6"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7pPr>
            <a:lvl8pPr marL="3657600" marR="0" lvl="7"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8pPr>
            <a:lvl9pPr marL="4114800" marR="0" lvl="8"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9pPr>
          </a:lstStyle>
          <a:p>
            <a:pPr marL="0" indent="0">
              <a:buFont typeface="Microsoft JhengHei"/>
              <a:buNone/>
            </a:pPr>
            <a:r>
              <a:rPr lang="zh-TW" altLang="en-US" sz="6600">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endParaRPr lang="zh-TW" altLang="en-US" sz="6600" dirty="0">
              <a:effectLst>
                <a:outerShdw blurRad="38100" dist="38100" dir="2700000" algn="tl">
                  <a:srgbClr val="000000">
                    <a:alpha val="43137"/>
                  </a:srgbClr>
                </a:outerShdw>
              </a:effectLs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852"/>
        <p:cNvGrpSpPr/>
        <p:nvPr/>
      </p:nvGrpSpPr>
      <p:grpSpPr>
        <a:xfrm>
          <a:off x="0" y="0"/>
          <a:ext cx="0" cy="0"/>
          <a:chOff x="0" y="0"/>
          <a:chExt cx="0" cy="0"/>
        </a:xfrm>
      </p:grpSpPr>
      <p:sp>
        <p:nvSpPr>
          <p:cNvPr id="854" name="Google Shape;854;p35"/>
          <p:cNvSpPr txBox="1"/>
          <p:nvPr/>
        </p:nvSpPr>
        <p:spPr>
          <a:xfrm>
            <a:off x="3417310" y="2504426"/>
            <a:ext cx="2064170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師資生教學現場之學習服務，從服務中學習教師專業</a:t>
            </a:r>
            <a:endParaRPr sz="5000" b="0" i="0" u="none" strike="noStrike" cap="none" dirty="0">
              <a:solidFill>
                <a:srgbClr val="000000"/>
              </a:solidFill>
              <a:latin typeface="DFKai-SB"/>
              <a:ea typeface="DFKai-SB"/>
              <a:cs typeface="DFKai-SB"/>
              <a:sym typeface="DFKai-SB"/>
            </a:endParaRPr>
          </a:p>
        </p:txBody>
      </p:sp>
      <p:sp>
        <p:nvSpPr>
          <p:cNvPr id="855" name="Google Shape;855;p35"/>
          <p:cNvSpPr txBox="1"/>
          <p:nvPr/>
        </p:nvSpPr>
        <p:spPr>
          <a:xfrm>
            <a:off x="4237873" y="3536406"/>
            <a:ext cx="14939645"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400" b="1" i="0" u="none" strike="noStrike" cap="none" dirty="0" err="1">
                <a:solidFill>
                  <a:schemeClr val="accent1"/>
                </a:solidFill>
                <a:latin typeface="微軟正黑體" panose="020B0604030504040204" pitchFamily="34" charset="-120"/>
                <a:ea typeface="微軟正黑體" panose="020B0604030504040204" pitchFamily="34" charset="-120"/>
                <a:cs typeface="PMingLiu"/>
                <a:sym typeface="PMingLiu"/>
              </a:rPr>
              <a:t>本系教師指導師資生進行身心障礙者服務學習活動統計</a:t>
            </a:r>
            <a:endParaRPr sz="4400" b="1" i="0" u="none" strike="noStrike" cap="none" dirty="0">
              <a:solidFill>
                <a:schemeClr val="accent1"/>
              </a:solidFill>
              <a:latin typeface="微軟正黑體" panose="020B0604030504040204" pitchFamily="34" charset="-120"/>
              <a:ea typeface="微軟正黑體" panose="020B0604030504040204" pitchFamily="34" charset="-120"/>
              <a:cs typeface="PMingLiu"/>
              <a:sym typeface="PMingLiu"/>
            </a:endParaRPr>
          </a:p>
        </p:txBody>
      </p:sp>
      <p:pic>
        <p:nvPicPr>
          <p:cNvPr id="856" name="Google Shape;856;p35" descr="影像"/>
          <p:cNvPicPr preferRelativeResize="0"/>
          <p:nvPr/>
        </p:nvPicPr>
        <p:blipFill rotWithShape="1">
          <a:blip r:embed="rId3">
            <a:alphaModFix/>
          </a:blip>
          <a:srcRect/>
          <a:stretch/>
        </p:blipFill>
        <p:spPr>
          <a:xfrm>
            <a:off x="2442509" y="4357759"/>
            <a:ext cx="19063775" cy="8628145"/>
          </a:xfrm>
          <a:prstGeom prst="rect">
            <a:avLst/>
          </a:prstGeom>
          <a:solidFill>
            <a:schemeClr val="accent1">
              <a:lumMod val="20000"/>
              <a:lumOff val="80000"/>
            </a:schemeClr>
          </a:solidFill>
          <a:ln>
            <a:noFill/>
          </a:ln>
        </p:spPr>
      </p:pic>
      <p:sp>
        <p:nvSpPr>
          <p:cNvPr id="7"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2" name="Google Shape;862;p36"/>
          <p:cNvSpPr txBox="1"/>
          <p:nvPr/>
        </p:nvSpPr>
        <p:spPr>
          <a:xfrm>
            <a:off x="2845505" y="2369245"/>
            <a:ext cx="20641704"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師資生教學現場之學習服務，從服務中學習教師專業</a:t>
            </a:r>
            <a:endParaRPr sz="5000" b="0" i="0" u="none" strike="noStrike" cap="none" dirty="0">
              <a:solidFill>
                <a:srgbClr val="000000"/>
              </a:solidFill>
              <a:latin typeface="DFKai-SB"/>
              <a:ea typeface="DFKai-SB"/>
              <a:cs typeface="DFKai-SB"/>
              <a:sym typeface="DFKai-SB"/>
            </a:endParaRPr>
          </a:p>
        </p:txBody>
      </p:sp>
      <p:sp>
        <p:nvSpPr>
          <p:cNvPr id="863" name="Google Shape;863;p36"/>
          <p:cNvSpPr txBox="1"/>
          <p:nvPr/>
        </p:nvSpPr>
        <p:spPr>
          <a:xfrm>
            <a:off x="5631189" y="3267224"/>
            <a:ext cx="11036396" cy="69824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600" b="1" i="0" u="none" strike="noStrike" cap="none" dirty="0" err="1">
                <a:solidFill>
                  <a:schemeClr val="accent1"/>
                </a:solidFill>
                <a:latin typeface="微軟正黑體" panose="020B0604030504040204" pitchFamily="34" charset="-120"/>
                <a:ea typeface="微軟正黑體" panose="020B0604030504040204" pitchFamily="34" charset="-120"/>
                <a:cs typeface="PMingLiu"/>
                <a:sym typeface="PMingLiu"/>
              </a:rPr>
              <a:t>本系義工隊參與關懷輔導身心障礙弱勢學生活動統計</a:t>
            </a:r>
            <a:endParaRPr sz="3600" b="1" i="0" u="none" strike="noStrike" cap="none" dirty="0">
              <a:solidFill>
                <a:schemeClr val="accent1"/>
              </a:solidFill>
              <a:latin typeface="微軟正黑體" panose="020B0604030504040204" pitchFamily="34" charset="-120"/>
              <a:ea typeface="微軟正黑體" panose="020B0604030504040204" pitchFamily="34" charset="-120"/>
              <a:cs typeface="PMingLiu"/>
              <a:sym typeface="PMingLiu"/>
            </a:endParaRPr>
          </a:p>
        </p:txBody>
      </p:sp>
      <p:pic>
        <p:nvPicPr>
          <p:cNvPr id="864" name="Google Shape;864;p36" descr="影像"/>
          <p:cNvPicPr preferRelativeResize="0"/>
          <p:nvPr/>
        </p:nvPicPr>
        <p:blipFill rotWithShape="1">
          <a:blip r:embed="rId3">
            <a:alphaModFix/>
          </a:blip>
          <a:srcRect/>
          <a:stretch/>
        </p:blipFill>
        <p:spPr>
          <a:xfrm>
            <a:off x="4536487" y="3965467"/>
            <a:ext cx="13225800" cy="9630724"/>
          </a:xfrm>
          <a:prstGeom prst="rect">
            <a:avLst/>
          </a:prstGeom>
          <a:noFill/>
          <a:ln>
            <a:noFill/>
          </a:ln>
        </p:spPr>
      </p:pic>
      <p:sp>
        <p:nvSpPr>
          <p:cNvPr id="8" name="Google Shape;657;p21">
            <a:extLst>
              <a:ext uri="{FF2B5EF4-FFF2-40B4-BE49-F238E27FC236}">
                <a16:creationId xmlns:a16="http://schemas.microsoft.com/office/drawing/2014/main" id="{19E4585E-08BE-49F0-BE05-6F427C35487C}"/>
              </a:ext>
            </a:extLst>
          </p:cNvPr>
          <p:cNvSpPr txBox="1">
            <a:spLocks/>
          </p:cNvSpPr>
          <p:nvPr/>
        </p:nvSpPr>
        <p:spPr>
          <a:xfrm>
            <a:off x="1" y="0"/>
            <a:ext cx="24384000" cy="2464904"/>
          </a:xfrm>
          <a:prstGeom prst="rect">
            <a:avLst/>
          </a:prstGeom>
          <a:noFill/>
          <a:ln>
            <a:noFill/>
          </a:ln>
        </p:spPr>
        <p:txBody>
          <a:bodyPr spcFirstLastPara="1" wrap="square" lIns="71425" tIns="71425" rIns="71425" bIns="71425" anchor="ctr" anchorCtr="0">
            <a:noAutofit/>
          </a:bodyPr>
          <a:lstStyle>
            <a:defPPr marR="0" lvl="0" algn="l" rtl="0">
              <a:lnSpc>
                <a:spcPct val="100000"/>
              </a:lnSpc>
              <a:spcBef>
                <a:spcPts val="0"/>
              </a:spcBef>
              <a:spcAft>
                <a:spcPts val="0"/>
              </a:spcAft>
            </a:defPPr>
            <a:lvl1pPr marL="457200" marR="0" lvl="0" indent="-228600" algn="ctr" rtl="0">
              <a:lnSpc>
                <a:spcPct val="100000"/>
              </a:lnSpc>
              <a:spcBef>
                <a:spcPts val="0"/>
              </a:spcBef>
              <a:spcAft>
                <a:spcPts val="0"/>
              </a:spcAft>
              <a:buClr>
                <a:srgbClr val="F6F6F6"/>
              </a:buClr>
              <a:buSzPts val="8000"/>
              <a:buFont typeface="Avenir"/>
              <a:buNone/>
              <a:defRPr sz="8000" b="1" i="0" u="none" strike="noStrike" cap="none">
                <a:solidFill>
                  <a:srgbClr val="F6F6F6"/>
                </a:solidFill>
                <a:latin typeface="Avenir"/>
                <a:ea typeface="Avenir"/>
                <a:cs typeface="Avenir"/>
                <a:sym typeface="Avenir"/>
              </a:defRPr>
            </a:lvl1pPr>
            <a:lvl2pPr marL="914400" marR="0" lvl="1"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2pPr>
            <a:lvl3pPr marL="1371600" marR="0" lvl="2"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3pPr>
            <a:lvl4pPr marL="1828800" marR="0" lvl="3"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4pPr>
            <a:lvl5pPr marL="2286000" marR="0" lvl="4"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5pPr>
            <a:lvl6pPr marL="2743200" marR="0" lvl="5"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6pPr>
            <a:lvl7pPr marL="3200400" marR="0" lvl="6"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7pPr>
            <a:lvl8pPr marL="3657600" marR="0" lvl="7"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8pPr>
            <a:lvl9pPr marL="4114800" marR="0" lvl="8" indent="-314325" algn="l" rtl="0">
              <a:lnSpc>
                <a:spcPct val="100000"/>
              </a:lnSpc>
              <a:spcBef>
                <a:spcPts val="5900"/>
              </a:spcBef>
              <a:spcAft>
                <a:spcPts val="0"/>
              </a:spcAft>
              <a:buClr>
                <a:srgbClr val="000000"/>
              </a:buClr>
              <a:buSzPts val="1350"/>
              <a:buFont typeface="Helvetica Neue Light"/>
              <a:buChar char="•"/>
              <a:defRPr sz="5000" b="0" i="0" u="none" strike="noStrike" cap="none">
                <a:solidFill>
                  <a:srgbClr val="000000"/>
                </a:solidFill>
                <a:latin typeface="Helvetica Neue Light"/>
                <a:ea typeface="Helvetica Neue Light"/>
                <a:cs typeface="Helvetica Neue Light"/>
                <a:sym typeface="Helvetica Neue Light"/>
              </a:defRPr>
            </a:lvl9pPr>
          </a:lstStyle>
          <a:p>
            <a:pPr marL="0" indent="0">
              <a:buFont typeface="Microsoft JhengHei"/>
              <a:buNone/>
            </a:pPr>
            <a:r>
              <a:rPr lang="zh-TW" altLang="en-US" sz="6600">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endParaRPr lang="zh-TW" altLang="en-US" sz="6600" dirty="0">
              <a:effectLst>
                <a:outerShdw blurRad="38100" dist="38100" dir="2700000" algn="tl">
                  <a:srgbClr val="000000">
                    <a:alpha val="43137"/>
                  </a:srgbClr>
                </a:outerShdw>
              </a:effectLst>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868"/>
        <p:cNvGrpSpPr/>
        <p:nvPr/>
      </p:nvGrpSpPr>
      <p:grpSpPr>
        <a:xfrm>
          <a:off x="0" y="0"/>
          <a:ext cx="0" cy="0"/>
          <a:chOff x="0" y="0"/>
          <a:chExt cx="0" cy="0"/>
        </a:xfrm>
      </p:grpSpPr>
      <p:sp>
        <p:nvSpPr>
          <p:cNvPr id="870" name="Google Shape;870;p37"/>
          <p:cNvSpPr txBox="1"/>
          <p:nvPr/>
        </p:nvSpPr>
        <p:spPr>
          <a:xfrm>
            <a:off x="117558" y="2677661"/>
            <a:ext cx="18610863"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（五）鼓勵與輔導師資生修讀二項以上學科專長之作法</a:t>
            </a:r>
            <a:endParaRPr sz="6000" b="0" i="0" u="none" strike="noStrike" cap="none">
              <a:solidFill>
                <a:srgbClr val="000000"/>
              </a:solidFill>
              <a:latin typeface="DFKai-SB"/>
              <a:ea typeface="DFKai-SB"/>
              <a:cs typeface="DFKai-SB"/>
              <a:sym typeface="DFKai-SB"/>
            </a:endParaRPr>
          </a:p>
        </p:txBody>
      </p:sp>
      <p:sp>
        <p:nvSpPr>
          <p:cNvPr id="871" name="Google Shape;871;p37"/>
          <p:cNvSpPr txBox="1"/>
          <p:nvPr/>
        </p:nvSpPr>
        <p:spPr>
          <a:xfrm>
            <a:off x="2740745" y="3891977"/>
            <a:ext cx="18192080" cy="1990904"/>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2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本校鼓勵與輔導師資生修讀第二專長，以滿足教學現場需求</a:t>
            </a:r>
            <a:endParaRPr sz="5000" b="0" i="0" u="none" strike="noStrike" cap="none" dirty="0">
              <a:solidFill>
                <a:srgbClr val="000000"/>
              </a:solidFill>
              <a:latin typeface="DFKai-SB"/>
              <a:ea typeface="DFKai-SB"/>
              <a:cs typeface="DFKai-SB"/>
              <a:sym typeface="DFKai-SB"/>
            </a:endParaRPr>
          </a:p>
          <a:p>
            <a:pPr marR="0" lvl="0" algn="l" rtl="0">
              <a:lnSpc>
                <a:spcPct val="120000"/>
              </a:lnSpc>
              <a:spcBef>
                <a:spcPts val="0"/>
              </a:spcBef>
              <a:spcAft>
                <a:spcPts val="0"/>
              </a:spcAft>
              <a:buClr>
                <a:srgbClr val="000000"/>
              </a:buClr>
              <a:buSzPts val="3750"/>
            </a:pPr>
            <a:r>
              <a:rPr lang="zh-TW" altLang="en-US" sz="5000" b="1" i="0" u="none" strike="noStrike" cap="none" dirty="0">
                <a:solidFill>
                  <a:schemeClr val="accent1"/>
                </a:solidFill>
                <a:latin typeface="微軟正黑體" panose="020B0604030504040204" pitchFamily="34" charset="-120"/>
                <a:ea typeface="微軟正黑體" panose="020B0604030504040204" pitchFamily="34" charset="-120"/>
                <a:cs typeface="DFKai-SB"/>
                <a:sym typeface="DFKai-SB"/>
              </a:rPr>
              <a:t>    特教</a:t>
            </a:r>
            <a:r>
              <a:rPr lang="en-US" sz="5000" b="1" i="0"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系師</a:t>
            </a:r>
            <a:r>
              <a:rPr lang="zh-TW" altLang="en-US" sz="5000" b="1" i="0" u="none" strike="noStrike" cap="none" dirty="0">
                <a:solidFill>
                  <a:schemeClr val="accent1"/>
                </a:solidFill>
                <a:latin typeface="微軟正黑體" panose="020B0604030504040204" pitchFamily="34" charset="-120"/>
                <a:ea typeface="微軟正黑體" panose="020B0604030504040204" pitchFamily="34" charset="-120"/>
                <a:cs typeface="DFKai-SB"/>
                <a:sym typeface="DFKai-SB"/>
              </a:rPr>
              <a:t>資生可以選修</a:t>
            </a:r>
            <a:r>
              <a:rPr lang="en-US" sz="5000" b="1" i="0"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三種</a:t>
            </a:r>
            <a:r>
              <a:rPr lang="zh-TW" altLang="en-US" sz="5000" b="1" i="0" u="none" strike="noStrike" cap="none" dirty="0">
                <a:solidFill>
                  <a:schemeClr val="accent1"/>
                </a:solidFill>
                <a:latin typeface="微軟正黑體" panose="020B0604030504040204" pitchFamily="34" charset="-120"/>
                <a:ea typeface="微軟正黑體" panose="020B0604030504040204" pitchFamily="34" charset="-120"/>
                <a:cs typeface="DFKai-SB"/>
                <a:sym typeface="DFKai-SB"/>
              </a:rPr>
              <a:t>特殊教育</a:t>
            </a:r>
            <a:r>
              <a:rPr lang="en-US" sz="5000" b="1" i="0" u="none" strike="noStrike" cap="none" dirty="0" err="1">
                <a:solidFill>
                  <a:schemeClr val="accent1"/>
                </a:solidFill>
                <a:latin typeface="微軟正黑體" panose="020B0604030504040204" pitchFamily="34" charset="-120"/>
                <a:ea typeface="微軟正黑體" panose="020B0604030504040204" pitchFamily="34" charset="-120"/>
                <a:cs typeface="DFKai-SB"/>
                <a:sym typeface="DFKai-SB"/>
              </a:rPr>
              <a:t>教師專業模組</a:t>
            </a:r>
            <a:endParaRPr sz="1400" b="1" i="0" u="none" strike="noStrike" cap="none" dirty="0">
              <a:solidFill>
                <a:schemeClr val="accent1"/>
              </a:solidFill>
              <a:latin typeface="微軟正黑體" panose="020B0604030504040204" pitchFamily="34" charset="-120"/>
              <a:ea typeface="微軟正黑體" panose="020B0604030504040204" pitchFamily="34" charset="-120"/>
              <a:sym typeface="Arial"/>
            </a:endParaRPr>
          </a:p>
        </p:txBody>
      </p:sp>
      <p:sp>
        <p:nvSpPr>
          <p:cNvPr id="873" name="Google Shape;873;p37"/>
          <p:cNvSpPr/>
          <p:nvPr/>
        </p:nvSpPr>
        <p:spPr>
          <a:xfrm>
            <a:off x="2833695" y="5849475"/>
            <a:ext cx="6589294" cy="5007863"/>
          </a:xfrm>
          <a:custGeom>
            <a:avLst/>
            <a:gdLst/>
            <a:ahLst/>
            <a:cxnLst/>
            <a:rect l="l" t="t" r="r" b="b"/>
            <a:pathLst>
              <a:path w="21600" h="21600" extrusionOk="0">
                <a:moveTo>
                  <a:pt x="0" y="0"/>
                </a:moveTo>
                <a:lnTo>
                  <a:pt x="0" y="13134"/>
                </a:lnTo>
                <a:lnTo>
                  <a:pt x="10800" y="21600"/>
                </a:lnTo>
                <a:lnTo>
                  <a:pt x="21600" y="13134"/>
                </a:lnTo>
                <a:lnTo>
                  <a:pt x="21600" y="0"/>
                </a:lnTo>
                <a:lnTo>
                  <a:pt x="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74" name="Google Shape;874;p37"/>
          <p:cNvSpPr/>
          <p:nvPr/>
        </p:nvSpPr>
        <p:spPr>
          <a:xfrm>
            <a:off x="13456766" y="8748408"/>
            <a:ext cx="6589294" cy="5007863"/>
          </a:xfrm>
          <a:custGeom>
            <a:avLst/>
            <a:gdLst/>
            <a:ahLst/>
            <a:cxnLst/>
            <a:rect l="l" t="t" r="r" b="b"/>
            <a:pathLst>
              <a:path w="21600" h="21600" extrusionOk="0">
                <a:moveTo>
                  <a:pt x="0" y="0"/>
                </a:moveTo>
                <a:lnTo>
                  <a:pt x="0" y="13134"/>
                </a:lnTo>
                <a:lnTo>
                  <a:pt x="10800" y="21600"/>
                </a:lnTo>
                <a:lnTo>
                  <a:pt x="21600" y="13134"/>
                </a:lnTo>
                <a:lnTo>
                  <a:pt x="21600" y="0"/>
                </a:lnTo>
                <a:lnTo>
                  <a:pt x="0"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875" name="Google Shape;875;p37"/>
          <p:cNvSpPr txBox="1"/>
          <p:nvPr/>
        </p:nvSpPr>
        <p:spPr>
          <a:xfrm>
            <a:off x="2906002" y="6535440"/>
            <a:ext cx="6184746" cy="183701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1" i="0" u="none" strike="noStrike" cap="none" dirty="0" err="1">
                <a:solidFill>
                  <a:srgbClr val="FFFFFF"/>
                </a:solidFill>
                <a:latin typeface="Arial"/>
                <a:ea typeface="Arial"/>
                <a:cs typeface="Arial"/>
                <a:sym typeface="Arial"/>
              </a:rPr>
              <a:t>國小階段</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1" i="0" u="none" strike="noStrike" cap="none" dirty="0" err="1">
                <a:solidFill>
                  <a:srgbClr val="FFFFFF"/>
                </a:solidFill>
                <a:latin typeface="Arial"/>
                <a:ea typeface="Arial"/>
                <a:cs typeface="Arial"/>
                <a:sym typeface="Arial"/>
              </a:rPr>
              <a:t>資賦優異類</a:t>
            </a:r>
            <a:endParaRPr sz="1400" b="1" i="0" u="none" strike="noStrike" cap="none" dirty="0">
              <a:solidFill>
                <a:srgbClr val="000000"/>
              </a:solidFill>
              <a:latin typeface="Arial"/>
              <a:ea typeface="Arial"/>
              <a:cs typeface="Arial"/>
              <a:sym typeface="Arial"/>
            </a:endParaRPr>
          </a:p>
        </p:txBody>
      </p:sp>
      <p:sp>
        <p:nvSpPr>
          <p:cNvPr id="877" name="Google Shape;877;p37"/>
          <p:cNvSpPr txBox="1"/>
          <p:nvPr/>
        </p:nvSpPr>
        <p:spPr>
          <a:xfrm>
            <a:off x="13659041" y="9662809"/>
            <a:ext cx="6184745" cy="183701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1" i="0" u="none" strike="noStrike" cap="none" dirty="0" err="1">
                <a:solidFill>
                  <a:srgbClr val="FFFFFF"/>
                </a:solidFill>
                <a:latin typeface="Arial"/>
                <a:ea typeface="Arial"/>
                <a:cs typeface="Arial"/>
                <a:sym typeface="Arial"/>
              </a:rPr>
              <a:t>幼兒園階段</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1" i="0" u="none" strike="noStrike" cap="none" dirty="0" err="1">
                <a:solidFill>
                  <a:srgbClr val="FFFFFF"/>
                </a:solidFill>
                <a:latin typeface="Arial"/>
                <a:ea typeface="Arial"/>
                <a:cs typeface="Arial"/>
                <a:sym typeface="Arial"/>
              </a:rPr>
              <a:t>身心障礙類</a:t>
            </a:r>
            <a:endParaRPr sz="1400" b="1" i="0" u="none" strike="noStrike" cap="none" dirty="0">
              <a:solidFill>
                <a:srgbClr val="000000"/>
              </a:solidFill>
              <a:latin typeface="Arial"/>
              <a:ea typeface="Arial"/>
              <a:cs typeface="Arial"/>
              <a:sym typeface="Arial"/>
            </a:endParaRPr>
          </a:p>
        </p:txBody>
      </p:sp>
      <p:sp>
        <p:nvSpPr>
          <p:cNvPr id="13"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
        <p:nvSpPr>
          <p:cNvPr id="11" name="Google Shape;872;p37">
            <a:extLst>
              <a:ext uri="{FF2B5EF4-FFF2-40B4-BE49-F238E27FC236}">
                <a16:creationId xmlns:a16="http://schemas.microsoft.com/office/drawing/2014/main" id="{D127482A-7223-4403-8767-9BA498CEA628}"/>
              </a:ext>
            </a:extLst>
          </p:cNvPr>
          <p:cNvSpPr/>
          <p:nvPr/>
        </p:nvSpPr>
        <p:spPr>
          <a:xfrm>
            <a:off x="7902498" y="7420393"/>
            <a:ext cx="6589294" cy="5007863"/>
          </a:xfrm>
          <a:custGeom>
            <a:avLst/>
            <a:gdLst/>
            <a:ahLst/>
            <a:cxnLst/>
            <a:rect l="l" t="t" r="r" b="b"/>
            <a:pathLst>
              <a:path w="21600" h="21600" extrusionOk="0">
                <a:moveTo>
                  <a:pt x="0" y="0"/>
                </a:moveTo>
                <a:lnTo>
                  <a:pt x="0" y="13134"/>
                </a:lnTo>
                <a:lnTo>
                  <a:pt x="10800" y="21600"/>
                </a:lnTo>
                <a:lnTo>
                  <a:pt x="21600" y="13134"/>
                </a:lnTo>
                <a:lnTo>
                  <a:pt x="21600" y="0"/>
                </a:lnTo>
                <a:lnTo>
                  <a:pt x="0" y="0"/>
                </a:lnTo>
                <a:close/>
              </a:path>
            </a:pathLst>
          </a:cu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2" name="Google Shape;876;p37">
            <a:extLst>
              <a:ext uri="{FF2B5EF4-FFF2-40B4-BE49-F238E27FC236}">
                <a16:creationId xmlns:a16="http://schemas.microsoft.com/office/drawing/2014/main" id="{CDE4DC6F-0616-4F05-BADF-AB789A4C5CE0}"/>
              </a:ext>
            </a:extLst>
          </p:cNvPr>
          <p:cNvSpPr txBox="1"/>
          <p:nvPr/>
        </p:nvSpPr>
        <p:spPr>
          <a:xfrm>
            <a:off x="8104772" y="8239407"/>
            <a:ext cx="6184746" cy="183701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1" i="0" u="none" strike="noStrike" cap="none" dirty="0" err="1">
                <a:solidFill>
                  <a:srgbClr val="FFFFFF"/>
                </a:solidFill>
                <a:latin typeface="Arial"/>
                <a:ea typeface="Arial"/>
                <a:cs typeface="Arial"/>
                <a:sym typeface="Arial"/>
              </a:rPr>
              <a:t>國小階段</a:t>
            </a:r>
            <a:endParaRPr sz="1400" b="1" i="0" u="none" strike="noStrike" cap="none" dirty="0">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1" i="0" u="none" strike="noStrike" cap="none" dirty="0" err="1">
                <a:solidFill>
                  <a:srgbClr val="FFFFFF"/>
                </a:solidFill>
                <a:latin typeface="Arial"/>
                <a:ea typeface="Arial"/>
                <a:cs typeface="Arial"/>
                <a:sym typeface="Arial"/>
              </a:rPr>
              <a:t>身心障礙類</a:t>
            </a:r>
            <a:endParaRPr sz="1400" b="1" i="0" u="none" strike="noStrike" cap="none" dirty="0">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881"/>
        <p:cNvGrpSpPr/>
        <p:nvPr/>
      </p:nvGrpSpPr>
      <p:grpSpPr>
        <a:xfrm>
          <a:off x="0" y="0"/>
          <a:ext cx="0" cy="0"/>
          <a:chOff x="0" y="0"/>
          <a:chExt cx="0" cy="0"/>
        </a:xfrm>
      </p:grpSpPr>
      <p:sp>
        <p:nvSpPr>
          <p:cNvPr id="883" name="Google Shape;883;p38"/>
          <p:cNvSpPr txBox="1"/>
          <p:nvPr/>
        </p:nvSpPr>
        <p:spPr>
          <a:xfrm>
            <a:off x="8770099" y="1532343"/>
            <a:ext cx="7423026" cy="82135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4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rPr>
              <a:t>特殊教育次專長課程規劃</a:t>
            </a:r>
            <a:endParaRPr sz="44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PMingLiu"/>
              <a:sym typeface="PMingLiu"/>
            </a:endParaRPr>
          </a:p>
        </p:txBody>
      </p:sp>
      <p:grpSp>
        <p:nvGrpSpPr>
          <p:cNvPr id="884" name="Google Shape;884;p38"/>
          <p:cNvGrpSpPr/>
          <p:nvPr/>
        </p:nvGrpSpPr>
        <p:grpSpPr>
          <a:xfrm>
            <a:off x="5268501" y="2354465"/>
            <a:ext cx="14649516" cy="11361535"/>
            <a:chOff x="10245" y="0"/>
            <a:chExt cx="13784613" cy="10869513"/>
          </a:xfrm>
        </p:grpSpPr>
        <p:pic>
          <p:nvPicPr>
            <p:cNvPr id="885" name="Google Shape;885;p38" descr="影像"/>
            <p:cNvPicPr preferRelativeResize="0"/>
            <p:nvPr/>
          </p:nvPicPr>
          <p:blipFill rotWithShape="1">
            <a:blip r:embed="rId3">
              <a:alphaModFix/>
            </a:blip>
            <a:srcRect/>
            <a:stretch/>
          </p:blipFill>
          <p:spPr>
            <a:xfrm>
              <a:off x="35424" y="0"/>
              <a:ext cx="13734256" cy="9202226"/>
            </a:xfrm>
            <a:prstGeom prst="rect">
              <a:avLst/>
            </a:prstGeom>
            <a:noFill/>
            <a:ln>
              <a:noFill/>
            </a:ln>
          </p:spPr>
        </p:pic>
        <p:pic>
          <p:nvPicPr>
            <p:cNvPr id="886" name="Google Shape;886;p38" descr="影像"/>
            <p:cNvPicPr preferRelativeResize="0"/>
            <p:nvPr/>
          </p:nvPicPr>
          <p:blipFill rotWithShape="1">
            <a:blip r:embed="rId4">
              <a:alphaModFix/>
            </a:blip>
            <a:srcRect/>
            <a:stretch/>
          </p:blipFill>
          <p:spPr>
            <a:xfrm>
              <a:off x="10245" y="9203697"/>
              <a:ext cx="13784613" cy="1665816"/>
            </a:xfrm>
            <a:prstGeom prst="rect">
              <a:avLst/>
            </a:prstGeom>
            <a:noFill/>
            <a:ln>
              <a:noFill/>
            </a:ln>
          </p:spPr>
        </p:pic>
      </p:grpSp>
      <p:sp>
        <p:nvSpPr>
          <p:cNvPr id="8" name="Google Shape;657;p21"/>
          <p:cNvSpPr txBox="1">
            <a:spLocks noGrp="1"/>
          </p:cNvSpPr>
          <p:nvPr>
            <p:ph type="body" idx="14"/>
          </p:nvPr>
        </p:nvSpPr>
        <p:spPr>
          <a:xfrm>
            <a:off x="1" y="0"/>
            <a:ext cx="24384000" cy="235446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66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項目二「行政運作及自我改善</a:t>
            </a:r>
            <a:r>
              <a:rPr lang="en-US" sz="66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6600" dirty="0">
              <a:effectLst>
                <a:outerShdw blurRad="38100" dist="38100" dir="2700000" algn="tl">
                  <a:srgbClr val="000000">
                    <a:alpha val="43137"/>
                  </a:srgbClr>
                </a:outerShdw>
              </a:effectLs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890"/>
        <p:cNvGrpSpPr/>
        <p:nvPr/>
      </p:nvGrpSpPr>
      <p:grpSpPr>
        <a:xfrm>
          <a:off x="0" y="0"/>
          <a:ext cx="0" cy="0"/>
          <a:chOff x="0" y="0"/>
          <a:chExt cx="0" cy="0"/>
        </a:xfrm>
      </p:grpSpPr>
      <p:sp>
        <p:nvSpPr>
          <p:cNvPr id="891" name="Google Shape;891;p39"/>
          <p:cNvSpPr txBox="1"/>
          <p:nvPr/>
        </p:nvSpPr>
        <p:spPr>
          <a:xfrm>
            <a:off x="8885702" y="3223180"/>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項目三</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892" name="Google Shape;892;p39"/>
          <p:cNvSpPr txBox="1"/>
          <p:nvPr/>
        </p:nvSpPr>
        <p:spPr>
          <a:xfrm>
            <a:off x="6284391" y="5689480"/>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學生遴選及學習支持</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894" name="Google Shape;894;p39"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898"/>
        <p:cNvGrpSpPr/>
        <p:nvPr/>
      </p:nvGrpSpPr>
      <p:grpSpPr>
        <a:xfrm>
          <a:off x="0" y="0"/>
          <a:ext cx="0" cy="0"/>
          <a:chOff x="0" y="0"/>
          <a:chExt cx="0" cy="0"/>
        </a:xfrm>
      </p:grpSpPr>
      <p:sp>
        <p:nvSpPr>
          <p:cNvPr id="899" name="Google Shape;899;p40"/>
          <p:cNvSpPr txBox="1">
            <a:spLocks noGrp="1"/>
          </p:cNvSpPr>
          <p:nvPr>
            <p:ph type="body" idx="14"/>
          </p:nvPr>
        </p:nvSpPr>
        <p:spPr>
          <a:xfrm>
            <a:off x="0" y="-56733"/>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
        <p:nvSpPr>
          <p:cNvPr id="900" name="Google Shape;900;p40"/>
          <p:cNvSpPr txBox="1"/>
          <p:nvPr/>
        </p:nvSpPr>
        <p:spPr>
          <a:xfrm>
            <a:off x="117558" y="2784951"/>
            <a:ext cx="14763657"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（一）遴選適性與優質師資生之機制與運作</a:t>
            </a:r>
            <a:endParaRPr sz="6000" b="0" i="0" u="none" strike="noStrike" cap="none">
              <a:solidFill>
                <a:srgbClr val="000000"/>
              </a:solidFill>
              <a:latin typeface="DFKai-SB"/>
              <a:ea typeface="DFKai-SB"/>
              <a:cs typeface="DFKai-SB"/>
              <a:sym typeface="DFKai-SB"/>
            </a:endParaRPr>
          </a:p>
        </p:txBody>
      </p:sp>
      <p:sp>
        <p:nvSpPr>
          <p:cNvPr id="901" name="Google Shape;901;p40"/>
          <p:cNvSpPr/>
          <p:nvPr/>
        </p:nvSpPr>
        <p:spPr>
          <a:xfrm>
            <a:off x="9197340" y="4942233"/>
            <a:ext cx="5989320" cy="7019800"/>
          </a:xfrm>
          <a:custGeom>
            <a:avLst/>
            <a:gdLst/>
            <a:ahLst/>
            <a:cxnLst/>
            <a:rect l="l" t="t" r="r" b="b"/>
            <a:pathLst>
              <a:path w="20400" h="21502" extrusionOk="0">
                <a:moveTo>
                  <a:pt x="7928" y="4"/>
                </a:moveTo>
                <a:cubicBezTo>
                  <a:pt x="6343" y="54"/>
                  <a:pt x="4758" y="513"/>
                  <a:pt x="3383" y="1414"/>
                </a:cubicBezTo>
                <a:cubicBezTo>
                  <a:pt x="-286" y="3816"/>
                  <a:pt x="-1098" y="8454"/>
                  <a:pt x="1573" y="11753"/>
                </a:cubicBezTo>
                <a:cubicBezTo>
                  <a:pt x="3866" y="14587"/>
                  <a:pt x="8102" y="15587"/>
                  <a:pt x="11645" y="14130"/>
                </a:cubicBezTo>
                <a:lnTo>
                  <a:pt x="11895" y="14028"/>
                </a:lnTo>
                <a:lnTo>
                  <a:pt x="12039" y="14238"/>
                </a:lnTo>
                <a:cubicBezTo>
                  <a:pt x="12051" y="14256"/>
                  <a:pt x="12060" y="14269"/>
                  <a:pt x="12071" y="14282"/>
                </a:cubicBezTo>
                <a:lnTo>
                  <a:pt x="17686" y="21218"/>
                </a:lnTo>
                <a:cubicBezTo>
                  <a:pt x="17806" y="21366"/>
                  <a:pt x="17984" y="21464"/>
                  <a:pt x="18188" y="21493"/>
                </a:cubicBezTo>
                <a:cubicBezTo>
                  <a:pt x="18392" y="21522"/>
                  <a:pt x="18597" y="21479"/>
                  <a:pt x="18762" y="21371"/>
                </a:cubicBezTo>
                <a:lnTo>
                  <a:pt x="20082" y="20505"/>
                </a:lnTo>
                <a:cubicBezTo>
                  <a:pt x="20425" y="20281"/>
                  <a:pt x="20502" y="19847"/>
                  <a:pt x="20252" y="19538"/>
                </a:cubicBezTo>
                <a:lnTo>
                  <a:pt x="14637" y="12602"/>
                </a:lnTo>
                <a:cubicBezTo>
                  <a:pt x="14613" y="12572"/>
                  <a:pt x="14586" y="12546"/>
                  <a:pt x="14559" y="12521"/>
                </a:cubicBezTo>
                <a:lnTo>
                  <a:pt x="14359" y="12340"/>
                </a:lnTo>
                <a:lnTo>
                  <a:pt x="14540" y="12143"/>
                </a:lnTo>
                <a:cubicBezTo>
                  <a:pt x="16964" y="9533"/>
                  <a:pt x="17103" y="5790"/>
                  <a:pt x="14878" y="3042"/>
                </a:cubicBezTo>
                <a:cubicBezTo>
                  <a:pt x="13209" y="980"/>
                  <a:pt x="10569" y="-78"/>
                  <a:pt x="7928" y="4"/>
                </a:cubicBezTo>
                <a:close/>
                <a:moveTo>
                  <a:pt x="7952" y="1548"/>
                </a:moveTo>
                <a:cubicBezTo>
                  <a:pt x="8377" y="1533"/>
                  <a:pt x="8807" y="1556"/>
                  <a:pt x="9237" y="1617"/>
                </a:cubicBezTo>
                <a:cubicBezTo>
                  <a:pt x="10956" y="1861"/>
                  <a:pt x="12466" y="2690"/>
                  <a:pt x="13488" y="3952"/>
                </a:cubicBezTo>
                <a:cubicBezTo>
                  <a:pt x="15601" y="6562"/>
                  <a:pt x="14959" y="10231"/>
                  <a:pt x="12058" y="12131"/>
                </a:cubicBezTo>
                <a:cubicBezTo>
                  <a:pt x="10904" y="12887"/>
                  <a:pt x="9563" y="13250"/>
                  <a:pt x="8234" y="13250"/>
                </a:cubicBezTo>
                <a:cubicBezTo>
                  <a:pt x="6221" y="13250"/>
                  <a:pt x="4235" y="12415"/>
                  <a:pt x="2963" y="10843"/>
                </a:cubicBezTo>
                <a:cubicBezTo>
                  <a:pt x="850" y="8233"/>
                  <a:pt x="1491" y="4565"/>
                  <a:pt x="4393" y="2665"/>
                </a:cubicBezTo>
                <a:cubicBezTo>
                  <a:pt x="5446" y="1976"/>
                  <a:pt x="6677" y="1593"/>
                  <a:pt x="7952" y="1548"/>
                </a:cubicBezTo>
                <a:close/>
              </a:path>
            </a:pathLst>
          </a:custGeom>
          <a:solidFill>
            <a:srgbClr val="00000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000000"/>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pic>
        <p:nvPicPr>
          <p:cNvPr id="902" name="Google Shape;902;p40" descr="影像"/>
          <p:cNvPicPr preferRelativeResize="0"/>
          <p:nvPr/>
        </p:nvPicPr>
        <p:blipFill rotWithShape="1">
          <a:blip r:embed="rId3">
            <a:alphaModFix/>
          </a:blip>
          <a:srcRect l="17684" t="5602" r="18076" b="12373"/>
          <a:stretch/>
        </p:blipFill>
        <p:spPr>
          <a:xfrm>
            <a:off x="10432150" y="6173371"/>
            <a:ext cx="1764508" cy="2433336"/>
          </a:xfrm>
          <a:custGeom>
            <a:avLst/>
            <a:gdLst/>
            <a:ahLst/>
            <a:cxnLst/>
            <a:rect l="l" t="t" r="r" b="b"/>
            <a:pathLst>
              <a:path w="21600" h="21233" extrusionOk="0">
                <a:moveTo>
                  <a:pt x="14240" y="1"/>
                </a:moveTo>
                <a:cubicBezTo>
                  <a:pt x="11918" y="47"/>
                  <a:pt x="9971" y="2123"/>
                  <a:pt x="11888" y="3872"/>
                </a:cubicBezTo>
                <a:lnTo>
                  <a:pt x="12709" y="4624"/>
                </a:lnTo>
                <a:lnTo>
                  <a:pt x="11320" y="5098"/>
                </a:lnTo>
                <a:cubicBezTo>
                  <a:pt x="10554" y="5359"/>
                  <a:pt x="9616" y="5818"/>
                  <a:pt x="9236" y="6120"/>
                </a:cubicBezTo>
                <a:cubicBezTo>
                  <a:pt x="8560" y="6656"/>
                  <a:pt x="8497" y="6654"/>
                  <a:pt x="6564" y="5950"/>
                </a:cubicBezTo>
                <a:cubicBezTo>
                  <a:pt x="5475" y="5554"/>
                  <a:pt x="4586" y="5324"/>
                  <a:pt x="4586" y="5441"/>
                </a:cubicBezTo>
                <a:cubicBezTo>
                  <a:pt x="4586" y="5558"/>
                  <a:pt x="3555" y="4941"/>
                  <a:pt x="2293" y="4066"/>
                </a:cubicBezTo>
                <a:lnTo>
                  <a:pt x="0" y="2477"/>
                </a:lnTo>
                <a:lnTo>
                  <a:pt x="1832" y="4222"/>
                </a:lnTo>
                <a:cubicBezTo>
                  <a:pt x="2839" y="5182"/>
                  <a:pt x="3761" y="6173"/>
                  <a:pt x="3882" y="6425"/>
                </a:cubicBezTo>
                <a:cubicBezTo>
                  <a:pt x="4002" y="6677"/>
                  <a:pt x="5120" y="7266"/>
                  <a:pt x="6364" y="7734"/>
                </a:cubicBezTo>
                <a:cubicBezTo>
                  <a:pt x="8243" y="8440"/>
                  <a:pt x="8760" y="8524"/>
                  <a:pt x="9401" y="8236"/>
                </a:cubicBezTo>
                <a:cubicBezTo>
                  <a:pt x="9826" y="8046"/>
                  <a:pt x="10281" y="7973"/>
                  <a:pt x="10416" y="8070"/>
                </a:cubicBezTo>
                <a:cubicBezTo>
                  <a:pt x="10552" y="8167"/>
                  <a:pt x="10664" y="10961"/>
                  <a:pt x="10664" y="14283"/>
                </a:cubicBezTo>
                <a:cubicBezTo>
                  <a:pt x="10664" y="19385"/>
                  <a:pt x="10763" y="20393"/>
                  <a:pt x="11300" y="20780"/>
                </a:cubicBezTo>
                <a:cubicBezTo>
                  <a:pt x="11651" y="21031"/>
                  <a:pt x="12063" y="21236"/>
                  <a:pt x="12214" y="21233"/>
                </a:cubicBezTo>
                <a:cubicBezTo>
                  <a:pt x="13257" y="21216"/>
                  <a:pt x="13481" y="20573"/>
                  <a:pt x="13589" y="17299"/>
                </a:cubicBezTo>
                <a:cubicBezTo>
                  <a:pt x="13683" y="14437"/>
                  <a:pt x="13808" y="13819"/>
                  <a:pt x="14308" y="13819"/>
                </a:cubicBezTo>
                <a:cubicBezTo>
                  <a:pt x="14807" y="13819"/>
                  <a:pt x="14938" y="14430"/>
                  <a:pt x="15032" y="17233"/>
                </a:cubicBezTo>
                <a:cubicBezTo>
                  <a:pt x="15135" y="20320"/>
                  <a:pt x="15224" y="20673"/>
                  <a:pt x="15969" y="20960"/>
                </a:cubicBezTo>
                <a:cubicBezTo>
                  <a:pt x="17597" y="21585"/>
                  <a:pt x="17956" y="20902"/>
                  <a:pt x="17956" y="17188"/>
                </a:cubicBezTo>
                <a:lnTo>
                  <a:pt x="17956" y="13794"/>
                </a:lnTo>
                <a:lnTo>
                  <a:pt x="19778" y="12510"/>
                </a:lnTo>
                <a:cubicBezTo>
                  <a:pt x="20781" y="11803"/>
                  <a:pt x="21600" y="11061"/>
                  <a:pt x="21600" y="10858"/>
                </a:cubicBezTo>
                <a:cubicBezTo>
                  <a:pt x="21600" y="10655"/>
                  <a:pt x="21148" y="10276"/>
                  <a:pt x="20594" y="10016"/>
                </a:cubicBezTo>
                <a:cubicBezTo>
                  <a:pt x="19667" y="9580"/>
                  <a:pt x="19637" y="9493"/>
                  <a:pt x="20191" y="8925"/>
                </a:cubicBezTo>
                <a:cubicBezTo>
                  <a:pt x="20522" y="8586"/>
                  <a:pt x="20794" y="8122"/>
                  <a:pt x="20794" y="7893"/>
                </a:cubicBezTo>
                <a:cubicBezTo>
                  <a:pt x="20794" y="7347"/>
                  <a:pt x="18291" y="4968"/>
                  <a:pt x="17704" y="4956"/>
                </a:cubicBezTo>
                <a:cubicBezTo>
                  <a:pt x="16769" y="4938"/>
                  <a:pt x="16377" y="4241"/>
                  <a:pt x="16975" y="3654"/>
                </a:cubicBezTo>
                <a:cubicBezTo>
                  <a:pt x="17858" y="2787"/>
                  <a:pt x="17680" y="1523"/>
                  <a:pt x="16557" y="717"/>
                </a:cubicBezTo>
                <a:cubicBezTo>
                  <a:pt x="15829" y="195"/>
                  <a:pt x="15013" y="-15"/>
                  <a:pt x="14240" y="1"/>
                </a:cubicBezTo>
                <a:close/>
              </a:path>
            </a:pathLst>
          </a:custGeom>
          <a:noFill/>
          <a:ln>
            <a:noFill/>
          </a:ln>
        </p:spPr>
      </p:pic>
      <p:sp>
        <p:nvSpPr>
          <p:cNvPr id="903" name="Google Shape;903;p40"/>
          <p:cNvSpPr txBox="1"/>
          <p:nvPr/>
        </p:nvSpPr>
        <p:spPr>
          <a:xfrm>
            <a:off x="3075628" y="7802845"/>
            <a:ext cx="3233150"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04" name="Google Shape;904;p40"/>
          <p:cNvSpPr/>
          <p:nvPr/>
        </p:nvSpPr>
        <p:spPr>
          <a:xfrm>
            <a:off x="3086056" y="7130240"/>
            <a:ext cx="4988344" cy="2643786"/>
          </a:xfrm>
          <a:prstGeom prst="roundRect">
            <a:avLst>
              <a:gd name="adj" fmla="val 15000"/>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05" name="Google Shape;905;p40"/>
          <p:cNvSpPr txBox="1"/>
          <p:nvPr/>
        </p:nvSpPr>
        <p:spPr>
          <a:xfrm>
            <a:off x="3963653" y="7580595"/>
            <a:ext cx="3233150" cy="17430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9000"/>
              <a:buFont typeface="Arial"/>
              <a:buNone/>
            </a:pPr>
            <a:r>
              <a:rPr lang="en-US" sz="90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06" name="Google Shape;906;p40"/>
          <p:cNvSpPr txBox="1"/>
          <p:nvPr/>
        </p:nvSpPr>
        <p:spPr>
          <a:xfrm>
            <a:off x="15922681" y="7802845"/>
            <a:ext cx="3233151"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07" name="Google Shape;907;p40"/>
          <p:cNvSpPr/>
          <p:nvPr/>
        </p:nvSpPr>
        <p:spPr>
          <a:xfrm>
            <a:off x="15933111" y="7130240"/>
            <a:ext cx="4988343" cy="2643786"/>
          </a:xfrm>
          <a:prstGeom prst="roundRect">
            <a:avLst>
              <a:gd name="adj" fmla="val 15000"/>
            </a:avLst>
          </a:prstGeom>
          <a:blipFill rotWithShape="1">
            <a:blip r:embed="rId5">
              <a:alphaModFix/>
            </a:blip>
            <a:stretch>
              <a:fillRect/>
            </a:stretch>
          </a:blipFill>
          <a:ln>
            <a:noFill/>
          </a:ln>
          <a:effectLst>
            <a:outerShdw blurRad="63500" dist="127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08" name="Google Shape;908;p40"/>
          <p:cNvSpPr txBox="1"/>
          <p:nvPr/>
        </p:nvSpPr>
        <p:spPr>
          <a:xfrm>
            <a:off x="16810706" y="7580595"/>
            <a:ext cx="3233150" cy="17430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9000"/>
              <a:buFont typeface="Arial"/>
              <a:buNone/>
            </a:pPr>
            <a:r>
              <a:rPr lang="en-US" sz="9000" b="0" i="0" u="none" strike="noStrike" cap="none">
                <a:solidFill>
                  <a:srgbClr val="FFFFFF"/>
                </a:solidFill>
                <a:latin typeface="Arial"/>
                <a:ea typeface="Arial"/>
                <a:cs typeface="Arial"/>
                <a:sym typeface="Arial"/>
              </a:rPr>
              <a:t>優質</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950"/>
        <p:cNvGrpSpPr/>
        <p:nvPr/>
      </p:nvGrpSpPr>
      <p:grpSpPr>
        <a:xfrm>
          <a:off x="0" y="0"/>
          <a:ext cx="0" cy="0"/>
          <a:chOff x="0" y="0"/>
          <a:chExt cx="0" cy="0"/>
        </a:xfrm>
      </p:grpSpPr>
      <p:sp>
        <p:nvSpPr>
          <p:cNvPr id="952" name="Google Shape;952;p43"/>
          <p:cNvSpPr txBox="1"/>
          <p:nvPr/>
        </p:nvSpPr>
        <p:spPr>
          <a:xfrm>
            <a:off x="117558" y="2784951"/>
            <a:ext cx="16302539"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（二）師資生組成反映 K-12 師資需求之多元性</a:t>
            </a:r>
            <a:endParaRPr sz="6000" b="0" i="0" u="none" strike="noStrike" cap="none">
              <a:solidFill>
                <a:srgbClr val="000000"/>
              </a:solidFill>
              <a:latin typeface="DFKai-SB"/>
              <a:ea typeface="DFKai-SB"/>
              <a:cs typeface="DFKai-SB"/>
              <a:sym typeface="DFKai-SB"/>
            </a:endParaRPr>
          </a:p>
        </p:txBody>
      </p:sp>
      <p:sp>
        <p:nvSpPr>
          <p:cNvPr id="953" name="Google Shape;953;p43"/>
          <p:cNvSpPr txBox="1"/>
          <p:nvPr/>
        </p:nvSpPr>
        <p:spPr>
          <a:xfrm>
            <a:off x="2407080" y="4268869"/>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依據學校系所條件並評估市場需求，規劃特殊教育學校（班）師資生遴選</a:t>
            </a:r>
            <a:endParaRPr sz="5000" b="0" i="0" u="none" strike="noStrike" cap="none" dirty="0">
              <a:solidFill>
                <a:srgbClr val="000000"/>
              </a:solidFill>
              <a:latin typeface="DFKai-SB"/>
              <a:ea typeface="DFKai-SB"/>
              <a:cs typeface="DFKai-SB"/>
              <a:sym typeface="DFKai-SB"/>
            </a:endParaRPr>
          </a:p>
        </p:txBody>
      </p:sp>
      <p:pic>
        <p:nvPicPr>
          <p:cNvPr id="955" name="Google Shape;955;p43" descr="影像"/>
          <p:cNvPicPr preferRelativeResize="0"/>
          <p:nvPr/>
        </p:nvPicPr>
        <p:blipFill rotWithShape="1">
          <a:blip r:embed="rId3">
            <a:alphaModFix/>
          </a:blip>
          <a:srcRect t="12782"/>
          <a:stretch/>
        </p:blipFill>
        <p:spPr>
          <a:xfrm>
            <a:off x="2133600" y="6888748"/>
            <a:ext cx="20135850" cy="5569952"/>
          </a:xfrm>
          <a:prstGeom prst="rect">
            <a:avLst/>
          </a:prstGeom>
          <a:noFill/>
          <a:ln>
            <a:noFill/>
          </a:ln>
        </p:spPr>
      </p:pic>
      <p:sp>
        <p:nvSpPr>
          <p:cNvPr id="956" name="Google Shape;956;p43"/>
          <p:cNvSpPr txBox="1"/>
          <p:nvPr/>
        </p:nvSpPr>
        <p:spPr>
          <a:xfrm>
            <a:off x="3812538" y="5827499"/>
            <a:ext cx="15136124" cy="75979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4000" b="1"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rPr>
              <a:t>特殊教育學系107-109學年入學之師資生員額</a:t>
            </a:r>
            <a:endParaRPr sz="4000" b="1"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endParaRPr>
          </a:p>
        </p:txBody>
      </p:sp>
      <p:sp>
        <p:nvSpPr>
          <p:cNvPr id="9" name="Google Shape;899;p40"/>
          <p:cNvSpPr txBox="1">
            <a:spLocks noGrp="1"/>
          </p:cNvSpPr>
          <p:nvPr>
            <p:ph type="body" idx="14"/>
          </p:nvPr>
        </p:nvSpPr>
        <p:spPr>
          <a:xfrm>
            <a:off x="0" y="-56733"/>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968"/>
        <p:cNvGrpSpPr/>
        <p:nvPr/>
      </p:nvGrpSpPr>
      <p:grpSpPr>
        <a:xfrm>
          <a:off x="0" y="0"/>
          <a:ext cx="0" cy="0"/>
          <a:chOff x="0" y="0"/>
          <a:chExt cx="0" cy="0"/>
        </a:xfrm>
      </p:grpSpPr>
      <p:sp>
        <p:nvSpPr>
          <p:cNvPr id="971" name="Google Shape;971;p45"/>
          <p:cNvSpPr txBox="1"/>
          <p:nvPr/>
        </p:nvSpPr>
        <p:spPr>
          <a:xfrm>
            <a:off x="6433041" y="1569993"/>
            <a:ext cx="9768203"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特殊教育學系大學部課程地圖</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pic>
        <p:nvPicPr>
          <p:cNvPr id="972" name="Google Shape;972;p45" descr="影像">
            <a:hlinkClick r:id="rId3"/>
          </p:cNvPr>
          <p:cNvPicPr preferRelativeResize="0"/>
          <p:nvPr/>
        </p:nvPicPr>
        <p:blipFill rotWithShape="1">
          <a:blip r:embed="rId4">
            <a:alphaModFix/>
          </a:blip>
          <a:srcRect/>
          <a:stretch/>
        </p:blipFill>
        <p:spPr>
          <a:xfrm>
            <a:off x="6112729" y="2483704"/>
            <a:ext cx="11813321" cy="11232296"/>
          </a:xfrm>
          <a:prstGeom prst="rect">
            <a:avLst/>
          </a:prstGeom>
          <a:noFill/>
          <a:ln>
            <a:noFill/>
          </a:ln>
        </p:spPr>
      </p:pic>
      <p:sp>
        <p:nvSpPr>
          <p:cNvPr id="9" name="Google Shape;899;p40"/>
          <p:cNvSpPr txBox="1">
            <a:spLocks noGrp="1"/>
          </p:cNvSpPr>
          <p:nvPr>
            <p:ph type="body" idx="14"/>
          </p:nvPr>
        </p:nvSpPr>
        <p:spPr>
          <a:xfrm>
            <a:off x="0" y="82897"/>
            <a:ext cx="24384000" cy="2400807"/>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978"/>
        <p:cNvGrpSpPr/>
        <p:nvPr/>
      </p:nvGrpSpPr>
      <p:grpSpPr>
        <a:xfrm>
          <a:off x="0" y="0"/>
          <a:ext cx="0" cy="0"/>
          <a:chOff x="0" y="0"/>
          <a:chExt cx="0" cy="0"/>
        </a:xfrm>
      </p:grpSpPr>
      <p:sp>
        <p:nvSpPr>
          <p:cNvPr id="979" name="Google Shape;979;p46"/>
          <p:cNvSpPr/>
          <p:nvPr/>
        </p:nvSpPr>
        <p:spPr>
          <a:xfrm>
            <a:off x="2691537" y="10307833"/>
            <a:ext cx="7811629"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0" name="Google Shape;980;p46"/>
          <p:cNvSpPr/>
          <p:nvPr/>
        </p:nvSpPr>
        <p:spPr>
          <a:xfrm>
            <a:off x="2691537" y="7741535"/>
            <a:ext cx="7811629"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2" name="Google Shape;982;p46"/>
          <p:cNvSpPr txBox="1"/>
          <p:nvPr/>
        </p:nvSpPr>
        <p:spPr>
          <a:xfrm>
            <a:off x="3531007" y="3295516"/>
            <a:ext cx="15451158"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a:solidFill>
                  <a:srgbClr val="000000"/>
                </a:solidFill>
                <a:latin typeface="DFKai-SB"/>
                <a:ea typeface="DFKai-SB"/>
                <a:cs typeface="DFKai-SB"/>
                <a:sym typeface="DFKai-SB"/>
              </a:rPr>
              <a:t>特</a:t>
            </a:r>
            <a:r>
              <a:rPr lang="zh-TW" altLang="en-US" sz="5000" b="0" i="0" u="none" strike="noStrike" cap="none" dirty="0">
                <a:solidFill>
                  <a:srgbClr val="000000"/>
                </a:solidFill>
                <a:latin typeface="DFKai-SB"/>
                <a:ea typeface="DFKai-SB"/>
                <a:cs typeface="DFKai-SB"/>
                <a:sym typeface="DFKai-SB"/>
              </a:rPr>
              <a:t>教</a:t>
            </a:r>
            <a:r>
              <a:rPr lang="en-US" sz="5000" b="0" i="0" u="none" strike="noStrike" cap="none" dirty="0" err="1">
                <a:solidFill>
                  <a:srgbClr val="000000"/>
                </a:solidFill>
                <a:latin typeface="DFKai-SB"/>
                <a:ea typeface="DFKai-SB"/>
                <a:cs typeface="DFKai-SB"/>
                <a:sym typeface="DFKai-SB"/>
              </a:rPr>
              <a:t>師資生對課程地圖做為學習指引之瞭解</a:t>
            </a:r>
            <a:endParaRPr sz="5000" b="0" i="0" u="none" strike="noStrike" cap="none" dirty="0">
              <a:solidFill>
                <a:srgbClr val="000000"/>
              </a:solidFill>
              <a:latin typeface="DFKai-SB"/>
              <a:ea typeface="DFKai-SB"/>
              <a:cs typeface="DFKai-SB"/>
              <a:sym typeface="DFKai-SB"/>
            </a:endParaRPr>
          </a:p>
        </p:txBody>
      </p:sp>
      <p:sp>
        <p:nvSpPr>
          <p:cNvPr id="983" name="Google Shape;983;p46"/>
          <p:cNvSpPr txBox="1"/>
          <p:nvPr/>
        </p:nvSpPr>
        <p:spPr>
          <a:xfrm>
            <a:off x="3531007" y="6459148"/>
            <a:ext cx="3233151"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84" name="Google Shape;984;p46"/>
          <p:cNvSpPr/>
          <p:nvPr/>
        </p:nvSpPr>
        <p:spPr>
          <a:xfrm>
            <a:off x="2738523" y="5175239"/>
            <a:ext cx="7811629" cy="2035448"/>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5" name="Google Shape;985;p46"/>
          <p:cNvSpPr txBox="1"/>
          <p:nvPr/>
        </p:nvSpPr>
        <p:spPr>
          <a:xfrm>
            <a:off x="3272890" y="5518275"/>
            <a:ext cx="6648923"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新生座談會</a:t>
            </a:r>
            <a:endParaRPr sz="1400" b="0" i="0" u="none" strike="noStrike" cap="none">
              <a:solidFill>
                <a:srgbClr val="000000"/>
              </a:solidFill>
              <a:latin typeface="Arial"/>
              <a:ea typeface="Arial"/>
              <a:cs typeface="Arial"/>
              <a:sym typeface="Arial"/>
            </a:endParaRPr>
          </a:p>
        </p:txBody>
      </p:sp>
      <p:sp>
        <p:nvSpPr>
          <p:cNvPr id="986" name="Google Shape;986;p46"/>
          <p:cNvSpPr txBox="1"/>
          <p:nvPr/>
        </p:nvSpPr>
        <p:spPr>
          <a:xfrm>
            <a:off x="10844783" y="7938454"/>
            <a:ext cx="3233150" cy="12985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500"/>
              <a:buFont typeface="Arial"/>
              <a:buNone/>
            </a:pPr>
            <a:r>
              <a:rPr lang="en-US" sz="6500" b="0" i="0" u="none" strike="noStrike" cap="none">
                <a:solidFill>
                  <a:srgbClr val="FFFFFF"/>
                </a:solidFill>
                <a:latin typeface="Arial"/>
                <a:ea typeface="Arial"/>
                <a:cs typeface="Arial"/>
                <a:sym typeface="Arial"/>
              </a:rPr>
              <a:t>適性</a:t>
            </a:r>
            <a:endParaRPr sz="1400" b="0" i="0" u="none" strike="noStrike" cap="none">
              <a:solidFill>
                <a:srgbClr val="000000"/>
              </a:solidFill>
              <a:latin typeface="Arial"/>
              <a:ea typeface="Arial"/>
              <a:cs typeface="Arial"/>
              <a:sym typeface="Arial"/>
            </a:endParaRPr>
          </a:p>
        </p:txBody>
      </p:sp>
      <p:sp>
        <p:nvSpPr>
          <p:cNvPr id="987" name="Google Shape;987;p46"/>
          <p:cNvSpPr txBox="1"/>
          <p:nvPr/>
        </p:nvSpPr>
        <p:spPr>
          <a:xfrm>
            <a:off x="3082957" y="8059928"/>
            <a:ext cx="6648924"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dirty="0" err="1">
                <a:solidFill>
                  <a:srgbClr val="FFFFFF"/>
                </a:solidFill>
                <a:latin typeface="Arial"/>
                <a:ea typeface="Arial"/>
                <a:cs typeface="Arial"/>
                <a:sym typeface="Arial"/>
              </a:rPr>
              <a:t>新生課程說明會</a:t>
            </a:r>
            <a:endParaRPr sz="1400" b="0" i="0" u="none" strike="noStrike" cap="none" dirty="0">
              <a:solidFill>
                <a:srgbClr val="000000"/>
              </a:solidFill>
              <a:latin typeface="Arial"/>
              <a:ea typeface="Arial"/>
              <a:cs typeface="Arial"/>
              <a:sym typeface="Arial"/>
            </a:endParaRPr>
          </a:p>
        </p:txBody>
      </p:sp>
      <p:sp>
        <p:nvSpPr>
          <p:cNvPr id="988" name="Google Shape;988;p46"/>
          <p:cNvSpPr/>
          <p:nvPr/>
        </p:nvSpPr>
        <p:spPr>
          <a:xfrm>
            <a:off x="11462569" y="5175239"/>
            <a:ext cx="7785716" cy="2035448"/>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89" name="Google Shape;989;p46"/>
          <p:cNvSpPr txBox="1"/>
          <p:nvPr/>
        </p:nvSpPr>
        <p:spPr>
          <a:xfrm>
            <a:off x="12030966" y="5518275"/>
            <a:ext cx="6648923"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本系網站公布</a:t>
            </a:r>
            <a:endParaRPr sz="1400" b="0" i="0" u="none" strike="noStrike" cap="none">
              <a:solidFill>
                <a:srgbClr val="000000"/>
              </a:solidFill>
              <a:latin typeface="Arial"/>
              <a:ea typeface="Arial"/>
              <a:cs typeface="Arial"/>
              <a:sym typeface="Arial"/>
            </a:endParaRPr>
          </a:p>
        </p:txBody>
      </p:sp>
      <p:sp>
        <p:nvSpPr>
          <p:cNvPr id="990" name="Google Shape;990;p46"/>
          <p:cNvSpPr txBox="1"/>
          <p:nvPr/>
        </p:nvSpPr>
        <p:spPr>
          <a:xfrm>
            <a:off x="3082957" y="10601581"/>
            <a:ext cx="6648924"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家長訪校日</a:t>
            </a:r>
            <a:endParaRPr sz="1400" b="0" i="0" u="none" strike="noStrike" cap="none">
              <a:solidFill>
                <a:srgbClr val="000000"/>
              </a:solidFill>
              <a:latin typeface="Arial"/>
              <a:ea typeface="Arial"/>
              <a:cs typeface="Arial"/>
              <a:sym typeface="Arial"/>
            </a:endParaRPr>
          </a:p>
        </p:txBody>
      </p:sp>
      <p:sp>
        <p:nvSpPr>
          <p:cNvPr id="991" name="Google Shape;991;p46"/>
          <p:cNvSpPr/>
          <p:nvPr/>
        </p:nvSpPr>
        <p:spPr>
          <a:xfrm>
            <a:off x="11462569" y="7716891"/>
            <a:ext cx="7785716"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92" name="Google Shape;992;p46"/>
          <p:cNvSpPr txBox="1"/>
          <p:nvPr/>
        </p:nvSpPr>
        <p:spPr>
          <a:xfrm>
            <a:off x="11787399" y="8084572"/>
            <a:ext cx="7136057"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dirty="0" err="1">
                <a:solidFill>
                  <a:srgbClr val="FFFFFF"/>
                </a:solidFill>
                <a:latin typeface="Arial"/>
                <a:ea typeface="Arial"/>
                <a:cs typeface="Arial"/>
                <a:sym typeface="Arial"/>
              </a:rPr>
              <a:t>本系佈告欄、刊物</a:t>
            </a:r>
            <a:endParaRPr sz="1400" b="0" i="0" u="none" strike="noStrike" cap="none" dirty="0">
              <a:solidFill>
                <a:srgbClr val="000000"/>
              </a:solidFill>
              <a:latin typeface="Arial"/>
              <a:ea typeface="Arial"/>
              <a:cs typeface="Arial"/>
              <a:sym typeface="Arial"/>
            </a:endParaRPr>
          </a:p>
        </p:txBody>
      </p:sp>
      <p:sp>
        <p:nvSpPr>
          <p:cNvPr id="993" name="Google Shape;993;p46"/>
          <p:cNvSpPr/>
          <p:nvPr/>
        </p:nvSpPr>
        <p:spPr>
          <a:xfrm>
            <a:off x="11462569" y="10307833"/>
            <a:ext cx="7785716" cy="2035449"/>
          </a:xfrm>
          <a:prstGeom prst="roundRect">
            <a:avLst>
              <a:gd name="adj" fmla="val 19483"/>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994" name="Google Shape;994;p46"/>
          <p:cNvSpPr txBox="1"/>
          <p:nvPr/>
        </p:nvSpPr>
        <p:spPr>
          <a:xfrm>
            <a:off x="12091623" y="10650870"/>
            <a:ext cx="6527608" cy="13493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800"/>
              <a:buFont typeface="Arial"/>
              <a:buNone/>
            </a:pPr>
            <a:r>
              <a:rPr lang="en-US" sz="6800" b="0" i="0" u="none" strike="noStrike" cap="none">
                <a:solidFill>
                  <a:srgbClr val="FFFFFF"/>
                </a:solidFill>
                <a:latin typeface="Arial"/>
                <a:ea typeface="Arial"/>
                <a:cs typeface="Arial"/>
                <a:sym typeface="Arial"/>
              </a:rPr>
              <a:t>聯合班會</a:t>
            </a:r>
            <a:endParaRPr sz="1400" b="0" i="0" u="none" strike="noStrike" cap="none">
              <a:solidFill>
                <a:srgbClr val="000000"/>
              </a:solidFill>
              <a:latin typeface="Arial"/>
              <a:ea typeface="Arial"/>
              <a:cs typeface="Arial"/>
              <a:sym typeface="Arial"/>
            </a:endParaRPr>
          </a:p>
        </p:txBody>
      </p:sp>
      <p:pic>
        <p:nvPicPr>
          <p:cNvPr id="995" name="Google Shape;995;p46" descr="LUMASbhoV2ZqSOHqxNJfVMycu1STVh7SaJlKvM-H3Ne2nhVqPCfeoy9XbOqbJgb8CwOY0wT2LxsaDdiLlcsjjwfyAYGwALvUjm9NsuzCu4ASguOgUSOkCvU5pybFz3WTTzBqbG8=s0.jpg"/>
          <p:cNvPicPr preferRelativeResize="0"/>
          <p:nvPr/>
        </p:nvPicPr>
        <p:blipFill rotWithShape="1">
          <a:blip r:embed="rId4">
            <a:alphaModFix/>
          </a:blip>
          <a:srcRect t="17932" b="4757"/>
          <a:stretch/>
        </p:blipFill>
        <p:spPr>
          <a:xfrm>
            <a:off x="19824638" y="9579253"/>
            <a:ext cx="3953192" cy="2829758"/>
          </a:xfrm>
          <a:prstGeom prst="rect">
            <a:avLst/>
          </a:prstGeom>
          <a:noFill/>
          <a:ln>
            <a:noFill/>
          </a:ln>
        </p:spPr>
      </p:pic>
      <p:pic>
        <p:nvPicPr>
          <p:cNvPr id="996" name="Google Shape;996;p46" descr="lVDuqsH7DWxK6CqWdERsRZLB0P9TgGQ7jP6qXWUkkSOoWxwCjoSPfRa_Ldig3YG4kS_hHLse5A_04cEeL9XoA7_Y1Z-XAYDs8sw57enGInLZmJZTFFcCQEgNWeaUTZKFm1z_yww=s0.jpg"/>
          <p:cNvPicPr preferRelativeResize="0"/>
          <p:nvPr/>
        </p:nvPicPr>
        <p:blipFill rotWithShape="1">
          <a:blip r:embed="rId5">
            <a:alphaModFix/>
          </a:blip>
          <a:srcRect t="2272" b="272"/>
          <a:stretch/>
        </p:blipFill>
        <p:spPr>
          <a:xfrm>
            <a:off x="19809883" y="6533585"/>
            <a:ext cx="3953264" cy="2888163"/>
          </a:xfrm>
          <a:prstGeom prst="rect">
            <a:avLst/>
          </a:prstGeom>
          <a:noFill/>
          <a:ln>
            <a:noFill/>
          </a:ln>
        </p:spPr>
      </p:pic>
      <p:sp>
        <p:nvSpPr>
          <p:cNvPr id="21"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1000"/>
        <p:cNvGrpSpPr/>
        <p:nvPr/>
      </p:nvGrpSpPr>
      <p:grpSpPr>
        <a:xfrm>
          <a:off x="0" y="0"/>
          <a:ext cx="0" cy="0"/>
          <a:chOff x="0" y="0"/>
          <a:chExt cx="0" cy="0"/>
        </a:xfrm>
      </p:grpSpPr>
      <p:sp>
        <p:nvSpPr>
          <p:cNvPr id="1002" name="Google Shape;1002;p47"/>
          <p:cNvSpPr txBox="1"/>
          <p:nvPr/>
        </p:nvSpPr>
        <p:spPr>
          <a:xfrm>
            <a:off x="117558" y="2784951"/>
            <a:ext cx="14763657"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（四）師資生學習與增能輔導之作法與成效</a:t>
            </a:r>
            <a:endParaRPr sz="6000" b="0" i="0" u="none" strike="noStrike" cap="none">
              <a:solidFill>
                <a:srgbClr val="000000"/>
              </a:solidFill>
              <a:latin typeface="DFKai-SB"/>
              <a:ea typeface="DFKai-SB"/>
              <a:cs typeface="DFKai-SB"/>
              <a:sym typeface="DFKai-SB"/>
            </a:endParaRPr>
          </a:p>
        </p:txBody>
      </p:sp>
      <p:sp>
        <p:nvSpPr>
          <p:cNvPr id="1003" name="Google Shape;1003;p47"/>
          <p:cNvSpPr txBox="1"/>
          <p:nvPr/>
        </p:nvSpPr>
        <p:spPr>
          <a:xfrm>
            <a:off x="2877169" y="4658903"/>
            <a:ext cx="12608148"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雙導師制度</a:t>
            </a:r>
            <a:endParaRPr sz="5000" b="0" i="0" u="none" strike="noStrike" cap="none">
              <a:solidFill>
                <a:srgbClr val="000000"/>
              </a:solidFill>
              <a:latin typeface="DFKai-SB"/>
              <a:ea typeface="DFKai-SB"/>
              <a:cs typeface="DFKai-SB"/>
              <a:sym typeface="DFKai-SB"/>
            </a:endParaRPr>
          </a:p>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導師輔導學生具體做法（如下）</a:t>
            </a:r>
            <a:endParaRPr sz="1400" b="0" i="0" u="none" strike="noStrike" cap="none">
              <a:solidFill>
                <a:srgbClr val="000000"/>
              </a:solidFill>
              <a:latin typeface="Arial"/>
              <a:ea typeface="Arial"/>
              <a:cs typeface="Arial"/>
              <a:sym typeface="Arial"/>
            </a:endParaRPr>
          </a:p>
        </p:txBody>
      </p:sp>
      <p:sp>
        <p:nvSpPr>
          <p:cNvPr id="1004" name="Google Shape;1004;p47"/>
          <p:cNvSpPr/>
          <p:nvPr/>
        </p:nvSpPr>
        <p:spPr>
          <a:xfrm>
            <a:off x="8818564" y="7077369"/>
            <a:ext cx="6746871" cy="2429670"/>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5" name="Google Shape;1005;p47"/>
          <p:cNvSpPr/>
          <p:nvPr/>
        </p:nvSpPr>
        <p:spPr>
          <a:xfrm>
            <a:off x="16039642" y="7077369"/>
            <a:ext cx="6746871" cy="2429670"/>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6" name="Google Shape;1006;p47"/>
          <p:cNvSpPr/>
          <p:nvPr/>
        </p:nvSpPr>
        <p:spPr>
          <a:xfrm>
            <a:off x="1597488" y="7077369"/>
            <a:ext cx="6746870" cy="2429670"/>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7" name="Google Shape;1007;p47"/>
          <p:cNvSpPr/>
          <p:nvPr/>
        </p:nvSpPr>
        <p:spPr>
          <a:xfrm>
            <a:off x="1597488" y="9855227"/>
            <a:ext cx="6746870" cy="2429669"/>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8" name="Google Shape;1008;p47"/>
          <p:cNvSpPr/>
          <p:nvPr/>
        </p:nvSpPr>
        <p:spPr>
          <a:xfrm>
            <a:off x="8818564" y="9855227"/>
            <a:ext cx="6746871" cy="2429669"/>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09" name="Google Shape;1009;p47"/>
          <p:cNvSpPr/>
          <p:nvPr/>
        </p:nvSpPr>
        <p:spPr>
          <a:xfrm>
            <a:off x="16039642" y="9855227"/>
            <a:ext cx="6746871" cy="2429669"/>
          </a:xfrm>
          <a:prstGeom prst="rect">
            <a:avLst/>
          </a:pr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10" name="Google Shape;1010;p47"/>
          <p:cNvSpPr txBox="1"/>
          <p:nvPr/>
        </p:nvSpPr>
        <p:spPr>
          <a:xfrm>
            <a:off x="1646461" y="7242866"/>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提供學生</a:t>
            </a:r>
            <a:endParaRPr sz="5000" b="0" i="0" u="none" strike="noStrike" cap="none">
              <a:solidFill>
                <a:srgbClr val="000000"/>
              </a:solidFill>
              <a:latin typeface="Helvetica Neue Light"/>
              <a:ea typeface="Helvetica Neue Light"/>
              <a:cs typeface="Helvetica Neue Light"/>
              <a:sym typeface="Helvetica Neue Light"/>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學習多元輔導</a:t>
            </a: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11" name="Google Shape;1011;p47"/>
          <p:cNvSpPr txBox="1"/>
          <p:nvPr/>
        </p:nvSpPr>
        <p:spPr>
          <a:xfrm>
            <a:off x="8843052" y="7242866"/>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學生學習</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預警輔導系統</a:t>
            </a:r>
            <a:endParaRPr sz="1400" b="0" i="0" u="none" strike="noStrike" cap="none">
              <a:solidFill>
                <a:srgbClr val="000000"/>
              </a:solidFill>
              <a:latin typeface="Arial"/>
              <a:ea typeface="Arial"/>
              <a:cs typeface="Arial"/>
              <a:sym typeface="Arial"/>
            </a:endParaRPr>
          </a:p>
        </p:txBody>
      </p:sp>
      <p:sp>
        <p:nvSpPr>
          <p:cNvPr id="1012" name="Google Shape;1012;p47"/>
          <p:cNvSpPr txBox="1"/>
          <p:nvPr/>
        </p:nvSpPr>
        <p:spPr>
          <a:xfrm>
            <a:off x="16088616" y="7242866"/>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校務行政系統</a:t>
            </a:r>
            <a:endParaRPr sz="1400" b="0" i="0" u="none" strike="noStrike" cap="none">
              <a:solidFill>
                <a:srgbClr val="000000"/>
              </a:solidFill>
              <a:latin typeface="Arial"/>
              <a:ea typeface="Arial"/>
              <a:cs typeface="Arial"/>
              <a:sym typeface="Arial"/>
            </a:endParaRPr>
          </a:p>
        </p:txBody>
      </p:sp>
      <p:sp>
        <p:nvSpPr>
          <p:cNvPr id="1013" name="Google Shape;1013;p47"/>
          <p:cNvSpPr txBox="1"/>
          <p:nvPr/>
        </p:nvSpPr>
        <p:spPr>
          <a:xfrm>
            <a:off x="1646461" y="10020723"/>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學生</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賃居住處訪視</a:t>
            </a:r>
            <a:endParaRPr sz="1400" b="0" i="0" u="none" strike="noStrike" cap="none">
              <a:solidFill>
                <a:srgbClr val="000000"/>
              </a:solidFill>
              <a:latin typeface="Arial"/>
              <a:ea typeface="Arial"/>
              <a:cs typeface="Arial"/>
              <a:sym typeface="Arial"/>
            </a:endParaRPr>
          </a:p>
        </p:txBody>
      </p:sp>
      <p:sp>
        <p:nvSpPr>
          <p:cNvPr id="1014" name="Google Shape;1014;p47"/>
          <p:cNvSpPr txBox="1"/>
          <p:nvPr/>
        </p:nvSpPr>
        <p:spPr>
          <a:xfrm>
            <a:off x="8818564" y="10020723"/>
            <a:ext cx="6648923"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新生</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始業式座談會</a:t>
            </a:r>
            <a:endParaRPr sz="1400" b="0" i="0" u="none" strike="noStrike" cap="none">
              <a:solidFill>
                <a:srgbClr val="000000"/>
              </a:solidFill>
              <a:latin typeface="Arial"/>
              <a:ea typeface="Arial"/>
              <a:cs typeface="Arial"/>
              <a:sym typeface="Arial"/>
            </a:endParaRPr>
          </a:p>
        </p:txBody>
      </p:sp>
      <p:sp>
        <p:nvSpPr>
          <p:cNvPr id="1015" name="Google Shape;1015;p47"/>
          <p:cNvSpPr txBox="1"/>
          <p:nvPr/>
        </p:nvSpPr>
        <p:spPr>
          <a:xfrm>
            <a:off x="16088616" y="10509674"/>
            <a:ext cx="6648923"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家長訪校日</a:t>
            </a:r>
            <a:endParaRPr sz="1400" b="0" i="0" u="none" strike="noStrike" cap="none">
              <a:solidFill>
                <a:srgbClr val="000000"/>
              </a:solidFill>
              <a:latin typeface="Arial"/>
              <a:ea typeface="Arial"/>
              <a:cs typeface="Arial"/>
              <a:sym typeface="Arial"/>
            </a:endParaRPr>
          </a:p>
        </p:txBody>
      </p:sp>
      <p:sp>
        <p:nvSpPr>
          <p:cNvPr id="18"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1019"/>
        <p:cNvGrpSpPr/>
        <p:nvPr/>
      </p:nvGrpSpPr>
      <p:grpSpPr>
        <a:xfrm>
          <a:off x="0" y="0"/>
          <a:ext cx="0" cy="0"/>
          <a:chOff x="0" y="0"/>
          <a:chExt cx="0" cy="0"/>
        </a:xfrm>
      </p:grpSpPr>
      <p:sp>
        <p:nvSpPr>
          <p:cNvPr id="1020" name="Google Shape;1020;p48"/>
          <p:cNvSpPr/>
          <p:nvPr/>
        </p:nvSpPr>
        <p:spPr>
          <a:xfrm>
            <a:off x="21350197" y="11519658"/>
            <a:ext cx="2929091" cy="2265525"/>
          </a:xfrm>
          <a:custGeom>
            <a:avLst/>
            <a:gdLst/>
            <a:ahLst/>
            <a:cxnLst/>
            <a:rect l="l" t="t" r="r" b="b"/>
            <a:pathLst>
              <a:path w="21566" h="21598" extrusionOk="0">
                <a:moveTo>
                  <a:pt x="21464" y="6"/>
                </a:moveTo>
                <a:cubicBezTo>
                  <a:pt x="21442" y="-2"/>
                  <a:pt x="21417" y="-2"/>
                  <a:pt x="21392" y="8"/>
                </a:cubicBezTo>
                <a:lnTo>
                  <a:pt x="18267" y="1242"/>
                </a:lnTo>
                <a:cubicBezTo>
                  <a:pt x="18161" y="1283"/>
                  <a:pt x="18132" y="1450"/>
                  <a:pt x="18212" y="1547"/>
                </a:cubicBezTo>
                <a:lnTo>
                  <a:pt x="18753" y="2202"/>
                </a:lnTo>
                <a:cubicBezTo>
                  <a:pt x="18809" y="2274"/>
                  <a:pt x="18815" y="2386"/>
                  <a:pt x="18759" y="2459"/>
                </a:cubicBezTo>
                <a:lnTo>
                  <a:pt x="13208" y="10155"/>
                </a:lnTo>
                <a:cubicBezTo>
                  <a:pt x="13152" y="10227"/>
                  <a:pt x="13058" y="10235"/>
                  <a:pt x="13002" y="10155"/>
                </a:cubicBezTo>
                <a:lnTo>
                  <a:pt x="9056" y="4932"/>
                </a:lnTo>
                <a:cubicBezTo>
                  <a:pt x="9000" y="4859"/>
                  <a:pt x="8907" y="4859"/>
                  <a:pt x="8851" y="4932"/>
                </a:cubicBezTo>
                <a:lnTo>
                  <a:pt x="39" y="17166"/>
                </a:lnTo>
                <a:cubicBezTo>
                  <a:pt x="-17" y="17238"/>
                  <a:pt x="-11" y="17350"/>
                  <a:pt x="45" y="17423"/>
                </a:cubicBezTo>
                <a:lnTo>
                  <a:pt x="941" y="18503"/>
                </a:lnTo>
                <a:cubicBezTo>
                  <a:pt x="997" y="18576"/>
                  <a:pt x="1084" y="18568"/>
                  <a:pt x="1140" y="18495"/>
                </a:cubicBezTo>
                <a:lnTo>
                  <a:pt x="8877" y="7770"/>
                </a:lnTo>
                <a:cubicBezTo>
                  <a:pt x="8933" y="7697"/>
                  <a:pt x="9025" y="7689"/>
                  <a:pt x="9081" y="7770"/>
                </a:cubicBezTo>
                <a:lnTo>
                  <a:pt x="13047" y="13016"/>
                </a:lnTo>
                <a:cubicBezTo>
                  <a:pt x="13103" y="13096"/>
                  <a:pt x="13201" y="13089"/>
                  <a:pt x="13251" y="13008"/>
                </a:cubicBezTo>
                <a:lnTo>
                  <a:pt x="13706" y="12315"/>
                </a:lnTo>
                <a:lnTo>
                  <a:pt x="19848" y="3796"/>
                </a:lnTo>
                <a:cubicBezTo>
                  <a:pt x="19904" y="3723"/>
                  <a:pt x="19992" y="3716"/>
                  <a:pt x="20048" y="3788"/>
                </a:cubicBezTo>
                <a:lnTo>
                  <a:pt x="20589" y="4441"/>
                </a:lnTo>
                <a:cubicBezTo>
                  <a:pt x="20670" y="4537"/>
                  <a:pt x="20802" y="4490"/>
                  <a:pt x="20826" y="4353"/>
                </a:cubicBezTo>
                <a:lnTo>
                  <a:pt x="21560" y="235"/>
                </a:lnTo>
                <a:cubicBezTo>
                  <a:pt x="21583" y="126"/>
                  <a:pt x="21533" y="30"/>
                  <a:pt x="21464" y="6"/>
                </a:cubicBezTo>
                <a:close/>
                <a:moveTo>
                  <a:pt x="20260" y="5385"/>
                </a:moveTo>
                <a:cubicBezTo>
                  <a:pt x="20232" y="5392"/>
                  <a:pt x="20204" y="5410"/>
                  <a:pt x="20179" y="5440"/>
                </a:cubicBezTo>
                <a:lnTo>
                  <a:pt x="17857" y="8656"/>
                </a:lnTo>
                <a:lnTo>
                  <a:pt x="17347" y="9429"/>
                </a:lnTo>
                <a:cubicBezTo>
                  <a:pt x="17328" y="9462"/>
                  <a:pt x="17316" y="9510"/>
                  <a:pt x="17316" y="9550"/>
                </a:cubicBezTo>
                <a:lnTo>
                  <a:pt x="17316" y="21412"/>
                </a:lnTo>
                <a:cubicBezTo>
                  <a:pt x="17316" y="21516"/>
                  <a:pt x="17377" y="21598"/>
                  <a:pt x="17458" y="21598"/>
                </a:cubicBezTo>
                <a:lnTo>
                  <a:pt x="20290" y="21598"/>
                </a:lnTo>
                <a:cubicBezTo>
                  <a:pt x="20371" y="21598"/>
                  <a:pt x="20434" y="21516"/>
                  <a:pt x="20434" y="21412"/>
                </a:cubicBezTo>
                <a:lnTo>
                  <a:pt x="20434" y="5561"/>
                </a:lnTo>
                <a:cubicBezTo>
                  <a:pt x="20434" y="5440"/>
                  <a:pt x="20346" y="5364"/>
                  <a:pt x="20260" y="5385"/>
                </a:cubicBezTo>
                <a:close/>
                <a:moveTo>
                  <a:pt x="9174" y="9548"/>
                </a:moveTo>
                <a:cubicBezTo>
                  <a:pt x="9094" y="9530"/>
                  <a:pt x="9007" y="9606"/>
                  <a:pt x="9007" y="9727"/>
                </a:cubicBezTo>
                <a:lnTo>
                  <a:pt x="9007" y="21412"/>
                </a:lnTo>
                <a:cubicBezTo>
                  <a:pt x="9007" y="21516"/>
                  <a:pt x="9068" y="21598"/>
                  <a:pt x="9149" y="21598"/>
                </a:cubicBezTo>
                <a:lnTo>
                  <a:pt x="11981" y="21598"/>
                </a:lnTo>
                <a:cubicBezTo>
                  <a:pt x="12062" y="21598"/>
                  <a:pt x="12125" y="21516"/>
                  <a:pt x="12125" y="21412"/>
                </a:cubicBezTo>
                <a:lnTo>
                  <a:pt x="12125" y="13474"/>
                </a:lnTo>
                <a:cubicBezTo>
                  <a:pt x="12125" y="13426"/>
                  <a:pt x="12113" y="13386"/>
                  <a:pt x="12082" y="13345"/>
                </a:cubicBezTo>
                <a:lnTo>
                  <a:pt x="9250" y="9598"/>
                </a:lnTo>
                <a:cubicBezTo>
                  <a:pt x="9228" y="9570"/>
                  <a:pt x="9201" y="9554"/>
                  <a:pt x="9174" y="9548"/>
                </a:cubicBezTo>
                <a:close/>
                <a:moveTo>
                  <a:pt x="16102" y="10653"/>
                </a:moveTo>
                <a:cubicBezTo>
                  <a:pt x="16074" y="10659"/>
                  <a:pt x="16045" y="10676"/>
                  <a:pt x="16021" y="10704"/>
                </a:cubicBezTo>
                <a:lnTo>
                  <a:pt x="13700" y="13917"/>
                </a:lnTo>
                <a:lnTo>
                  <a:pt x="13189" y="14693"/>
                </a:lnTo>
                <a:cubicBezTo>
                  <a:pt x="13170" y="14725"/>
                  <a:pt x="13158" y="14773"/>
                  <a:pt x="13158" y="14814"/>
                </a:cubicBezTo>
                <a:lnTo>
                  <a:pt x="13158" y="21412"/>
                </a:lnTo>
                <a:cubicBezTo>
                  <a:pt x="13158" y="21516"/>
                  <a:pt x="13221" y="21598"/>
                  <a:pt x="13301" y="21598"/>
                </a:cubicBezTo>
                <a:lnTo>
                  <a:pt x="16133" y="21598"/>
                </a:lnTo>
                <a:cubicBezTo>
                  <a:pt x="16214" y="21598"/>
                  <a:pt x="16275" y="21516"/>
                  <a:pt x="16275" y="21412"/>
                </a:cubicBezTo>
                <a:lnTo>
                  <a:pt x="16275" y="10832"/>
                </a:lnTo>
                <a:cubicBezTo>
                  <a:pt x="16275" y="10711"/>
                  <a:pt x="16188" y="10636"/>
                  <a:pt x="16102" y="10653"/>
                </a:cubicBezTo>
                <a:close/>
                <a:moveTo>
                  <a:pt x="7801" y="10923"/>
                </a:moveTo>
                <a:cubicBezTo>
                  <a:pt x="7774" y="10930"/>
                  <a:pt x="7747" y="10946"/>
                  <a:pt x="7725" y="10976"/>
                </a:cubicBezTo>
                <a:lnTo>
                  <a:pt x="4894" y="14902"/>
                </a:lnTo>
                <a:cubicBezTo>
                  <a:pt x="4869" y="14934"/>
                  <a:pt x="4855" y="14974"/>
                  <a:pt x="4855" y="15023"/>
                </a:cubicBezTo>
                <a:lnTo>
                  <a:pt x="4855" y="21412"/>
                </a:lnTo>
                <a:cubicBezTo>
                  <a:pt x="4855" y="21516"/>
                  <a:pt x="4918" y="21598"/>
                  <a:pt x="4999" y="21598"/>
                </a:cubicBezTo>
                <a:lnTo>
                  <a:pt x="7830" y="21598"/>
                </a:lnTo>
                <a:cubicBezTo>
                  <a:pt x="7911" y="21598"/>
                  <a:pt x="7974" y="21516"/>
                  <a:pt x="7974" y="21412"/>
                </a:cubicBezTo>
                <a:lnTo>
                  <a:pt x="7974" y="11097"/>
                </a:lnTo>
                <a:cubicBezTo>
                  <a:pt x="7974" y="10976"/>
                  <a:pt x="7884" y="10902"/>
                  <a:pt x="7801" y="10923"/>
                </a:cubicBezTo>
                <a:close/>
                <a:moveTo>
                  <a:pt x="3680" y="16498"/>
                </a:moveTo>
                <a:cubicBezTo>
                  <a:pt x="3652" y="16505"/>
                  <a:pt x="3626" y="16524"/>
                  <a:pt x="3604" y="16554"/>
                </a:cubicBezTo>
                <a:lnTo>
                  <a:pt x="772" y="20477"/>
                </a:lnTo>
                <a:cubicBezTo>
                  <a:pt x="747" y="20510"/>
                  <a:pt x="735" y="20550"/>
                  <a:pt x="735" y="20598"/>
                </a:cubicBezTo>
                <a:lnTo>
                  <a:pt x="735" y="21412"/>
                </a:lnTo>
                <a:cubicBezTo>
                  <a:pt x="735" y="21516"/>
                  <a:pt x="798" y="21598"/>
                  <a:pt x="879" y="21598"/>
                </a:cubicBezTo>
                <a:lnTo>
                  <a:pt x="3711" y="21598"/>
                </a:lnTo>
                <a:cubicBezTo>
                  <a:pt x="3792" y="21598"/>
                  <a:pt x="3853" y="21516"/>
                  <a:pt x="3853" y="21412"/>
                </a:cubicBezTo>
                <a:lnTo>
                  <a:pt x="3853" y="16682"/>
                </a:lnTo>
                <a:cubicBezTo>
                  <a:pt x="3853" y="16555"/>
                  <a:pt x="3762" y="16478"/>
                  <a:pt x="3680" y="16498"/>
                </a:cubicBez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1" name="Google Shape;1021;p48"/>
          <p:cNvSpPr/>
          <p:nvPr/>
        </p:nvSpPr>
        <p:spPr>
          <a:xfrm>
            <a:off x="7520423" y="10392589"/>
            <a:ext cx="14005403" cy="2265525"/>
          </a:xfrm>
          <a:prstGeom prst="rect">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2" name="Google Shape;1022;p48"/>
          <p:cNvSpPr/>
          <p:nvPr/>
        </p:nvSpPr>
        <p:spPr>
          <a:xfrm>
            <a:off x="7520423" y="7742005"/>
            <a:ext cx="14005403" cy="2265525"/>
          </a:xfrm>
          <a:prstGeom prst="rect">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3" name="Google Shape;1023;p48"/>
          <p:cNvSpPr/>
          <p:nvPr/>
        </p:nvSpPr>
        <p:spPr>
          <a:xfrm>
            <a:off x="7520423" y="5091421"/>
            <a:ext cx="14005403" cy="2265524"/>
          </a:xfrm>
          <a:prstGeom prst="rect">
            <a:avLst/>
          </a:prstGeom>
          <a:solidFill>
            <a:srgbClr val="DCDEE0"/>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5" name="Google Shape;1025;p48"/>
          <p:cNvSpPr txBox="1"/>
          <p:nvPr/>
        </p:nvSpPr>
        <p:spPr>
          <a:xfrm>
            <a:off x="1092145" y="3417404"/>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本系辦理之生涯輔導活動</a:t>
            </a:r>
            <a:endParaRPr sz="5000" b="0" i="0" u="none" strike="noStrike" cap="none">
              <a:solidFill>
                <a:srgbClr val="000000"/>
              </a:solidFill>
              <a:latin typeface="DFKai-SB"/>
              <a:ea typeface="DFKai-SB"/>
              <a:cs typeface="DFKai-SB"/>
              <a:sym typeface="DFKai-SB"/>
            </a:endParaRPr>
          </a:p>
        </p:txBody>
      </p:sp>
      <p:sp>
        <p:nvSpPr>
          <p:cNvPr id="1026" name="Google Shape;1026;p48"/>
          <p:cNvSpPr/>
          <p:nvPr/>
        </p:nvSpPr>
        <p:spPr>
          <a:xfrm>
            <a:off x="3633080" y="5091421"/>
            <a:ext cx="5099112" cy="2265524"/>
          </a:xfrm>
          <a:prstGeom prst="roundRect">
            <a:avLst>
              <a:gd name="adj" fmla="val 8409"/>
            </a:avLst>
          </a:pr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7" name="Google Shape;1027;p48"/>
          <p:cNvSpPr/>
          <p:nvPr/>
        </p:nvSpPr>
        <p:spPr>
          <a:xfrm>
            <a:off x="3633080" y="7742005"/>
            <a:ext cx="5099112" cy="2265525"/>
          </a:xfrm>
          <a:prstGeom prst="roundRect">
            <a:avLst>
              <a:gd name="adj" fmla="val 8409"/>
            </a:avLst>
          </a:prstGeom>
          <a:blipFill rotWithShape="1">
            <a:blip r:embed="rId5">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8" name="Google Shape;1028;p48"/>
          <p:cNvSpPr/>
          <p:nvPr/>
        </p:nvSpPr>
        <p:spPr>
          <a:xfrm>
            <a:off x="3633080" y="10392589"/>
            <a:ext cx="5099112" cy="2265525"/>
          </a:xfrm>
          <a:prstGeom prst="roundRect">
            <a:avLst>
              <a:gd name="adj" fmla="val 8409"/>
            </a:avLst>
          </a:prstGeom>
          <a:blipFill rotWithShape="1">
            <a:blip r:embed="rId6">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29" name="Google Shape;1029;p48"/>
          <p:cNvSpPr txBox="1"/>
          <p:nvPr/>
        </p:nvSpPr>
        <p:spPr>
          <a:xfrm>
            <a:off x="2858174" y="5091420"/>
            <a:ext cx="6648924" cy="2098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新生座談</a:t>
            </a:r>
            <a:endParaRPr sz="5000" b="0" i="0" u="none" strike="noStrike" cap="none">
              <a:solidFill>
                <a:srgbClr val="000000"/>
              </a:solidFill>
              <a:latin typeface="Helvetica Neue Light"/>
              <a:ea typeface="Helvetica Neue Light"/>
              <a:cs typeface="Helvetica Neue Light"/>
              <a:sym typeface="Helvetica Neue Light"/>
            </a:endParaRPr>
          </a:p>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親師座談</a:t>
            </a: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30" name="Google Shape;1030;p48"/>
          <p:cNvSpPr txBox="1"/>
          <p:nvPr/>
        </p:nvSpPr>
        <p:spPr>
          <a:xfrm>
            <a:off x="2858174" y="8314380"/>
            <a:ext cx="6648924"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校慶校友返校</a:t>
            </a:r>
            <a:endParaRPr sz="1400" b="0" i="0" u="none" strike="noStrike" cap="none">
              <a:solidFill>
                <a:srgbClr val="000000"/>
              </a:solidFill>
              <a:latin typeface="Arial"/>
              <a:ea typeface="Arial"/>
              <a:cs typeface="Arial"/>
              <a:sym typeface="Arial"/>
            </a:endParaRPr>
          </a:p>
        </p:txBody>
      </p:sp>
      <p:sp>
        <p:nvSpPr>
          <p:cNvPr id="1031" name="Google Shape;1031;p48"/>
          <p:cNvSpPr txBox="1"/>
          <p:nvPr/>
        </p:nvSpPr>
        <p:spPr>
          <a:xfrm>
            <a:off x="2858174" y="10964964"/>
            <a:ext cx="6648924" cy="11207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5500"/>
              <a:buFont typeface="Arial"/>
              <a:buNone/>
            </a:pPr>
            <a:r>
              <a:rPr lang="en-US" sz="5500" b="0" i="0" u="none" strike="noStrike" cap="none">
                <a:solidFill>
                  <a:srgbClr val="FFFFFF"/>
                </a:solidFill>
                <a:latin typeface="Arial"/>
                <a:ea typeface="Arial"/>
                <a:cs typeface="Arial"/>
                <a:sym typeface="Arial"/>
              </a:rPr>
              <a:t>大五實習返校</a:t>
            </a:r>
            <a:endParaRPr sz="1400" b="0" i="0" u="none" strike="noStrike" cap="none">
              <a:solidFill>
                <a:srgbClr val="000000"/>
              </a:solidFill>
              <a:latin typeface="Arial"/>
              <a:ea typeface="Arial"/>
              <a:cs typeface="Arial"/>
              <a:sym typeface="Arial"/>
            </a:endParaRPr>
          </a:p>
        </p:txBody>
      </p:sp>
      <p:sp>
        <p:nvSpPr>
          <p:cNvPr id="1032" name="Google Shape;1032;p48"/>
          <p:cNvSpPr txBox="1"/>
          <p:nvPr/>
        </p:nvSpPr>
        <p:spPr>
          <a:xfrm>
            <a:off x="9101048" y="5868967"/>
            <a:ext cx="10315576"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詳細說明特教系畢業生未來就業的可能選項。</a:t>
            </a:r>
            <a:endParaRPr sz="1400" b="0" i="0" u="none" strike="noStrike" cap="none">
              <a:solidFill>
                <a:srgbClr val="000000"/>
              </a:solidFill>
              <a:latin typeface="Arial"/>
              <a:ea typeface="Arial"/>
              <a:cs typeface="Arial"/>
              <a:sym typeface="Arial"/>
            </a:endParaRPr>
          </a:p>
        </p:txBody>
      </p:sp>
      <p:sp>
        <p:nvSpPr>
          <p:cNvPr id="1033" name="Google Shape;1033;p48"/>
          <p:cNvSpPr txBox="1"/>
          <p:nvPr/>
        </p:nvSpPr>
        <p:spPr>
          <a:xfrm>
            <a:off x="9101048" y="8447730"/>
            <a:ext cx="11839576"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校友分享職涯發展與工作經驗，協助規劃多元職涯。</a:t>
            </a:r>
            <a:endParaRPr sz="1400" b="0" i="0" u="none" strike="noStrike" cap="none">
              <a:solidFill>
                <a:srgbClr val="000000"/>
              </a:solidFill>
              <a:latin typeface="Arial"/>
              <a:ea typeface="Arial"/>
              <a:cs typeface="Arial"/>
              <a:sym typeface="Arial"/>
            </a:endParaRPr>
          </a:p>
        </p:txBody>
      </p:sp>
      <p:sp>
        <p:nvSpPr>
          <p:cNvPr id="1034" name="Google Shape;1034;p48"/>
          <p:cNvSpPr txBox="1"/>
          <p:nvPr/>
        </p:nvSpPr>
        <p:spPr>
          <a:xfrm>
            <a:off x="9101048" y="11098314"/>
            <a:ext cx="11331576" cy="854076"/>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4000"/>
              <a:buFont typeface="Arial"/>
              <a:buNone/>
            </a:pPr>
            <a:r>
              <a:rPr lang="en-US" sz="4000" b="0" i="0" u="none" strike="noStrike" cap="none">
                <a:solidFill>
                  <a:srgbClr val="000000"/>
                </a:solidFill>
                <a:latin typeface="Arial"/>
                <a:ea typeface="Arial"/>
                <a:cs typeface="Arial"/>
                <a:sym typeface="Arial"/>
              </a:rPr>
              <a:t>安排學長姐返校，分享教甄、教檢、研究所經驗。</a:t>
            </a:r>
            <a:endParaRPr sz="1400" b="0" i="0" u="none" strike="noStrike" cap="none">
              <a:solidFill>
                <a:srgbClr val="000000"/>
              </a:solidFill>
              <a:latin typeface="Arial"/>
              <a:ea typeface="Arial"/>
              <a:cs typeface="Arial"/>
              <a:sym typeface="Arial"/>
            </a:endParaRPr>
          </a:p>
        </p:txBody>
      </p:sp>
      <p:sp>
        <p:nvSpPr>
          <p:cNvPr id="18"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40" name="Google Shape;1040;p49"/>
          <p:cNvSpPr txBox="1"/>
          <p:nvPr/>
        </p:nvSpPr>
        <p:spPr>
          <a:xfrm>
            <a:off x="1092145" y="3417404"/>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本系強化師資生對教學現場新興議題專業知能之增能。</a:t>
            </a:r>
            <a:endParaRPr sz="1400" b="0" i="0" u="none" strike="noStrike" cap="none">
              <a:solidFill>
                <a:srgbClr val="000000"/>
              </a:solidFill>
              <a:latin typeface="Arial"/>
              <a:ea typeface="Arial"/>
              <a:cs typeface="Arial"/>
              <a:sym typeface="Arial"/>
            </a:endParaRPr>
          </a:p>
        </p:txBody>
      </p:sp>
      <p:sp>
        <p:nvSpPr>
          <p:cNvPr id="1041" name="Google Shape;1041;p49"/>
          <p:cNvSpPr/>
          <p:nvPr/>
        </p:nvSpPr>
        <p:spPr>
          <a:xfrm>
            <a:off x="2628664" y="5541690"/>
            <a:ext cx="19126672" cy="2733232"/>
          </a:xfrm>
          <a:prstGeom prst="rect">
            <a:avLst/>
          </a:prstGeom>
          <a:gradFill>
            <a:gsLst>
              <a:gs pos="0">
                <a:srgbClr val="FBFBFB"/>
              </a:gs>
              <a:gs pos="100000">
                <a:srgbClr val="50A7F9"/>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42" name="Google Shape;1042;p49"/>
          <p:cNvSpPr/>
          <p:nvPr/>
        </p:nvSpPr>
        <p:spPr>
          <a:xfrm>
            <a:off x="2628664" y="8976144"/>
            <a:ext cx="19126672" cy="2733232"/>
          </a:xfrm>
          <a:prstGeom prst="rect">
            <a:avLst/>
          </a:prstGeom>
          <a:gradFill>
            <a:gsLst>
              <a:gs pos="0">
                <a:srgbClr val="FBFBFB"/>
              </a:gs>
              <a:gs pos="100000">
                <a:srgbClr val="6FBE40"/>
              </a:gs>
            </a:gsLst>
            <a:lin ang="5400000" scaled="0"/>
          </a:gra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43" name="Google Shape;1043;p49"/>
          <p:cNvSpPr txBox="1"/>
          <p:nvPr/>
        </p:nvSpPr>
        <p:spPr>
          <a:xfrm>
            <a:off x="6124635" y="6412978"/>
            <a:ext cx="12134731"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5500"/>
              <a:buFont typeface="Microsoft JhengHei"/>
              <a:buNone/>
            </a:pPr>
            <a:r>
              <a:rPr lang="en-US" sz="5500" b="1" i="0" u="none" strike="noStrike" cap="none">
                <a:solidFill>
                  <a:srgbClr val="000000"/>
                </a:solidFill>
                <a:latin typeface="Microsoft JhengHei"/>
                <a:ea typeface="Microsoft JhengHei"/>
                <a:cs typeface="Microsoft JhengHei"/>
                <a:sym typeface="Microsoft JhengHei"/>
              </a:rPr>
              <a:t>特教系師資生全方位融合教育增能計畫</a:t>
            </a:r>
            <a:endParaRPr sz="5500" b="1" i="0" u="none" strike="noStrike" cap="none">
              <a:solidFill>
                <a:srgbClr val="000000"/>
              </a:solidFill>
              <a:latin typeface="Microsoft JhengHei"/>
              <a:ea typeface="Microsoft JhengHei"/>
              <a:cs typeface="Microsoft JhengHei"/>
              <a:sym typeface="Microsoft JhengHei"/>
            </a:endParaRPr>
          </a:p>
        </p:txBody>
      </p:sp>
      <p:sp>
        <p:nvSpPr>
          <p:cNvPr id="1044" name="Google Shape;1044;p49"/>
          <p:cNvSpPr txBox="1"/>
          <p:nvPr/>
        </p:nvSpPr>
        <p:spPr>
          <a:xfrm>
            <a:off x="3656010" y="9847432"/>
            <a:ext cx="17071980" cy="990655"/>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5500"/>
              <a:buFont typeface="Microsoft JhengHei"/>
              <a:buNone/>
            </a:pPr>
            <a:r>
              <a:rPr lang="en-US" sz="5500" b="1" i="0" u="none" strike="noStrike" cap="none">
                <a:solidFill>
                  <a:srgbClr val="000000"/>
                </a:solidFill>
                <a:latin typeface="Microsoft JhengHei"/>
                <a:ea typeface="Microsoft JhengHei"/>
                <a:cs typeface="Microsoft JhengHei"/>
                <a:sym typeface="Microsoft JhengHei"/>
              </a:rPr>
              <a:t>提升特教系師資生科技素養及輔助科技應用之增能計畫</a:t>
            </a:r>
            <a:endParaRPr sz="5500" b="1" i="0" u="none" strike="noStrike" cap="none">
              <a:solidFill>
                <a:srgbClr val="000000"/>
              </a:solidFill>
              <a:latin typeface="Microsoft JhengHei"/>
              <a:ea typeface="Microsoft JhengHei"/>
              <a:cs typeface="Microsoft JhengHei"/>
              <a:sym typeface="Microsoft JhengHei"/>
            </a:endParaRPr>
          </a:p>
        </p:txBody>
      </p:sp>
      <p:sp>
        <p:nvSpPr>
          <p:cNvPr id="1045" name="Google Shape;1045;p49"/>
          <p:cNvSpPr/>
          <p:nvPr/>
        </p:nvSpPr>
        <p:spPr>
          <a:xfrm>
            <a:off x="22317369" y="8809603"/>
            <a:ext cx="1375077" cy="3066314"/>
          </a:xfrm>
          <a:custGeom>
            <a:avLst/>
            <a:gdLst/>
            <a:ahLst/>
            <a:cxnLst/>
            <a:rect l="l" t="t" r="r" b="b"/>
            <a:pathLst>
              <a:path w="21600" h="21600" extrusionOk="0">
                <a:moveTo>
                  <a:pt x="6693" y="0"/>
                </a:moveTo>
                <a:lnTo>
                  <a:pt x="0" y="14180"/>
                </a:lnTo>
                <a:lnTo>
                  <a:pt x="13308" y="11222"/>
                </a:lnTo>
                <a:lnTo>
                  <a:pt x="10366" y="17893"/>
                </a:lnTo>
                <a:lnTo>
                  <a:pt x="6675" y="17567"/>
                </a:lnTo>
                <a:cubicBezTo>
                  <a:pt x="6360" y="17540"/>
                  <a:pt x="6128" y="17697"/>
                  <a:pt x="6305" y="17817"/>
                </a:cubicBezTo>
                <a:lnTo>
                  <a:pt x="12214" y="21600"/>
                </a:lnTo>
                <a:lnTo>
                  <a:pt x="18116" y="17822"/>
                </a:lnTo>
                <a:cubicBezTo>
                  <a:pt x="18294" y="17702"/>
                  <a:pt x="18059" y="17544"/>
                  <a:pt x="17742" y="17574"/>
                </a:cubicBezTo>
                <a:lnTo>
                  <a:pt x="14134" y="17900"/>
                </a:lnTo>
                <a:lnTo>
                  <a:pt x="21600" y="7126"/>
                </a:lnTo>
                <a:lnTo>
                  <a:pt x="6890" y="10410"/>
                </a:lnTo>
                <a:lnTo>
                  <a:pt x="15555" y="0"/>
                </a:lnTo>
                <a:lnTo>
                  <a:pt x="6693" y="0"/>
                </a:ln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46" name="Google Shape;1046;p49"/>
          <p:cNvSpPr/>
          <p:nvPr/>
        </p:nvSpPr>
        <p:spPr>
          <a:xfrm>
            <a:off x="662566" y="5375149"/>
            <a:ext cx="1375077" cy="3066314"/>
          </a:xfrm>
          <a:custGeom>
            <a:avLst/>
            <a:gdLst/>
            <a:ahLst/>
            <a:cxnLst/>
            <a:rect l="l" t="t" r="r" b="b"/>
            <a:pathLst>
              <a:path w="21600" h="21600" extrusionOk="0">
                <a:moveTo>
                  <a:pt x="6693" y="0"/>
                </a:moveTo>
                <a:lnTo>
                  <a:pt x="0" y="14180"/>
                </a:lnTo>
                <a:lnTo>
                  <a:pt x="13308" y="11222"/>
                </a:lnTo>
                <a:lnTo>
                  <a:pt x="10366" y="17893"/>
                </a:lnTo>
                <a:lnTo>
                  <a:pt x="6675" y="17567"/>
                </a:lnTo>
                <a:cubicBezTo>
                  <a:pt x="6360" y="17540"/>
                  <a:pt x="6128" y="17697"/>
                  <a:pt x="6305" y="17817"/>
                </a:cubicBezTo>
                <a:lnTo>
                  <a:pt x="12214" y="21600"/>
                </a:lnTo>
                <a:lnTo>
                  <a:pt x="18116" y="17822"/>
                </a:lnTo>
                <a:cubicBezTo>
                  <a:pt x="18294" y="17702"/>
                  <a:pt x="18059" y="17544"/>
                  <a:pt x="17742" y="17574"/>
                </a:cubicBezTo>
                <a:lnTo>
                  <a:pt x="14134" y="17900"/>
                </a:lnTo>
                <a:lnTo>
                  <a:pt x="21600" y="7126"/>
                </a:lnTo>
                <a:lnTo>
                  <a:pt x="6890" y="10410"/>
                </a:lnTo>
                <a:lnTo>
                  <a:pt x="15555" y="0"/>
                </a:lnTo>
                <a:lnTo>
                  <a:pt x="6693" y="0"/>
                </a:ln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1" name="Google Shape;899;p40"/>
          <p:cNvSpPr txBox="1">
            <a:spLocks noGrp="1"/>
          </p:cNvSpPr>
          <p:nvPr>
            <p:ph type="body" idx="14"/>
          </p:nvPr>
        </p:nvSpPr>
        <p:spPr>
          <a:xfrm>
            <a:off x="0" y="41195"/>
            <a:ext cx="24384000" cy="261943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項目三「學生遴選及學習支持</a:t>
            </a:r>
            <a:r>
              <a:rPr lang="en-US"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dirty="0">
              <a:effectLst>
                <a:outerShdw blurRad="38100" dist="38100" dir="2700000" algn="tl">
                  <a:srgbClr val="000000">
                    <a:alpha val="43137"/>
                  </a:srgbClr>
                </a:outerShdw>
              </a:effectLst>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1050"/>
        <p:cNvGrpSpPr/>
        <p:nvPr/>
      </p:nvGrpSpPr>
      <p:grpSpPr>
        <a:xfrm>
          <a:off x="0" y="0"/>
          <a:ext cx="0" cy="0"/>
          <a:chOff x="0" y="0"/>
          <a:chExt cx="0" cy="0"/>
        </a:xfrm>
      </p:grpSpPr>
      <p:sp>
        <p:nvSpPr>
          <p:cNvPr id="1051" name="Google Shape;1051;p50"/>
          <p:cNvSpPr txBox="1"/>
          <p:nvPr/>
        </p:nvSpPr>
        <p:spPr>
          <a:xfrm>
            <a:off x="8627285" y="3263892"/>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項目四</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1052" name="Google Shape;1052;p50"/>
          <p:cNvSpPr txBox="1"/>
          <p:nvPr/>
        </p:nvSpPr>
        <p:spPr>
          <a:xfrm>
            <a:off x="6025974" y="5730192"/>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教師質量及課程教學</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1054" name="Google Shape;1054;p50"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1058"/>
        <p:cNvGrpSpPr/>
        <p:nvPr/>
      </p:nvGrpSpPr>
      <p:grpSpPr>
        <a:xfrm>
          <a:off x="0" y="0"/>
          <a:ext cx="0" cy="0"/>
          <a:chOff x="0" y="0"/>
          <a:chExt cx="0" cy="0"/>
        </a:xfrm>
      </p:grpSpPr>
      <p:sp>
        <p:nvSpPr>
          <p:cNvPr id="1059"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
        <p:nvSpPr>
          <p:cNvPr id="1060" name="Google Shape;1060;p51"/>
          <p:cNvSpPr txBox="1"/>
          <p:nvPr/>
        </p:nvSpPr>
        <p:spPr>
          <a:xfrm>
            <a:off x="117558" y="2784951"/>
            <a:ext cx="1168589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（一）教師質量符合課程規劃需求</a:t>
            </a:r>
            <a:endParaRPr sz="6000" b="0" i="0" u="none" strike="noStrike" cap="none">
              <a:solidFill>
                <a:srgbClr val="000000"/>
              </a:solidFill>
              <a:latin typeface="DFKai-SB"/>
              <a:ea typeface="DFKai-SB"/>
              <a:cs typeface="DFKai-SB"/>
              <a:sym typeface="DFKai-SB"/>
            </a:endParaRPr>
          </a:p>
        </p:txBody>
      </p:sp>
      <p:sp>
        <p:nvSpPr>
          <p:cNvPr id="1061" name="Google Shape;1061;p51"/>
          <p:cNvSpPr txBox="1"/>
          <p:nvPr/>
        </p:nvSpPr>
        <p:spPr>
          <a:xfrm>
            <a:off x="1830686" y="4558008"/>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 10 位</a:t>
            </a:r>
            <a:r>
              <a:rPr lang="en-US" sz="5000" b="1" i="0" u="none" strike="noStrike" cap="none">
                <a:solidFill>
                  <a:srgbClr val="000000"/>
                </a:solidFill>
                <a:latin typeface="DFKai-SB"/>
                <a:ea typeface="DFKai-SB"/>
                <a:cs typeface="DFKai-SB"/>
                <a:sym typeface="DFKai-SB"/>
              </a:rPr>
              <a:t>專任教師</a:t>
            </a:r>
            <a:r>
              <a:rPr lang="en-US" sz="5000" b="0" i="0" u="none" strike="noStrike" cap="none">
                <a:solidFill>
                  <a:srgbClr val="000000"/>
                </a:solidFill>
                <a:latin typeface="DFKai-SB"/>
                <a:ea typeface="DFKai-SB"/>
                <a:cs typeface="DFKai-SB"/>
                <a:sym typeface="DFKai-SB"/>
              </a:rPr>
              <a:t>之學術專長涵蓋</a:t>
            </a:r>
            <a:r>
              <a:rPr lang="en-US" sz="5000" b="0" i="0" u="none" strike="noStrike" cap="none">
                <a:solidFill>
                  <a:schemeClr val="accent5"/>
                </a:solidFill>
                <a:latin typeface="DFKai-SB"/>
                <a:ea typeface="DFKai-SB"/>
                <a:cs typeface="DFKai-SB"/>
                <a:sym typeface="DFKai-SB"/>
              </a:rPr>
              <a:t>「特殊教育各領域」</a:t>
            </a:r>
            <a:r>
              <a:rPr lang="en-US" sz="5000" b="0" i="0" u="none" strike="noStrike" cap="none">
                <a:solidFill>
                  <a:srgbClr val="000000"/>
                </a:solidFill>
                <a:latin typeface="DFKai-SB"/>
                <a:ea typeface="DFKai-SB"/>
                <a:cs typeface="DFKai-SB"/>
                <a:sym typeface="DFKai-SB"/>
              </a:rPr>
              <a:t>。</a:t>
            </a:r>
            <a:endParaRPr sz="1400" b="0" i="0" u="none" strike="noStrike" cap="none">
              <a:solidFill>
                <a:srgbClr val="000000"/>
              </a:solidFill>
              <a:latin typeface="Arial"/>
              <a:ea typeface="Arial"/>
              <a:cs typeface="Arial"/>
              <a:sym typeface="Arial"/>
            </a:endParaRPr>
          </a:p>
        </p:txBody>
      </p:sp>
      <p:graphicFrame>
        <p:nvGraphicFramePr>
          <p:cNvPr id="1062" name="Google Shape;1062;p51"/>
          <p:cNvGraphicFramePr/>
          <p:nvPr/>
        </p:nvGraphicFramePr>
        <p:xfrm>
          <a:off x="1747860" y="6118839"/>
          <a:ext cx="21694050" cy="3381350"/>
        </p:xfrm>
        <a:graphic>
          <a:graphicData uri="http://schemas.openxmlformats.org/drawingml/2006/table">
            <a:tbl>
              <a:tblPr>
                <a:noFill/>
                <a:tableStyleId>{7559B35A-62B1-4EC8-91FF-C28C5DF3E706}</a:tableStyleId>
              </a:tblPr>
              <a:tblGrid>
                <a:gridCol w="3615675">
                  <a:extLst>
                    <a:ext uri="{9D8B030D-6E8A-4147-A177-3AD203B41FA5}">
                      <a16:colId xmlns:a16="http://schemas.microsoft.com/office/drawing/2014/main" val="20000"/>
                    </a:ext>
                  </a:extLst>
                </a:gridCol>
                <a:gridCol w="3615675">
                  <a:extLst>
                    <a:ext uri="{9D8B030D-6E8A-4147-A177-3AD203B41FA5}">
                      <a16:colId xmlns:a16="http://schemas.microsoft.com/office/drawing/2014/main" val="20001"/>
                    </a:ext>
                  </a:extLst>
                </a:gridCol>
                <a:gridCol w="3615675">
                  <a:extLst>
                    <a:ext uri="{9D8B030D-6E8A-4147-A177-3AD203B41FA5}">
                      <a16:colId xmlns:a16="http://schemas.microsoft.com/office/drawing/2014/main" val="20002"/>
                    </a:ext>
                  </a:extLst>
                </a:gridCol>
                <a:gridCol w="3615675">
                  <a:extLst>
                    <a:ext uri="{9D8B030D-6E8A-4147-A177-3AD203B41FA5}">
                      <a16:colId xmlns:a16="http://schemas.microsoft.com/office/drawing/2014/main" val="20003"/>
                    </a:ext>
                  </a:extLst>
                </a:gridCol>
                <a:gridCol w="3615675">
                  <a:extLst>
                    <a:ext uri="{9D8B030D-6E8A-4147-A177-3AD203B41FA5}">
                      <a16:colId xmlns:a16="http://schemas.microsoft.com/office/drawing/2014/main" val="20004"/>
                    </a:ext>
                  </a:extLst>
                </a:gridCol>
                <a:gridCol w="3615675">
                  <a:extLst>
                    <a:ext uri="{9D8B030D-6E8A-4147-A177-3AD203B41FA5}">
                      <a16:colId xmlns:a16="http://schemas.microsoft.com/office/drawing/2014/main" val="20005"/>
                    </a:ext>
                  </a:extLst>
                </a:gridCol>
              </a:tblGrid>
              <a:tr h="1690675">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資賦優異</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智能障礙</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聽覺障礙</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視覺障礙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學習障礙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情緒行為障礙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extLst>
                  <a:ext uri="{0D108BD9-81ED-4DB2-BD59-A6C34878D82A}">
                    <a16:rowId xmlns:a16="http://schemas.microsoft.com/office/drawing/2014/main" val="10000"/>
                  </a:ext>
                </a:extLst>
              </a:tr>
              <a:tr h="1690675">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語言障礙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肢體障礙</a:t>
                      </a:r>
                      <a:endParaRPr sz="1400" u="none" strike="noStrike" cap="none"/>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腦性麻痺</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自閉症</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發展遲緩</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4000"/>
                        <a:buFont typeface="Microsoft JhengHei"/>
                        <a:buNone/>
                      </a:pPr>
                      <a:r>
                        <a:rPr lang="en-US" sz="4000" u="none" strike="noStrike" cap="none">
                          <a:latin typeface="Microsoft JhengHei"/>
                          <a:ea typeface="Microsoft JhengHei"/>
                          <a:cs typeface="Microsoft JhengHei"/>
                          <a:sym typeface="Microsoft JhengHei"/>
                        </a:rPr>
                        <a:t>多重障礙</a:t>
                      </a:r>
                      <a:endParaRPr sz="4000" u="none" strike="noStrike" cap="none">
                        <a:latin typeface="Microsoft JhengHei"/>
                        <a:ea typeface="Microsoft JhengHei"/>
                        <a:cs typeface="Microsoft JhengHei"/>
                        <a:sym typeface="Microsoft JhengHei"/>
                      </a:endParaRPr>
                    </a:p>
                  </a:txBody>
                  <a:tcPr marL="50800" marR="50800" marT="50800" marB="50800" anchor="ctr">
                    <a:lnL w="50800" cap="flat" cmpd="sng">
                      <a:solidFill>
                        <a:srgbClr val="144D85"/>
                      </a:solidFill>
                      <a:prstDash val="solid"/>
                      <a:round/>
                      <a:headEnd type="none" w="sm" len="sm"/>
                      <a:tailEnd type="none" w="sm" len="sm"/>
                    </a:lnL>
                    <a:lnR w="50800" cap="flat" cmpd="sng">
                      <a:solidFill>
                        <a:srgbClr val="144D85"/>
                      </a:solidFill>
                      <a:prstDash val="solid"/>
                      <a:round/>
                      <a:headEnd type="none" w="sm" len="sm"/>
                      <a:tailEnd type="none" w="sm" len="sm"/>
                    </a:lnR>
                    <a:lnT w="50800" cap="flat" cmpd="sng">
                      <a:solidFill>
                        <a:srgbClr val="144D85"/>
                      </a:solidFill>
                      <a:prstDash val="solid"/>
                      <a:round/>
                      <a:headEnd type="none" w="sm" len="sm"/>
                      <a:tailEnd type="none" w="sm" len="sm"/>
                    </a:lnT>
                    <a:lnB w="50800" cap="flat" cmpd="sng">
                      <a:solidFill>
                        <a:srgbClr val="144D85"/>
                      </a:solidFill>
                      <a:prstDash val="solid"/>
                      <a:round/>
                      <a:headEnd type="none" w="sm" len="sm"/>
                      <a:tailEnd type="none" w="sm" len="sm"/>
                    </a:lnB>
                  </a:tcPr>
                </a:tc>
                <a:extLst>
                  <a:ext uri="{0D108BD9-81ED-4DB2-BD59-A6C34878D82A}">
                    <a16:rowId xmlns:a16="http://schemas.microsoft.com/office/drawing/2014/main" val="10001"/>
                  </a:ext>
                </a:extLst>
              </a:tr>
            </a:tbl>
          </a:graphicData>
        </a:graphic>
      </p:graphicFrame>
      <p:sp>
        <p:nvSpPr>
          <p:cNvPr id="1063" name="Google Shape;1063;p51"/>
          <p:cNvSpPr txBox="1"/>
          <p:nvPr/>
        </p:nvSpPr>
        <p:spPr>
          <a:xfrm>
            <a:off x="1764354" y="10207081"/>
            <a:ext cx="21359005" cy="1683152"/>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sng" strike="noStrike" cap="none">
                <a:solidFill>
                  <a:srgbClr val="000000"/>
                </a:solidFill>
                <a:latin typeface="DFKai-SB"/>
                <a:ea typeface="DFKai-SB"/>
                <a:cs typeface="DFKai-SB"/>
                <a:sym typeface="DFKai-SB"/>
              </a:rPr>
              <a:t>專任教師</a:t>
            </a:r>
            <a:r>
              <a:rPr lang="en-US" sz="5000" b="0" i="0" u="none" strike="noStrike" cap="none">
                <a:solidFill>
                  <a:srgbClr val="000000"/>
                </a:solidFill>
                <a:latin typeface="DFKai-SB"/>
                <a:ea typeface="DFKai-SB"/>
                <a:cs typeface="DFKai-SB"/>
                <a:sym typeface="DFKai-SB"/>
              </a:rPr>
              <a:t>所開設之課程皆符合教師專長領域及本系大學部、碩士班、在職專班之教育目標。</a:t>
            </a: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67"/>
        <p:cNvGrpSpPr/>
        <p:nvPr/>
      </p:nvGrpSpPr>
      <p:grpSpPr>
        <a:xfrm>
          <a:off x="0" y="0"/>
          <a:ext cx="0" cy="0"/>
          <a:chOff x="0" y="0"/>
          <a:chExt cx="0" cy="0"/>
        </a:xfrm>
      </p:grpSpPr>
      <p:sp>
        <p:nvSpPr>
          <p:cNvPr id="1068" name="Google Shape;1068;p52"/>
          <p:cNvSpPr/>
          <p:nvPr/>
        </p:nvSpPr>
        <p:spPr>
          <a:xfrm>
            <a:off x="11447884" y="11544402"/>
            <a:ext cx="1488232" cy="1747809"/>
          </a:xfrm>
          <a:custGeom>
            <a:avLst/>
            <a:gdLst/>
            <a:ahLst/>
            <a:cxnLst/>
            <a:rect l="l" t="t" r="r" b="b"/>
            <a:pathLst>
              <a:path w="21600" h="21600" extrusionOk="0">
                <a:moveTo>
                  <a:pt x="0" y="0"/>
                </a:moveTo>
                <a:lnTo>
                  <a:pt x="8829" y="11271"/>
                </a:lnTo>
                <a:lnTo>
                  <a:pt x="12787" y="11271"/>
                </a:lnTo>
                <a:lnTo>
                  <a:pt x="5892" y="0"/>
                </a:lnTo>
                <a:lnTo>
                  <a:pt x="0" y="0"/>
                </a:lnTo>
                <a:close/>
                <a:moveTo>
                  <a:pt x="15706" y="0"/>
                </a:moveTo>
                <a:lnTo>
                  <a:pt x="10979" y="7729"/>
                </a:lnTo>
                <a:lnTo>
                  <a:pt x="12464" y="10154"/>
                </a:lnTo>
                <a:lnTo>
                  <a:pt x="12922" y="10154"/>
                </a:lnTo>
                <a:cubicBezTo>
                  <a:pt x="13146" y="10154"/>
                  <a:pt x="13358" y="10200"/>
                  <a:pt x="13546" y="10280"/>
                </a:cubicBezTo>
                <a:lnTo>
                  <a:pt x="21600" y="0"/>
                </a:lnTo>
                <a:lnTo>
                  <a:pt x="15706" y="0"/>
                </a:lnTo>
                <a:close/>
                <a:moveTo>
                  <a:pt x="12630" y="10425"/>
                </a:moveTo>
                <a:lnTo>
                  <a:pt x="13038" y="11094"/>
                </a:lnTo>
                <a:cubicBezTo>
                  <a:pt x="13153" y="11133"/>
                  <a:pt x="13233" y="11227"/>
                  <a:pt x="13233" y="11338"/>
                </a:cubicBezTo>
                <a:lnTo>
                  <a:pt x="13233" y="11937"/>
                </a:lnTo>
                <a:cubicBezTo>
                  <a:pt x="13497" y="12038"/>
                  <a:pt x="13753" y="12155"/>
                  <a:pt x="13996" y="12285"/>
                </a:cubicBezTo>
                <a:lnTo>
                  <a:pt x="13996" y="11338"/>
                </a:lnTo>
                <a:cubicBezTo>
                  <a:pt x="13996" y="10835"/>
                  <a:pt x="13513" y="10425"/>
                  <a:pt x="12922" y="10425"/>
                </a:cubicBezTo>
                <a:lnTo>
                  <a:pt x="12630" y="10425"/>
                </a:lnTo>
                <a:close/>
                <a:moveTo>
                  <a:pt x="7894" y="10567"/>
                </a:moveTo>
                <a:cubicBezTo>
                  <a:pt x="7593" y="10729"/>
                  <a:pt x="7392" y="11015"/>
                  <a:pt x="7392" y="11340"/>
                </a:cubicBezTo>
                <a:lnTo>
                  <a:pt x="7392" y="12368"/>
                </a:lnTo>
                <a:cubicBezTo>
                  <a:pt x="7634" y="12229"/>
                  <a:pt x="7888" y="12105"/>
                  <a:pt x="8153" y="11996"/>
                </a:cubicBezTo>
                <a:lnTo>
                  <a:pt x="8153" y="11338"/>
                </a:lnTo>
                <a:cubicBezTo>
                  <a:pt x="8153" y="11238"/>
                  <a:pt x="8221" y="11152"/>
                  <a:pt x="8318" y="11107"/>
                </a:cubicBezTo>
                <a:lnTo>
                  <a:pt x="7894" y="10567"/>
                </a:lnTo>
                <a:close/>
                <a:moveTo>
                  <a:pt x="10767" y="11720"/>
                </a:moveTo>
                <a:cubicBezTo>
                  <a:pt x="7563" y="11720"/>
                  <a:pt x="4964" y="13930"/>
                  <a:pt x="4964" y="16659"/>
                </a:cubicBezTo>
                <a:cubicBezTo>
                  <a:pt x="4964" y="19388"/>
                  <a:pt x="7563" y="21600"/>
                  <a:pt x="10767" y="21600"/>
                </a:cubicBezTo>
                <a:cubicBezTo>
                  <a:pt x="13972" y="21600"/>
                  <a:pt x="16570" y="19388"/>
                  <a:pt x="16570" y="16659"/>
                </a:cubicBezTo>
                <a:cubicBezTo>
                  <a:pt x="16570" y="13930"/>
                  <a:pt x="13972" y="11720"/>
                  <a:pt x="10767" y="11720"/>
                </a:cubicBezTo>
                <a:close/>
                <a:moveTo>
                  <a:pt x="10767" y="12800"/>
                </a:moveTo>
                <a:cubicBezTo>
                  <a:pt x="13267" y="12800"/>
                  <a:pt x="15302" y="14530"/>
                  <a:pt x="15302" y="16659"/>
                </a:cubicBezTo>
                <a:cubicBezTo>
                  <a:pt x="15302" y="18788"/>
                  <a:pt x="13268" y="20520"/>
                  <a:pt x="10767" y="20520"/>
                </a:cubicBezTo>
                <a:cubicBezTo>
                  <a:pt x="8267" y="20520"/>
                  <a:pt x="6233" y="18788"/>
                  <a:pt x="6233" y="16659"/>
                </a:cubicBezTo>
                <a:cubicBezTo>
                  <a:pt x="6233" y="14530"/>
                  <a:pt x="8267" y="12800"/>
                  <a:pt x="10767" y="12800"/>
                </a:cubicBezTo>
                <a:close/>
                <a:moveTo>
                  <a:pt x="10767" y="13071"/>
                </a:moveTo>
                <a:cubicBezTo>
                  <a:pt x="8439" y="13071"/>
                  <a:pt x="6552" y="14677"/>
                  <a:pt x="6552" y="16659"/>
                </a:cubicBezTo>
                <a:cubicBezTo>
                  <a:pt x="6552" y="18641"/>
                  <a:pt x="8439" y="20248"/>
                  <a:pt x="10767" y="20248"/>
                </a:cubicBezTo>
                <a:cubicBezTo>
                  <a:pt x="13095" y="20248"/>
                  <a:pt x="14983" y="18641"/>
                  <a:pt x="14983" y="16659"/>
                </a:cubicBezTo>
                <a:cubicBezTo>
                  <a:pt x="14983" y="14677"/>
                  <a:pt x="13095" y="13071"/>
                  <a:pt x="10767" y="13071"/>
                </a:cubicBez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0" name="Google Shape;1070;p52"/>
          <p:cNvSpPr txBox="1"/>
          <p:nvPr/>
        </p:nvSpPr>
        <p:spPr>
          <a:xfrm>
            <a:off x="1184009" y="3217270"/>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a:t>
            </a:r>
            <a:r>
              <a:rPr lang="en-US" sz="5000" b="1" i="0" u="none" strike="noStrike" cap="none">
                <a:solidFill>
                  <a:srgbClr val="000000"/>
                </a:solidFill>
                <a:latin typeface="DFKai-SB"/>
                <a:ea typeface="DFKai-SB"/>
                <a:cs typeface="DFKai-SB"/>
                <a:sym typeface="DFKai-SB"/>
              </a:rPr>
              <a:t>專任教師</a:t>
            </a:r>
            <a:r>
              <a:rPr lang="en-US" sz="5000" b="0" i="0" u="none" strike="noStrike" cap="none">
                <a:solidFill>
                  <a:srgbClr val="000000"/>
                </a:solidFill>
                <a:latin typeface="DFKai-SB"/>
                <a:ea typeface="DFKai-SB"/>
                <a:cs typeface="DFKai-SB"/>
                <a:sym typeface="DFKai-SB"/>
              </a:rPr>
              <a:t>具備</a:t>
            </a:r>
            <a:r>
              <a:rPr lang="en-US" sz="5000" b="0" i="0" u="none" strike="noStrike" cap="none">
                <a:solidFill>
                  <a:schemeClr val="accent5"/>
                </a:solidFill>
                <a:latin typeface="DFKai-SB"/>
                <a:ea typeface="DFKai-SB"/>
                <a:cs typeface="DFKai-SB"/>
                <a:sym typeface="DFKai-SB"/>
              </a:rPr>
              <a:t>「特殊教育相關專業領域」</a:t>
            </a:r>
            <a:r>
              <a:rPr lang="en-US" sz="5000" b="0" i="0" u="none" strike="noStrike" cap="none">
                <a:solidFill>
                  <a:srgbClr val="000000"/>
                </a:solidFill>
                <a:latin typeface="DFKai-SB"/>
                <a:ea typeface="DFKai-SB"/>
                <a:cs typeface="DFKai-SB"/>
                <a:sym typeface="DFKai-SB"/>
              </a:rPr>
              <a:t>之專長。</a:t>
            </a:r>
            <a:endParaRPr sz="1400" b="0" i="0" u="none" strike="noStrike" cap="none">
              <a:solidFill>
                <a:srgbClr val="000000"/>
              </a:solidFill>
              <a:latin typeface="Arial"/>
              <a:ea typeface="Arial"/>
              <a:cs typeface="Arial"/>
              <a:sym typeface="Arial"/>
            </a:endParaRPr>
          </a:p>
        </p:txBody>
      </p:sp>
      <p:sp>
        <p:nvSpPr>
          <p:cNvPr id="1071" name="Google Shape;1071;p52"/>
          <p:cNvSpPr/>
          <p:nvPr/>
        </p:nvSpPr>
        <p:spPr>
          <a:xfrm>
            <a:off x="1540857" y="4920536"/>
            <a:ext cx="6801186" cy="3393156"/>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2" name="Google Shape;1072;p52"/>
          <p:cNvSpPr/>
          <p:nvPr/>
        </p:nvSpPr>
        <p:spPr>
          <a:xfrm>
            <a:off x="5157447" y="6737317"/>
            <a:ext cx="6801187" cy="3393155"/>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3" name="Google Shape;1073;p52"/>
          <p:cNvSpPr/>
          <p:nvPr/>
        </p:nvSpPr>
        <p:spPr>
          <a:xfrm>
            <a:off x="8791407" y="4920536"/>
            <a:ext cx="6801187" cy="3393156"/>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4" name="Google Shape;1074;p52"/>
          <p:cNvSpPr/>
          <p:nvPr/>
        </p:nvSpPr>
        <p:spPr>
          <a:xfrm>
            <a:off x="12378139" y="6737317"/>
            <a:ext cx="6801186" cy="3393155"/>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4">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5" name="Google Shape;1075;p52"/>
          <p:cNvSpPr/>
          <p:nvPr/>
        </p:nvSpPr>
        <p:spPr>
          <a:xfrm>
            <a:off x="16041956" y="4920536"/>
            <a:ext cx="6801186" cy="3393156"/>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6" name="Google Shape;1076;p52"/>
          <p:cNvSpPr/>
          <p:nvPr/>
        </p:nvSpPr>
        <p:spPr>
          <a:xfrm>
            <a:off x="8791407" y="8594990"/>
            <a:ext cx="6801187" cy="3393155"/>
          </a:xfrm>
          <a:custGeom>
            <a:avLst/>
            <a:gdLst/>
            <a:ahLst/>
            <a:cxnLst/>
            <a:rect l="l" t="t" r="r" b="b"/>
            <a:pathLst>
              <a:path w="21600" h="21600" extrusionOk="0">
                <a:moveTo>
                  <a:pt x="10800" y="0"/>
                </a:moveTo>
                <a:lnTo>
                  <a:pt x="0" y="10800"/>
                </a:lnTo>
                <a:lnTo>
                  <a:pt x="10800" y="21600"/>
                </a:lnTo>
                <a:lnTo>
                  <a:pt x="21600" y="10800"/>
                </a:lnTo>
                <a:lnTo>
                  <a:pt x="10800" y="0"/>
                </a:lnTo>
                <a:close/>
              </a:path>
            </a:pathLst>
          </a:custGeom>
          <a:blipFill rotWithShape="1">
            <a:blip r:embed="rId5">
              <a:alphaModFix/>
            </a:blip>
            <a:stretch>
              <a:fillRect/>
            </a:stretch>
          </a:blipFill>
          <a:ln>
            <a:noFill/>
          </a:ln>
          <a:effectLst>
            <a:outerShdw blurRad="63500" dist="127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1077" name="Google Shape;1077;p52"/>
          <p:cNvSpPr txBox="1"/>
          <p:nvPr/>
        </p:nvSpPr>
        <p:spPr>
          <a:xfrm>
            <a:off x="1616988" y="6012276"/>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輔助科技</a:t>
            </a:r>
            <a:endParaRPr sz="1400" b="0" i="0" u="none" strike="noStrike" cap="none">
              <a:solidFill>
                <a:srgbClr val="000000"/>
              </a:solidFill>
              <a:latin typeface="Arial"/>
              <a:ea typeface="Arial"/>
              <a:cs typeface="Arial"/>
              <a:sym typeface="Arial"/>
            </a:endParaRPr>
          </a:p>
        </p:txBody>
      </p:sp>
      <p:sp>
        <p:nvSpPr>
          <p:cNvPr id="1078" name="Google Shape;1078;p52"/>
          <p:cNvSpPr txBox="1"/>
          <p:nvPr/>
        </p:nvSpPr>
        <p:spPr>
          <a:xfrm>
            <a:off x="8867539" y="6012276"/>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早期療育</a:t>
            </a:r>
            <a:endParaRPr sz="1400" b="0" i="0" u="none" strike="noStrike" cap="none">
              <a:solidFill>
                <a:srgbClr val="000000"/>
              </a:solidFill>
              <a:latin typeface="Arial"/>
              <a:ea typeface="Arial"/>
              <a:cs typeface="Arial"/>
              <a:sym typeface="Arial"/>
            </a:endParaRPr>
          </a:p>
        </p:txBody>
      </p:sp>
      <p:sp>
        <p:nvSpPr>
          <p:cNvPr id="1079" name="Google Shape;1079;p52"/>
          <p:cNvSpPr txBox="1"/>
          <p:nvPr/>
        </p:nvSpPr>
        <p:spPr>
          <a:xfrm>
            <a:off x="12454270" y="7829057"/>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語言治療</a:t>
            </a:r>
            <a:endParaRPr sz="1400" b="0" i="0" u="none" strike="noStrike" cap="none">
              <a:solidFill>
                <a:srgbClr val="000000"/>
              </a:solidFill>
              <a:latin typeface="Arial"/>
              <a:ea typeface="Arial"/>
              <a:cs typeface="Arial"/>
              <a:sym typeface="Arial"/>
            </a:endParaRPr>
          </a:p>
        </p:txBody>
      </p:sp>
      <p:sp>
        <p:nvSpPr>
          <p:cNvPr id="1080" name="Google Shape;1080;p52"/>
          <p:cNvSpPr txBox="1"/>
          <p:nvPr/>
        </p:nvSpPr>
        <p:spPr>
          <a:xfrm>
            <a:off x="5233579" y="7829057"/>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物理治療</a:t>
            </a:r>
            <a:endParaRPr sz="1400" b="0" i="0" u="none" strike="noStrike" cap="none">
              <a:solidFill>
                <a:srgbClr val="000000"/>
              </a:solidFill>
              <a:latin typeface="Arial"/>
              <a:ea typeface="Arial"/>
              <a:cs typeface="Arial"/>
              <a:sym typeface="Arial"/>
            </a:endParaRPr>
          </a:p>
        </p:txBody>
      </p:sp>
      <p:sp>
        <p:nvSpPr>
          <p:cNvPr id="1081" name="Google Shape;1081;p52"/>
          <p:cNvSpPr txBox="1"/>
          <p:nvPr/>
        </p:nvSpPr>
        <p:spPr>
          <a:xfrm>
            <a:off x="16118089" y="6012276"/>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輔導諮商</a:t>
            </a:r>
            <a:endParaRPr sz="1400" b="0" i="0" u="none" strike="noStrike" cap="none">
              <a:solidFill>
                <a:srgbClr val="000000"/>
              </a:solidFill>
              <a:latin typeface="Arial"/>
              <a:ea typeface="Arial"/>
              <a:cs typeface="Arial"/>
              <a:sym typeface="Arial"/>
            </a:endParaRPr>
          </a:p>
        </p:txBody>
      </p:sp>
      <p:sp>
        <p:nvSpPr>
          <p:cNvPr id="1082" name="Google Shape;1082;p52"/>
          <p:cNvSpPr txBox="1"/>
          <p:nvPr/>
        </p:nvSpPr>
        <p:spPr>
          <a:xfrm>
            <a:off x="8867539" y="9686729"/>
            <a:ext cx="6648923" cy="1209676"/>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FFFFF"/>
              </a:buClr>
              <a:buSzPts val="6000"/>
              <a:buFont typeface="Arial"/>
              <a:buNone/>
            </a:pPr>
            <a:r>
              <a:rPr lang="en-US" sz="6000" b="0" i="0" u="none" strike="noStrike" cap="none">
                <a:solidFill>
                  <a:srgbClr val="FFFFFF"/>
                </a:solidFill>
                <a:latin typeface="Arial"/>
                <a:ea typeface="Arial"/>
                <a:cs typeface="Arial"/>
                <a:sym typeface="Arial"/>
              </a:rPr>
              <a:t>社會工作</a:t>
            </a:r>
            <a:endParaRPr sz="1400" b="0" i="0" u="none" strike="noStrike" cap="none">
              <a:solidFill>
                <a:srgbClr val="000000"/>
              </a:solidFill>
              <a:latin typeface="Arial"/>
              <a:ea typeface="Arial"/>
              <a:cs typeface="Arial"/>
              <a:sym typeface="Arial"/>
            </a:endParaRPr>
          </a:p>
        </p:txBody>
      </p:sp>
      <p:sp>
        <p:nvSpPr>
          <p:cNvPr id="18"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86"/>
        <p:cNvGrpSpPr/>
        <p:nvPr/>
      </p:nvGrpSpPr>
      <p:grpSpPr>
        <a:xfrm>
          <a:off x="0" y="0"/>
          <a:ext cx="0" cy="0"/>
          <a:chOff x="0" y="0"/>
          <a:chExt cx="0" cy="0"/>
        </a:xfrm>
      </p:grpSpPr>
      <p:graphicFrame>
        <p:nvGraphicFramePr>
          <p:cNvPr id="1088" name="Google Shape;1088;p53"/>
          <p:cNvGraphicFramePr/>
          <p:nvPr/>
        </p:nvGraphicFramePr>
        <p:xfrm>
          <a:off x="474358" y="3980402"/>
          <a:ext cx="11615625" cy="9445775"/>
        </p:xfrm>
        <a:graphic>
          <a:graphicData uri="http://schemas.openxmlformats.org/drawingml/2006/table">
            <a:tbl>
              <a:tblPr>
                <a:noFill/>
                <a:tableStyleId>{7559B35A-62B1-4EC8-91FF-C28C5DF3E706}</a:tableStyleId>
              </a:tblPr>
              <a:tblGrid>
                <a:gridCol w="2659775">
                  <a:extLst>
                    <a:ext uri="{9D8B030D-6E8A-4147-A177-3AD203B41FA5}">
                      <a16:colId xmlns:a16="http://schemas.microsoft.com/office/drawing/2014/main" val="20000"/>
                    </a:ext>
                  </a:extLst>
                </a:gridCol>
                <a:gridCol w="3993400">
                  <a:extLst>
                    <a:ext uri="{9D8B030D-6E8A-4147-A177-3AD203B41FA5}">
                      <a16:colId xmlns:a16="http://schemas.microsoft.com/office/drawing/2014/main" val="20001"/>
                    </a:ext>
                  </a:extLst>
                </a:gridCol>
                <a:gridCol w="4962450">
                  <a:extLst>
                    <a:ext uri="{9D8B030D-6E8A-4147-A177-3AD203B41FA5}">
                      <a16:colId xmlns:a16="http://schemas.microsoft.com/office/drawing/2014/main" val="20002"/>
                    </a:ext>
                  </a:extLst>
                </a:gridCol>
              </a:tblGrid>
              <a:tr h="701300">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老師</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學術專長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2921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侯禎塘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國立臺灣師範大學特殊教育學系所/教育學博士</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英國倫敦大學專題研究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特殊教育課程與教學</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資賦優異教育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藝術治療</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情緒行為障礙教育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個別化教育計畫</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師資培育與特殊教育行政</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02797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洪榮照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國立彰化師範大學特殊教育博士</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特殊教育(情緒行為障礙、智能障礙)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特教行政、特教學生鑑定評量、測驗編製</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89467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莊素貞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美國德州理工大學特殊教育博士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定向行動</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視覺障礙/視多重障礙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2516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廖晨惠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加拿大亞伯特大學博士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學習障礙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中文閱讀發展</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閱讀障礙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624100">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詹秀美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國立台灣師範大學特殊教育博士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資優教育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創造力教育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特殊教育親師合作與親職教育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社會工作</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65397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王欣宜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國立台灣師範大學特殊教育博士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智能障礙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自閉症</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身心障礙課程與教學</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學前特教</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graphicFrame>
        <p:nvGraphicFramePr>
          <p:cNvPr id="1089" name="Google Shape;1089;p53"/>
          <p:cNvGraphicFramePr/>
          <p:nvPr/>
        </p:nvGraphicFramePr>
        <p:xfrm>
          <a:off x="12301727" y="3986752"/>
          <a:ext cx="11607900" cy="8859075"/>
        </p:xfrm>
        <a:graphic>
          <a:graphicData uri="http://schemas.openxmlformats.org/drawingml/2006/table">
            <a:tbl>
              <a:tblPr>
                <a:noFill/>
                <a:tableStyleId>{7559B35A-62B1-4EC8-91FF-C28C5DF3E706}</a:tableStyleId>
              </a:tblPr>
              <a:tblGrid>
                <a:gridCol w="2659775">
                  <a:extLst>
                    <a:ext uri="{9D8B030D-6E8A-4147-A177-3AD203B41FA5}">
                      <a16:colId xmlns:a16="http://schemas.microsoft.com/office/drawing/2014/main" val="20000"/>
                    </a:ext>
                  </a:extLst>
                </a:gridCol>
                <a:gridCol w="3993400">
                  <a:extLst>
                    <a:ext uri="{9D8B030D-6E8A-4147-A177-3AD203B41FA5}">
                      <a16:colId xmlns:a16="http://schemas.microsoft.com/office/drawing/2014/main" val="20001"/>
                    </a:ext>
                  </a:extLst>
                </a:gridCol>
                <a:gridCol w="4954725">
                  <a:extLst>
                    <a:ext uri="{9D8B030D-6E8A-4147-A177-3AD203B41FA5}">
                      <a16:colId xmlns:a16="http://schemas.microsoft.com/office/drawing/2014/main" val="20002"/>
                    </a:ext>
                  </a:extLst>
                </a:gridCol>
              </a:tblGrid>
              <a:tr h="704825">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老師</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學術專長</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2844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王淑娟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國立彰化師範大學特殊教育博士</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語言障礙評估與治療</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聽力障礙評估與聽能口語訓練</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嬰幼兒語言評估及訓練</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自閉症語言溝通</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心智理論(theory of mind)</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口述故事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611425">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吳柱龍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成功大學醫學工程博士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輔助科技醫學工程</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物理治療</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肢體障礙教育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多媒體教學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632800">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孫世恒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國立臺灣師範大學特殊教育博士</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學前特殊教育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早期療育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專業團隊合作</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家庭諮商服務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肢體障礙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身體病弱</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多重障礙</a:t>
                      </a:r>
                      <a:br>
                        <a:rPr lang="en-US" sz="2000" u="none" strike="noStrike" cap="none">
                          <a:latin typeface="DFKai-SB"/>
                          <a:ea typeface="DFKai-SB"/>
                          <a:cs typeface="DFKai-SB"/>
                          <a:sym typeface="DFKai-SB"/>
                        </a:rPr>
                      </a:b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620850">
                <a:tc>
                  <a:txBody>
                    <a:bodyPr/>
                    <a:lstStyle/>
                    <a:p>
                      <a:pPr marL="0" marR="0" lvl="0" indent="0" algn="ctr" rtl="0">
                        <a:lnSpc>
                          <a:spcPct val="100000"/>
                        </a:lnSpc>
                        <a:spcBef>
                          <a:spcPts val="0"/>
                        </a:spcBef>
                        <a:spcAft>
                          <a:spcPts val="0"/>
                        </a:spcAft>
                        <a:buClr>
                          <a:schemeClr val="dk1"/>
                        </a:buClr>
                        <a:buSzPts val="4000"/>
                        <a:buFont typeface="DFKai-SB"/>
                        <a:buNone/>
                      </a:pPr>
                      <a:r>
                        <a:rPr lang="en-US" sz="4000" u="none" strike="noStrike" cap="none">
                          <a:latin typeface="DFKai-SB"/>
                          <a:ea typeface="DFKai-SB"/>
                          <a:cs typeface="DFKai-SB"/>
                          <a:sym typeface="DFKai-SB"/>
                        </a:rPr>
                        <a:t>曹傑如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國立臺中教育大學教育資訊與測驗統計 研究所博士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資優教育</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中文閱讀認知診斷</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結構方程模型</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學習障礙</a:t>
                      </a:r>
                      <a:br>
                        <a:rPr lang="en-US" sz="2000" u="none" strike="noStrike" cap="none">
                          <a:latin typeface="DFKai-SB"/>
                          <a:ea typeface="DFKai-SB"/>
                          <a:cs typeface="DFKai-SB"/>
                          <a:sym typeface="DFKai-SB"/>
                        </a:rPr>
                      </a:br>
                      <a:r>
                        <a:rPr lang="en-US" sz="2000" u="none" strike="noStrike" cap="none">
                          <a:latin typeface="DFKai-SB"/>
                          <a:ea typeface="DFKai-SB"/>
                          <a:cs typeface="DFKai-SB"/>
                          <a:sym typeface="DFKai-SB"/>
                        </a:rPr>
                        <a:t>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090" name="Google Shape;1090;p53"/>
          <p:cNvSpPr txBox="1"/>
          <p:nvPr/>
        </p:nvSpPr>
        <p:spPr>
          <a:xfrm>
            <a:off x="496095" y="2744028"/>
            <a:ext cx="1260814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特殊教育學系專任教師學歷與學術專長表</a:t>
            </a:r>
            <a:endParaRPr sz="5000" b="0" i="0" u="none" strike="noStrike" cap="none">
              <a:solidFill>
                <a:srgbClr val="000000"/>
              </a:solidFill>
              <a:latin typeface="DFKai-SB"/>
              <a:ea typeface="DFKai-SB"/>
              <a:cs typeface="DFKai-SB"/>
              <a:sym typeface="DFKai-SB"/>
            </a:endParaRPr>
          </a:p>
        </p:txBody>
      </p:sp>
      <p:sp>
        <p:nvSpPr>
          <p:cNvPr id="7"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94"/>
        <p:cNvGrpSpPr/>
        <p:nvPr/>
      </p:nvGrpSpPr>
      <p:grpSpPr>
        <a:xfrm>
          <a:off x="0" y="0"/>
          <a:ext cx="0" cy="0"/>
          <a:chOff x="0" y="0"/>
          <a:chExt cx="0" cy="0"/>
        </a:xfrm>
      </p:grpSpPr>
      <p:sp>
        <p:nvSpPr>
          <p:cNvPr id="1096" name="Google Shape;1096;p54"/>
          <p:cNvSpPr txBox="1"/>
          <p:nvPr/>
        </p:nvSpPr>
        <p:spPr>
          <a:xfrm>
            <a:off x="496932" y="2781438"/>
            <a:ext cx="2152844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a:t>
            </a:r>
            <a:r>
              <a:rPr lang="en-US" sz="5000" b="1" i="0" u="none" strike="noStrike" cap="none">
                <a:solidFill>
                  <a:srgbClr val="000000"/>
                </a:solidFill>
                <a:latin typeface="DFKai-SB"/>
                <a:ea typeface="DFKai-SB"/>
                <a:cs typeface="DFKai-SB"/>
                <a:sym typeface="DFKai-SB"/>
              </a:rPr>
              <a:t>兼任教師</a:t>
            </a:r>
            <a:r>
              <a:rPr lang="en-US" sz="5000" b="0" i="0" u="none" strike="noStrike" cap="none">
                <a:solidFill>
                  <a:srgbClr val="000000"/>
                </a:solidFill>
                <a:latin typeface="DFKai-SB"/>
                <a:ea typeface="DFKai-SB"/>
                <a:cs typeface="DFKai-SB"/>
                <a:sym typeface="DFKai-SB"/>
              </a:rPr>
              <a:t>學術專長或個人學經歷與師資培育課程開設需求相符。</a:t>
            </a:r>
            <a:endParaRPr sz="1400" b="0" i="0" u="none" strike="noStrike" cap="none">
              <a:solidFill>
                <a:srgbClr val="000000"/>
              </a:solidFill>
              <a:latin typeface="Arial"/>
              <a:ea typeface="Arial"/>
              <a:cs typeface="Arial"/>
              <a:sym typeface="Arial"/>
            </a:endParaRPr>
          </a:p>
        </p:txBody>
      </p:sp>
      <p:pic>
        <p:nvPicPr>
          <p:cNvPr id="1097" name="Google Shape;1097;p54" descr="影像"/>
          <p:cNvPicPr preferRelativeResize="0"/>
          <p:nvPr/>
        </p:nvPicPr>
        <p:blipFill rotWithShape="1">
          <a:blip r:embed="rId3">
            <a:alphaModFix/>
          </a:blip>
          <a:srcRect/>
          <a:stretch/>
        </p:blipFill>
        <p:spPr>
          <a:xfrm>
            <a:off x="6757086" y="4048872"/>
            <a:ext cx="15112416" cy="9508127"/>
          </a:xfrm>
          <a:prstGeom prst="rect">
            <a:avLst/>
          </a:prstGeom>
          <a:noFill/>
          <a:ln>
            <a:noFill/>
          </a:ln>
        </p:spPr>
      </p:pic>
      <p:sp>
        <p:nvSpPr>
          <p:cNvPr id="1098" name="Google Shape;1098;p54"/>
          <p:cNvSpPr txBox="1"/>
          <p:nvPr/>
        </p:nvSpPr>
        <p:spPr>
          <a:xfrm>
            <a:off x="1560260" y="11622261"/>
            <a:ext cx="4504437" cy="1529264"/>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4-1-3a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107~109學年特殊教育學系</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兼任教師學歷及授課科目</a:t>
            </a:r>
            <a:endParaRPr sz="5000" b="0" i="0" u="none" strike="noStrike" cap="none">
              <a:solidFill>
                <a:srgbClr val="000000"/>
              </a:solidFill>
              <a:latin typeface="PMingLiu"/>
              <a:ea typeface="PMingLiu"/>
              <a:cs typeface="PMingLiu"/>
              <a:sym typeface="PMingLiu"/>
            </a:endParaRPr>
          </a:p>
        </p:txBody>
      </p:sp>
      <p:sp>
        <p:nvSpPr>
          <p:cNvPr id="7" name="Google Shape;1059;p51"/>
          <p:cNvSpPr txBox="1">
            <a:spLocks noGrp="1"/>
          </p:cNvSpPr>
          <p:nvPr>
            <p:ph type="body" idx="14"/>
          </p:nvPr>
        </p:nvSpPr>
        <p:spPr>
          <a:xfrm>
            <a:off x="0" y="0"/>
            <a:ext cx="24384000" cy="242771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4" name="Google Shape;1104;p55"/>
          <p:cNvSpPr txBox="1"/>
          <p:nvPr/>
        </p:nvSpPr>
        <p:spPr>
          <a:xfrm>
            <a:off x="117558" y="2784951"/>
            <a:ext cx="1707198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（二）專任教師依據教學現場需求自我增能之作為</a:t>
            </a:r>
            <a:endParaRPr sz="6000" b="0" i="0" u="none" strike="noStrike" cap="none">
              <a:solidFill>
                <a:srgbClr val="000000"/>
              </a:solidFill>
              <a:latin typeface="DFKai-SB"/>
              <a:ea typeface="DFKai-SB"/>
              <a:cs typeface="DFKai-SB"/>
              <a:sym typeface="DFKai-SB"/>
            </a:endParaRPr>
          </a:p>
        </p:txBody>
      </p:sp>
      <p:sp>
        <p:nvSpPr>
          <p:cNvPr id="1105" name="Google Shape;1105;p55"/>
          <p:cNvSpPr txBox="1"/>
          <p:nvPr/>
        </p:nvSpPr>
        <p:spPr>
          <a:xfrm>
            <a:off x="1830686" y="4234248"/>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專任教師與教學現場合作進行自我增能</a:t>
            </a:r>
            <a:endParaRPr sz="5000" b="0" i="0" u="none" strike="noStrike" cap="none">
              <a:solidFill>
                <a:srgbClr val="000000"/>
              </a:solidFill>
              <a:latin typeface="DFKai-SB"/>
              <a:ea typeface="DFKai-SB"/>
              <a:cs typeface="DFKai-SB"/>
              <a:sym typeface="DFKai-SB"/>
            </a:endParaRPr>
          </a:p>
        </p:txBody>
      </p:sp>
      <p:graphicFrame>
        <p:nvGraphicFramePr>
          <p:cNvPr id="1106" name="Google Shape;1106;p55"/>
          <p:cNvGraphicFramePr/>
          <p:nvPr/>
        </p:nvGraphicFramePr>
        <p:xfrm>
          <a:off x="3927447" y="5458618"/>
          <a:ext cx="19475150" cy="7904325"/>
        </p:xfrm>
        <a:graphic>
          <a:graphicData uri="http://schemas.openxmlformats.org/drawingml/2006/table">
            <a:tbl>
              <a:tblPr>
                <a:noFill/>
                <a:tableStyleId>{7559B35A-62B1-4EC8-91FF-C28C5DF3E706}</a:tableStyleId>
              </a:tblPr>
              <a:tblGrid>
                <a:gridCol w="1974725">
                  <a:extLst>
                    <a:ext uri="{9D8B030D-6E8A-4147-A177-3AD203B41FA5}">
                      <a16:colId xmlns:a16="http://schemas.microsoft.com/office/drawing/2014/main" val="20000"/>
                    </a:ext>
                  </a:extLst>
                </a:gridCol>
                <a:gridCol w="3174900">
                  <a:extLst>
                    <a:ext uri="{9D8B030D-6E8A-4147-A177-3AD203B41FA5}">
                      <a16:colId xmlns:a16="http://schemas.microsoft.com/office/drawing/2014/main" val="20001"/>
                    </a:ext>
                  </a:extLst>
                </a:gridCol>
                <a:gridCol w="2797500">
                  <a:extLst>
                    <a:ext uri="{9D8B030D-6E8A-4147-A177-3AD203B41FA5}">
                      <a16:colId xmlns:a16="http://schemas.microsoft.com/office/drawing/2014/main" val="20002"/>
                    </a:ext>
                  </a:extLst>
                </a:gridCol>
                <a:gridCol w="1516900">
                  <a:extLst>
                    <a:ext uri="{9D8B030D-6E8A-4147-A177-3AD203B41FA5}">
                      <a16:colId xmlns:a16="http://schemas.microsoft.com/office/drawing/2014/main" val="20003"/>
                    </a:ext>
                  </a:extLst>
                </a:gridCol>
                <a:gridCol w="6462500">
                  <a:extLst>
                    <a:ext uri="{9D8B030D-6E8A-4147-A177-3AD203B41FA5}">
                      <a16:colId xmlns:a16="http://schemas.microsoft.com/office/drawing/2014/main" val="20004"/>
                    </a:ext>
                  </a:extLst>
                </a:gridCol>
                <a:gridCol w="3548625">
                  <a:extLst>
                    <a:ext uri="{9D8B030D-6E8A-4147-A177-3AD203B41FA5}">
                      <a16:colId xmlns:a16="http://schemas.microsoft.com/office/drawing/2014/main" val="20005"/>
                    </a:ext>
                  </a:extLst>
                </a:gridCol>
              </a:tblGrid>
              <a:tr h="5728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課程名稱</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授課教師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學分</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合作學校</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合作指導教師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21991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教學實習(二)</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莊素貞</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侯禎塘</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忠孝國小、太平國小、立人國小、西屯國小、賴厝國小、泰安國小、中教大附小、大勇國小、大同國小、國光國小、 北屯國小、南屯國小</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身障資源班</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6724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幼兒園</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王欣宜</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早期療育中心</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2099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中教大實小、台中市東區臺中國小、台中市北區太平國小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資優資源班教師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2498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107-2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王淑娟</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洪榮照</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北屯國小、太平國小、健行國小、和平國小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特殊教育班教師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07" name="Google Shape;1107;p55"/>
          <p:cNvSpPr txBox="1"/>
          <p:nvPr/>
        </p:nvSpPr>
        <p:spPr>
          <a:xfrm>
            <a:off x="620460" y="10703396"/>
            <a:ext cx="2855480" cy="2452593"/>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4-2-1a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專任教師與國小/幼兒園教學現場合作指導之課程一覽表-107年</a:t>
            </a:r>
            <a:endParaRPr sz="1400" b="0" i="0" u="none" strike="noStrike" cap="none">
              <a:solidFill>
                <a:srgbClr val="000000"/>
              </a:solidFill>
              <a:latin typeface="Arial"/>
              <a:ea typeface="Arial"/>
              <a:cs typeface="Arial"/>
              <a:sym typeface="Arial"/>
            </a:endParaRPr>
          </a:p>
        </p:txBody>
      </p:sp>
      <p:sp>
        <p:nvSpPr>
          <p:cNvPr id="8" name="Google Shape;1059;p51"/>
          <p:cNvSpPr txBox="1">
            <a:spLocks noGrp="1"/>
          </p:cNvSpPr>
          <p:nvPr>
            <p:ph type="body" idx="14"/>
          </p:nvPr>
        </p:nvSpPr>
        <p:spPr>
          <a:xfrm>
            <a:off x="117558" y="123951"/>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11"/>
        <p:cNvGrpSpPr/>
        <p:nvPr/>
      </p:nvGrpSpPr>
      <p:grpSpPr>
        <a:xfrm>
          <a:off x="0" y="0"/>
          <a:ext cx="0" cy="0"/>
          <a:chOff x="0" y="0"/>
          <a:chExt cx="0" cy="0"/>
        </a:xfrm>
      </p:grpSpPr>
      <p:sp>
        <p:nvSpPr>
          <p:cNvPr id="1113" name="Google Shape;1113;p56"/>
          <p:cNvSpPr txBox="1"/>
          <p:nvPr/>
        </p:nvSpPr>
        <p:spPr>
          <a:xfrm>
            <a:off x="117558" y="2784951"/>
            <a:ext cx="1707198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（二）專任教師依據教學現場需求自我增能之作為</a:t>
            </a:r>
            <a:endParaRPr sz="6000" b="0" i="0" u="none" strike="noStrike" cap="none">
              <a:solidFill>
                <a:srgbClr val="000000"/>
              </a:solidFill>
              <a:latin typeface="DFKai-SB"/>
              <a:ea typeface="DFKai-SB"/>
              <a:cs typeface="DFKai-SB"/>
              <a:sym typeface="DFKai-SB"/>
            </a:endParaRPr>
          </a:p>
        </p:txBody>
      </p:sp>
      <p:sp>
        <p:nvSpPr>
          <p:cNvPr id="1114" name="Google Shape;1114;p56"/>
          <p:cNvSpPr txBox="1"/>
          <p:nvPr/>
        </p:nvSpPr>
        <p:spPr>
          <a:xfrm>
            <a:off x="1874159" y="3848028"/>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專任教師與教學現場合作進行自我增能</a:t>
            </a:r>
            <a:endParaRPr sz="5000" b="0" i="0" u="none" strike="noStrike" cap="none" dirty="0">
              <a:solidFill>
                <a:srgbClr val="000000"/>
              </a:solidFill>
              <a:latin typeface="DFKai-SB"/>
              <a:ea typeface="DFKai-SB"/>
              <a:cs typeface="DFKai-SB"/>
              <a:sym typeface="DFKai-SB"/>
            </a:endParaRPr>
          </a:p>
        </p:txBody>
      </p:sp>
      <p:graphicFrame>
        <p:nvGraphicFramePr>
          <p:cNvPr id="1115" name="Google Shape;1115;p56"/>
          <p:cNvGraphicFramePr/>
          <p:nvPr>
            <p:extLst>
              <p:ext uri="{D42A27DB-BD31-4B8C-83A1-F6EECF244321}">
                <p14:modId xmlns:p14="http://schemas.microsoft.com/office/powerpoint/2010/main" val="1857708863"/>
              </p:ext>
            </p:extLst>
          </p:nvPr>
        </p:nvGraphicFramePr>
        <p:xfrm>
          <a:off x="2648041" y="5656937"/>
          <a:ext cx="19475150" cy="7927825"/>
        </p:xfrm>
        <a:graphic>
          <a:graphicData uri="http://schemas.openxmlformats.org/drawingml/2006/table">
            <a:tbl>
              <a:tblPr>
                <a:noFill/>
                <a:tableStyleId>{7559B35A-62B1-4EC8-91FF-C28C5DF3E706}</a:tableStyleId>
              </a:tblPr>
              <a:tblGrid>
                <a:gridCol w="1974725">
                  <a:extLst>
                    <a:ext uri="{9D8B030D-6E8A-4147-A177-3AD203B41FA5}">
                      <a16:colId xmlns:a16="http://schemas.microsoft.com/office/drawing/2014/main" val="20000"/>
                    </a:ext>
                  </a:extLst>
                </a:gridCol>
                <a:gridCol w="3174900">
                  <a:extLst>
                    <a:ext uri="{9D8B030D-6E8A-4147-A177-3AD203B41FA5}">
                      <a16:colId xmlns:a16="http://schemas.microsoft.com/office/drawing/2014/main" val="20001"/>
                    </a:ext>
                  </a:extLst>
                </a:gridCol>
                <a:gridCol w="2797500">
                  <a:extLst>
                    <a:ext uri="{9D8B030D-6E8A-4147-A177-3AD203B41FA5}">
                      <a16:colId xmlns:a16="http://schemas.microsoft.com/office/drawing/2014/main" val="20002"/>
                    </a:ext>
                  </a:extLst>
                </a:gridCol>
                <a:gridCol w="1516900">
                  <a:extLst>
                    <a:ext uri="{9D8B030D-6E8A-4147-A177-3AD203B41FA5}">
                      <a16:colId xmlns:a16="http://schemas.microsoft.com/office/drawing/2014/main" val="20003"/>
                    </a:ext>
                  </a:extLst>
                </a:gridCol>
                <a:gridCol w="6462500">
                  <a:extLst>
                    <a:ext uri="{9D8B030D-6E8A-4147-A177-3AD203B41FA5}">
                      <a16:colId xmlns:a16="http://schemas.microsoft.com/office/drawing/2014/main" val="20004"/>
                    </a:ext>
                  </a:extLst>
                </a:gridCol>
                <a:gridCol w="3548625">
                  <a:extLst>
                    <a:ext uri="{9D8B030D-6E8A-4147-A177-3AD203B41FA5}">
                      <a16:colId xmlns:a16="http://schemas.microsoft.com/office/drawing/2014/main" val="20005"/>
                    </a:ext>
                  </a:extLst>
                </a:gridCol>
              </a:tblGrid>
              <a:tr h="5869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課程名稱</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授課教師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學分</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合作學校</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合作指導教師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7269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教學實習(二)</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莊素貞</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侯禎塘</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惠文國小、立人國小、西屯國小、賴厝國小、泰安國小、 中教大附小、大勇國小、大同國小、國光國小、北屯國小、南屯國小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身障資源班</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32290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幼兒園</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王欣宜</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篤行國小附設幼兒園、(北區)太平國小附設幼兒園、忠信國小附設幼兒園、大同國小附設幼兒園、大勇國小附設幼兒園、臺中特殊學校幼兒園、忠孝國小幼兒園 (啟幼班)、(北區)太平國小幼兒園(啟幼班)、瑪利亞基金會早期療育中心師資群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早期療育中心</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2150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中教大實小、台中市東區臺中國小</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資優資源班教師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16987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108-2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王淑娟</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洪榮照</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樂業國小、健行國小、西屯國小、和平國小</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dirty="0" err="1">
                          <a:latin typeface="DFKai-SB"/>
                          <a:ea typeface="DFKai-SB"/>
                          <a:cs typeface="DFKai-SB"/>
                          <a:sym typeface="DFKai-SB"/>
                        </a:rPr>
                        <a:t>特殊教育班教師</a:t>
                      </a:r>
                      <a:endParaRPr sz="2600" u="none" strike="noStrike" cap="none" dirty="0">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16" name="Google Shape;1116;p56"/>
          <p:cNvSpPr txBox="1"/>
          <p:nvPr/>
        </p:nvSpPr>
        <p:spPr>
          <a:xfrm>
            <a:off x="2648041" y="4810586"/>
            <a:ext cx="18840359" cy="605910"/>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dirty="0">
                <a:solidFill>
                  <a:srgbClr val="000000"/>
                </a:solidFill>
                <a:latin typeface="PMingLiu"/>
                <a:ea typeface="PMingLiu"/>
                <a:cs typeface="PMingLiu"/>
                <a:sym typeface="PMingLiu"/>
              </a:rPr>
              <a:t>表 4-2-1a</a:t>
            </a:r>
            <a:r>
              <a:rPr lang="zh-TW" altLang="en-US" sz="3000" b="0" i="0" u="none" strike="noStrike" cap="none" dirty="0">
                <a:solidFill>
                  <a:srgbClr val="000000"/>
                </a:solidFill>
                <a:latin typeface="PMingLiu"/>
                <a:ea typeface="PMingLiu"/>
                <a:cs typeface="PMingLiu"/>
                <a:sym typeface="PMingLiu"/>
              </a:rPr>
              <a:t>  </a:t>
            </a:r>
            <a:r>
              <a:rPr lang="en-US" altLang="zh-TW" sz="3000" b="0" i="0" u="none" strike="noStrike" cap="none" dirty="0">
                <a:solidFill>
                  <a:srgbClr val="000000"/>
                </a:solidFill>
                <a:latin typeface="PMingLiu"/>
                <a:ea typeface="PMingLiu"/>
                <a:cs typeface="PMingLiu"/>
                <a:sym typeface="PMingLiu"/>
              </a:rPr>
              <a:t>108</a:t>
            </a:r>
            <a:r>
              <a:rPr lang="zh-TW" altLang="en-US" sz="3000" b="0" i="0" u="none" strike="noStrike" cap="none" dirty="0">
                <a:solidFill>
                  <a:srgbClr val="000000"/>
                </a:solidFill>
                <a:latin typeface="PMingLiu"/>
                <a:ea typeface="PMingLiu"/>
                <a:cs typeface="PMingLiu"/>
                <a:sym typeface="PMingLiu"/>
              </a:rPr>
              <a:t>學年特教系</a:t>
            </a:r>
            <a:r>
              <a:rPr lang="en-US" sz="3000" b="0" i="0" u="none" strike="noStrike" cap="none" dirty="0" err="1">
                <a:solidFill>
                  <a:srgbClr val="000000"/>
                </a:solidFill>
                <a:latin typeface="PMingLiu"/>
                <a:ea typeface="PMingLiu"/>
                <a:cs typeface="PMingLiu"/>
                <a:sym typeface="PMingLiu"/>
              </a:rPr>
              <a:t>專任教師與國小</a:t>
            </a:r>
            <a:r>
              <a:rPr lang="en-US" sz="3000" b="0" i="0" u="none" strike="noStrike" cap="none" dirty="0">
                <a:solidFill>
                  <a:srgbClr val="000000"/>
                </a:solidFill>
                <a:latin typeface="PMingLiu"/>
                <a:ea typeface="PMingLiu"/>
                <a:cs typeface="PMingLiu"/>
                <a:sym typeface="PMingLiu"/>
              </a:rPr>
              <a:t>/</a:t>
            </a:r>
            <a:r>
              <a:rPr lang="en-US" sz="3000" b="0" i="0" u="none" strike="noStrike" cap="none" dirty="0" err="1">
                <a:solidFill>
                  <a:srgbClr val="000000"/>
                </a:solidFill>
                <a:latin typeface="PMingLiu"/>
                <a:ea typeface="PMingLiu"/>
                <a:cs typeface="PMingLiu"/>
                <a:sym typeface="PMingLiu"/>
              </a:rPr>
              <a:t>幼兒園教學現場合作指導之課程一覽表</a:t>
            </a:r>
            <a:endParaRPr sz="1400" b="0" i="0" u="none" strike="noStrike" cap="none" dirty="0">
              <a:solidFill>
                <a:srgbClr val="000000"/>
              </a:solidFill>
              <a:latin typeface="Arial"/>
              <a:ea typeface="Arial"/>
              <a:cs typeface="Arial"/>
              <a:sym typeface="Arial"/>
            </a:endParaRPr>
          </a:p>
        </p:txBody>
      </p:sp>
      <p:sp>
        <p:nvSpPr>
          <p:cNvPr id="8" name="Google Shape;1059;p51"/>
          <p:cNvSpPr txBox="1">
            <a:spLocks noGrp="1"/>
          </p:cNvSpPr>
          <p:nvPr>
            <p:ph type="body" idx="14"/>
          </p:nvPr>
        </p:nvSpPr>
        <p:spPr>
          <a:xfrm>
            <a:off x="117558" y="26576"/>
            <a:ext cx="24266442" cy="244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20"/>
        <p:cNvGrpSpPr/>
        <p:nvPr/>
      </p:nvGrpSpPr>
      <p:grpSpPr>
        <a:xfrm>
          <a:off x="0" y="0"/>
          <a:ext cx="0" cy="0"/>
          <a:chOff x="0" y="0"/>
          <a:chExt cx="0" cy="0"/>
        </a:xfrm>
      </p:grpSpPr>
      <p:sp>
        <p:nvSpPr>
          <p:cNvPr id="1122" name="Google Shape;1122;p57"/>
          <p:cNvSpPr txBox="1"/>
          <p:nvPr/>
        </p:nvSpPr>
        <p:spPr>
          <a:xfrm>
            <a:off x="117558" y="2784951"/>
            <a:ext cx="1707198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（二）專任教師依據教學現場需求自我增能之作為</a:t>
            </a:r>
            <a:endParaRPr sz="6000" b="0" i="0" u="none" strike="noStrike" cap="none">
              <a:solidFill>
                <a:srgbClr val="000000"/>
              </a:solidFill>
              <a:latin typeface="DFKai-SB"/>
              <a:ea typeface="DFKai-SB"/>
              <a:cs typeface="DFKai-SB"/>
              <a:sym typeface="DFKai-SB"/>
            </a:endParaRPr>
          </a:p>
        </p:txBody>
      </p:sp>
      <p:sp>
        <p:nvSpPr>
          <p:cNvPr id="1123" name="Google Shape;1123;p57"/>
          <p:cNvSpPr txBox="1"/>
          <p:nvPr/>
        </p:nvSpPr>
        <p:spPr>
          <a:xfrm>
            <a:off x="1830686" y="3722055"/>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專任教師與教學現場合作進行自我增能</a:t>
            </a:r>
            <a:endParaRPr sz="5000" b="0" i="0" u="none" strike="noStrike" cap="none">
              <a:solidFill>
                <a:srgbClr val="000000"/>
              </a:solidFill>
              <a:latin typeface="DFKai-SB"/>
              <a:ea typeface="DFKai-SB"/>
              <a:cs typeface="DFKai-SB"/>
              <a:sym typeface="DFKai-SB"/>
            </a:endParaRPr>
          </a:p>
        </p:txBody>
      </p:sp>
      <p:graphicFrame>
        <p:nvGraphicFramePr>
          <p:cNvPr id="1124" name="Google Shape;1124;p57"/>
          <p:cNvGraphicFramePr/>
          <p:nvPr>
            <p:extLst>
              <p:ext uri="{D42A27DB-BD31-4B8C-83A1-F6EECF244321}">
                <p14:modId xmlns:p14="http://schemas.microsoft.com/office/powerpoint/2010/main" val="2047096051"/>
              </p:ext>
            </p:extLst>
          </p:nvPr>
        </p:nvGraphicFramePr>
        <p:xfrm>
          <a:off x="2058891" y="5478577"/>
          <a:ext cx="19475150" cy="7900225"/>
        </p:xfrm>
        <a:graphic>
          <a:graphicData uri="http://schemas.openxmlformats.org/drawingml/2006/table">
            <a:tbl>
              <a:tblPr>
                <a:noFill/>
                <a:tableStyleId>{7559B35A-62B1-4EC8-91FF-C28C5DF3E706}</a:tableStyleId>
              </a:tblPr>
              <a:tblGrid>
                <a:gridCol w="1974725">
                  <a:extLst>
                    <a:ext uri="{9D8B030D-6E8A-4147-A177-3AD203B41FA5}">
                      <a16:colId xmlns:a16="http://schemas.microsoft.com/office/drawing/2014/main" val="20000"/>
                    </a:ext>
                  </a:extLst>
                </a:gridCol>
                <a:gridCol w="3174900">
                  <a:extLst>
                    <a:ext uri="{9D8B030D-6E8A-4147-A177-3AD203B41FA5}">
                      <a16:colId xmlns:a16="http://schemas.microsoft.com/office/drawing/2014/main" val="20001"/>
                    </a:ext>
                  </a:extLst>
                </a:gridCol>
                <a:gridCol w="2797500">
                  <a:extLst>
                    <a:ext uri="{9D8B030D-6E8A-4147-A177-3AD203B41FA5}">
                      <a16:colId xmlns:a16="http://schemas.microsoft.com/office/drawing/2014/main" val="20002"/>
                    </a:ext>
                  </a:extLst>
                </a:gridCol>
                <a:gridCol w="1516900">
                  <a:extLst>
                    <a:ext uri="{9D8B030D-6E8A-4147-A177-3AD203B41FA5}">
                      <a16:colId xmlns:a16="http://schemas.microsoft.com/office/drawing/2014/main" val="20003"/>
                    </a:ext>
                  </a:extLst>
                </a:gridCol>
                <a:gridCol w="6462500">
                  <a:extLst>
                    <a:ext uri="{9D8B030D-6E8A-4147-A177-3AD203B41FA5}">
                      <a16:colId xmlns:a16="http://schemas.microsoft.com/office/drawing/2014/main" val="20004"/>
                    </a:ext>
                  </a:extLst>
                </a:gridCol>
                <a:gridCol w="3548625">
                  <a:extLst>
                    <a:ext uri="{9D8B030D-6E8A-4147-A177-3AD203B41FA5}">
                      <a16:colId xmlns:a16="http://schemas.microsoft.com/office/drawing/2014/main" val="20005"/>
                    </a:ext>
                  </a:extLst>
                </a:gridCol>
              </a:tblGrid>
              <a:tr h="63010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課程名稱</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授課教師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學分</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合作學校</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合作指導教師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8335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dirty="0">
                          <a:latin typeface="DFKai-SB"/>
                          <a:ea typeface="DFKai-SB"/>
                          <a:cs typeface="DFKai-SB"/>
                          <a:sym typeface="DFKai-SB"/>
                        </a:rPr>
                        <a:t>109-1</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教學實習(二)</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莊素貞</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侯禎塘</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惠立人國小、西屯國小、賴厝國小、泰安國小、中教大附小、大勇國小、大同國小、國光國小、北屯國小、南屯國小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身障資源班</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7176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109-1</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幼兒園</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王欣宜</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篤行國小附設幼兒 園、大同國小附設幼兒園、大勇國小附設幼兒園、忠孝國小附設幼兒園、臺中特殊學校幼兒園、忠孝國小幼兒園(啟幼班)、太平國小幼兒園(啟幼班)、瑪利亞基金會早期療育中心師資群 </a:t>
                      </a:r>
                      <a:endParaRPr sz="12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早期療育中心</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師資群</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40570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109-2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4</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中教大實小、台中市東區臺中國小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資優資源班教師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313225">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109-2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特殊教育</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教學實習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王淑娟</a:t>
                      </a:r>
                      <a:br>
                        <a:rPr lang="en-US" sz="2600" u="none" strike="noStrike" cap="none">
                          <a:latin typeface="DFKai-SB"/>
                          <a:ea typeface="DFKai-SB"/>
                          <a:cs typeface="DFKai-SB"/>
                          <a:sym typeface="DFKai-SB"/>
                        </a:rPr>
                      </a:br>
                      <a:r>
                        <a:rPr lang="en-US" sz="2600" u="none" strike="noStrike" cap="none">
                          <a:latin typeface="DFKai-SB"/>
                          <a:ea typeface="DFKai-SB"/>
                          <a:cs typeface="DFKai-SB"/>
                          <a:sym typeface="DFKai-SB"/>
                        </a:rPr>
                        <a:t>洪榮照</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2</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北屯國小、健行國小、樂業國小、和平國小</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dirty="0" err="1">
                          <a:latin typeface="DFKai-SB"/>
                          <a:ea typeface="DFKai-SB"/>
                          <a:cs typeface="DFKai-SB"/>
                          <a:sym typeface="DFKai-SB"/>
                        </a:rPr>
                        <a:t>特殊教育班教師</a:t>
                      </a:r>
                      <a:endParaRPr sz="2600" u="none" strike="noStrike" cap="none" dirty="0">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125" name="Google Shape;1125;p57"/>
          <p:cNvSpPr txBox="1"/>
          <p:nvPr/>
        </p:nvSpPr>
        <p:spPr>
          <a:xfrm>
            <a:off x="2446913" y="4754216"/>
            <a:ext cx="15679714" cy="605910"/>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1" i="0" u="none" strike="noStrike" cap="none" dirty="0">
                <a:solidFill>
                  <a:srgbClr val="000000"/>
                </a:solidFill>
                <a:latin typeface="PMingLiu"/>
                <a:ea typeface="PMingLiu"/>
                <a:cs typeface="PMingLiu"/>
                <a:sym typeface="PMingLiu"/>
              </a:rPr>
              <a:t>表 4-2-1a</a:t>
            </a:r>
            <a:r>
              <a:rPr lang="zh-TW" altLang="en-US" sz="3000" b="1" i="0" u="none" strike="noStrike" cap="none" dirty="0">
                <a:solidFill>
                  <a:srgbClr val="000000"/>
                </a:solidFill>
                <a:latin typeface="PMingLiu"/>
                <a:ea typeface="PMingLiu"/>
                <a:cs typeface="PMingLiu"/>
                <a:sym typeface="PMingLiu"/>
              </a:rPr>
              <a:t> </a:t>
            </a:r>
            <a:r>
              <a:rPr lang="en-US" altLang="zh-TW" sz="3000" b="1" i="0" u="none" strike="noStrike" cap="none" dirty="0">
                <a:solidFill>
                  <a:srgbClr val="000000"/>
                </a:solidFill>
                <a:latin typeface="PMingLiu"/>
                <a:ea typeface="PMingLiu"/>
                <a:cs typeface="PMingLiu"/>
                <a:sym typeface="PMingLiu"/>
              </a:rPr>
              <a:t>109</a:t>
            </a:r>
            <a:r>
              <a:rPr lang="zh-TW" altLang="en-US" sz="3000" b="1" i="0" u="none" strike="noStrike" cap="none" dirty="0">
                <a:solidFill>
                  <a:srgbClr val="000000"/>
                </a:solidFill>
                <a:latin typeface="PMingLiu"/>
                <a:ea typeface="PMingLiu"/>
                <a:cs typeface="PMingLiu"/>
                <a:sym typeface="PMingLiu"/>
              </a:rPr>
              <a:t>學年特教系</a:t>
            </a:r>
            <a:r>
              <a:rPr lang="en-US" sz="3000" b="1" i="0" u="none" strike="noStrike" cap="none" dirty="0" err="1">
                <a:solidFill>
                  <a:srgbClr val="000000"/>
                </a:solidFill>
                <a:latin typeface="PMingLiu"/>
                <a:ea typeface="PMingLiu"/>
                <a:cs typeface="PMingLiu"/>
                <a:sym typeface="PMingLiu"/>
              </a:rPr>
              <a:t>專任教師與國小</a:t>
            </a:r>
            <a:r>
              <a:rPr lang="en-US" sz="3000" b="1" i="0" u="none" strike="noStrike" cap="none" dirty="0">
                <a:solidFill>
                  <a:srgbClr val="000000"/>
                </a:solidFill>
                <a:latin typeface="PMingLiu"/>
                <a:ea typeface="PMingLiu"/>
                <a:cs typeface="PMingLiu"/>
                <a:sym typeface="PMingLiu"/>
              </a:rPr>
              <a:t>/</a:t>
            </a:r>
            <a:r>
              <a:rPr lang="en-US" sz="3000" b="1" i="0" u="none" strike="noStrike" cap="none" dirty="0" err="1">
                <a:solidFill>
                  <a:srgbClr val="000000"/>
                </a:solidFill>
                <a:latin typeface="PMingLiu"/>
                <a:ea typeface="PMingLiu"/>
                <a:cs typeface="PMingLiu"/>
                <a:sym typeface="PMingLiu"/>
              </a:rPr>
              <a:t>幼兒園教學現場合作指導之課程一覽表</a:t>
            </a:r>
            <a:endParaRPr sz="1400" b="1" i="0" u="none" strike="noStrike" cap="none" dirty="0">
              <a:solidFill>
                <a:srgbClr val="000000"/>
              </a:solidFill>
              <a:sym typeface="Arial"/>
            </a:endParaRPr>
          </a:p>
        </p:txBody>
      </p:sp>
      <p:sp>
        <p:nvSpPr>
          <p:cNvPr id="8" name="Google Shape;1059;p51"/>
          <p:cNvSpPr txBox="1">
            <a:spLocks noGrp="1"/>
          </p:cNvSpPr>
          <p:nvPr>
            <p:ph type="body" idx="14"/>
          </p:nvPr>
        </p:nvSpPr>
        <p:spPr>
          <a:xfrm>
            <a:off x="117558" y="26576"/>
            <a:ext cx="24266442" cy="244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129"/>
        <p:cNvGrpSpPr/>
        <p:nvPr/>
      </p:nvGrpSpPr>
      <p:grpSpPr>
        <a:xfrm>
          <a:off x="0" y="0"/>
          <a:ext cx="0" cy="0"/>
          <a:chOff x="0" y="0"/>
          <a:chExt cx="0" cy="0"/>
        </a:xfrm>
      </p:grpSpPr>
      <p:sp>
        <p:nvSpPr>
          <p:cNvPr id="1131" name="Google Shape;1131;p58"/>
          <p:cNvSpPr txBox="1"/>
          <p:nvPr/>
        </p:nvSpPr>
        <p:spPr>
          <a:xfrm>
            <a:off x="6873135" y="1608708"/>
            <a:ext cx="10257206"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1" i="0" u="none" strike="noStrike" cap="none" dirty="0" err="1">
                <a:solidFill>
                  <a:schemeClr val="bg1"/>
                </a:solidFill>
                <a:latin typeface="微軟正黑體" panose="020B0604030504040204" pitchFamily="34" charset="-120"/>
                <a:ea typeface="微軟正黑體" panose="020B0604030504040204" pitchFamily="34" charset="-120"/>
                <a:cs typeface="DFKai-SB"/>
                <a:sym typeface="DFKai-SB"/>
              </a:rPr>
              <a:t>專任教師能組成專業學習社群</a:t>
            </a:r>
            <a:endParaRPr sz="5000" b="1" i="0" u="none" strike="noStrike" cap="none" dirty="0">
              <a:solidFill>
                <a:schemeClr val="bg1"/>
              </a:solidFill>
              <a:latin typeface="微軟正黑體" panose="020B0604030504040204" pitchFamily="34" charset="-120"/>
              <a:ea typeface="微軟正黑體" panose="020B0604030504040204" pitchFamily="34" charset="-120"/>
              <a:cs typeface="DFKai-SB"/>
              <a:sym typeface="DFKai-SB"/>
            </a:endParaRPr>
          </a:p>
        </p:txBody>
      </p:sp>
      <p:sp>
        <p:nvSpPr>
          <p:cNvPr id="1132" name="Google Shape;1132;p58"/>
          <p:cNvSpPr txBox="1"/>
          <p:nvPr/>
        </p:nvSpPr>
        <p:spPr>
          <a:xfrm>
            <a:off x="7374467" y="2413566"/>
            <a:ext cx="14756980" cy="75979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000" b="1" i="0" u="none" strike="noStrike" cap="none" dirty="0">
                <a:solidFill>
                  <a:schemeClr val="tx1"/>
                </a:solidFill>
                <a:latin typeface="PMingLiu"/>
                <a:ea typeface="PMingLiu"/>
                <a:cs typeface="PMingLiu"/>
                <a:sym typeface="PMingLiu"/>
              </a:rPr>
              <a:t>本系教師執行之</a:t>
            </a:r>
            <a:r>
              <a:rPr lang="en-US" sz="4000" b="1" i="0" u="sng" strike="noStrike" cap="none" dirty="0">
                <a:solidFill>
                  <a:schemeClr val="tx1"/>
                </a:solidFill>
                <a:latin typeface="PMingLiu"/>
                <a:ea typeface="PMingLiu"/>
                <a:cs typeface="PMingLiu"/>
                <a:sym typeface="PMingLiu"/>
              </a:rPr>
              <a:t>師資培育</a:t>
            </a:r>
            <a:r>
              <a:rPr lang="en-US" sz="4000" b="1" i="0" u="none" strike="noStrike" cap="none" dirty="0">
                <a:solidFill>
                  <a:schemeClr val="tx1"/>
                </a:solidFill>
                <a:latin typeface="PMingLiu"/>
                <a:ea typeface="PMingLiu"/>
                <a:cs typeface="PMingLiu"/>
                <a:sym typeface="PMingLiu"/>
              </a:rPr>
              <a:t>相關專案計畫-1</a:t>
            </a:r>
            <a:endParaRPr sz="4000" b="1" i="0" u="none" strike="noStrike" cap="none" dirty="0">
              <a:solidFill>
                <a:schemeClr val="tx1"/>
              </a:solidFill>
              <a:sym typeface="Arial"/>
            </a:endParaRPr>
          </a:p>
        </p:txBody>
      </p:sp>
      <p:pic>
        <p:nvPicPr>
          <p:cNvPr id="1133" name="Google Shape;1133;p58" descr="影像"/>
          <p:cNvPicPr preferRelativeResize="0"/>
          <p:nvPr/>
        </p:nvPicPr>
        <p:blipFill rotWithShape="1">
          <a:blip r:embed="rId3">
            <a:alphaModFix/>
          </a:blip>
          <a:srcRect/>
          <a:stretch/>
        </p:blipFill>
        <p:spPr>
          <a:xfrm>
            <a:off x="4779682" y="3265121"/>
            <a:ext cx="14942193" cy="10330701"/>
          </a:xfrm>
          <a:prstGeom prst="rect">
            <a:avLst/>
          </a:prstGeom>
          <a:noFill/>
          <a:ln>
            <a:noFill/>
          </a:ln>
        </p:spPr>
      </p:pic>
      <p:pic>
        <p:nvPicPr>
          <p:cNvPr id="1134" name="Google Shape;1134;p58" descr="影像"/>
          <p:cNvPicPr preferRelativeResize="0"/>
          <p:nvPr/>
        </p:nvPicPr>
        <p:blipFill rotWithShape="1">
          <a:blip r:embed="rId4">
            <a:alphaModFix/>
          </a:blip>
          <a:srcRect/>
          <a:stretch/>
        </p:blipFill>
        <p:spPr>
          <a:xfrm>
            <a:off x="159003" y="10776657"/>
            <a:ext cx="4343897" cy="2819165"/>
          </a:xfrm>
          <a:prstGeom prst="rect">
            <a:avLst/>
          </a:prstGeom>
          <a:noFill/>
          <a:ln>
            <a:noFill/>
          </a:ln>
        </p:spPr>
      </p:pic>
      <p:sp>
        <p:nvSpPr>
          <p:cNvPr id="8"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138"/>
        <p:cNvGrpSpPr/>
        <p:nvPr/>
      </p:nvGrpSpPr>
      <p:grpSpPr>
        <a:xfrm>
          <a:off x="0" y="0"/>
          <a:ext cx="0" cy="0"/>
          <a:chOff x="0" y="0"/>
          <a:chExt cx="0" cy="0"/>
        </a:xfrm>
      </p:grpSpPr>
      <p:sp>
        <p:nvSpPr>
          <p:cNvPr id="1140" name="Google Shape;1140;p59"/>
          <p:cNvSpPr txBox="1"/>
          <p:nvPr/>
        </p:nvSpPr>
        <p:spPr>
          <a:xfrm>
            <a:off x="3250800" y="10838524"/>
            <a:ext cx="2855479" cy="199092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4-2-2a</a:t>
            </a:r>
            <a:endParaRPr sz="1400" b="0"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本系教師執行之師資培育相關專案計畫-2</a:t>
            </a:r>
            <a:endParaRPr sz="1400" b="0" i="0" u="none" strike="noStrike" cap="none">
              <a:solidFill>
                <a:srgbClr val="000000"/>
              </a:solidFill>
              <a:latin typeface="Arial"/>
              <a:ea typeface="Arial"/>
              <a:cs typeface="Arial"/>
              <a:sym typeface="Arial"/>
            </a:endParaRPr>
          </a:p>
        </p:txBody>
      </p:sp>
      <p:grpSp>
        <p:nvGrpSpPr>
          <p:cNvPr id="1141" name="Google Shape;1141;p59"/>
          <p:cNvGrpSpPr/>
          <p:nvPr/>
        </p:nvGrpSpPr>
        <p:grpSpPr>
          <a:xfrm>
            <a:off x="6556625" y="5430491"/>
            <a:ext cx="17588245" cy="7607648"/>
            <a:chOff x="0" y="0"/>
            <a:chExt cx="17588245" cy="7607647"/>
          </a:xfrm>
        </p:grpSpPr>
        <p:pic>
          <p:nvPicPr>
            <p:cNvPr id="1142" name="Google Shape;1142;p59" descr="影像"/>
            <p:cNvPicPr preferRelativeResize="0"/>
            <p:nvPr/>
          </p:nvPicPr>
          <p:blipFill rotWithShape="1">
            <a:blip r:embed="rId3">
              <a:alphaModFix/>
            </a:blip>
            <a:srcRect/>
            <a:stretch/>
          </p:blipFill>
          <p:spPr>
            <a:xfrm>
              <a:off x="0" y="0"/>
              <a:ext cx="17588245" cy="519272"/>
            </a:xfrm>
            <a:prstGeom prst="rect">
              <a:avLst/>
            </a:prstGeom>
            <a:noFill/>
            <a:ln>
              <a:noFill/>
            </a:ln>
          </p:spPr>
        </p:pic>
        <p:grpSp>
          <p:nvGrpSpPr>
            <p:cNvPr id="1143" name="Google Shape;1143;p59"/>
            <p:cNvGrpSpPr/>
            <p:nvPr/>
          </p:nvGrpSpPr>
          <p:grpSpPr>
            <a:xfrm>
              <a:off x="1844" y="448639"/>
              <a:ext cx="17584558" cy="7159008"/>
              <a:chOff x="0" y="0"/>
              <a:chExt cx="17584556" cy="7159006"/>
            </a:xfrm>
          </p:grpSpPr>
          <p:pic>
            <p:nvPicPr>
              <p:cNvPr id="1144" name="Google Shape;1144;p59" descr="影像"/>
              <p:cNvPicPr preferRelativeResize="0"/>
              <p:nvPr/>
            </p:nvPicPr>
            <p:blipFill rotWithShape="1">
              <a:blip r:embed="rId4">
                <a:alphaModFix/>
              </a:blip>
              <a:srcRect/>
              <a:stretch/>
            </p:blipFill>
            <p:spPr>
              <a:xfrm>
                <a:off x="0" y="0"/>
                <a:ext cx="17584556" cy="3520264"/>
              </a:xfrm>
              <a:prstGeom prst="rect">
                <a:avLst/>
              </a:prstGeom>
              <a:noFill/>
              <a:ln>
                <a:noFill/>
              </a:ln>
            </p:spPr>
          </p:pic>
          <p:pic>
            <p:nvPicPr>
              <p:cNvPr id="1145" name="Google Shape;1145;p59" descr="影像"/>
              <p:cNvPicPr preferRelativeResize="0"/>
              <p:nvPr/>
            </p:nvPicPr>
            <p:blipFill rotWithShape="1">
              <a:blip r:embed="rId5">
                <a:alphaModFix/>
              </a:blip>
              <a:srcRect/>
              <a:stretch/>
            </p:blipFill>
            <p:spPr>
              <a:xfrm>
                <a:off x="7716" y="3457598"/>
                <a:ext cx="17569122" cy="3701408"/>
              </a:xfrm>
              <a:prstGeom prst="rect">
                <a:avLst/>
              </a:prstGeom>
              <a:noFill/>
              <a:ln>
                <a:noFill/>
              </a:ln>
            </p:spPr>
          </p:pic>
          <p:sp>
            <p:nvSpPr>
              <p:cNvPr id="1146" name="Google Shape;1146;p59"/>
              <p:cNvSpPr/>
              <p:nvPr/>
            </p:nvSpPr>
            <p:spPr>
              <a:xfrm>
                <a:off x="67184" y="2451926"/>
                <a:ext cx="3100927" cy="1417679"/>
              </a:xfrm>
              <a:prstGeom prst="rect">
                <a:avLst/>
              </a:prstGeom>
              <a:solidFill>
                <a:srgbClr val="FFFFFF"/>
              </a:solid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grpSp>
      </p:grpSp>
      <p:sp>
        <p:nvSpPr>
          <p:cNvPr id="1147" name="Google Shape;1147;p59"/>
          <p:cNvSpPr txBox="1"/>
          <p:nvPr/>
        </p:nvSpPr>
        <p:spPr>
          <a:xfrm>
            <a:off x="967086" y="3472248"/>
            <a:ext cx="992422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專任教師能組成專業學習社群</a:t>
            </a:r>
            <a:endParaRPr sz="5000" b="0" i="0" u="none" strike="noStrike" cap="none">
              <a:solidFill>
                <a:srgbClr val="000000"/>
              </a:solidFill>
              <a:latin typeface="DFKai-SB"/>
              <a:ea typeface="DFKai-SB"/>
              <a:cs typeface="DFKai-SB"/>
              <a:sym typeface="DFKai-SB"/>
            </a:endParaRPr>
          </a:p>
        </p:txBody>
      </p:sp>
      <p:pic>
        <p:nvPicPr>
          <p:cNvPr id="1148" name="Google Shape;1148;p59" descr="影像"/>
          <p:cNvPicPr preferRelativeResize="0"/>
          <p:nvPr/>
        </p:nvPicPr>
        <p:blipFill rotWithShape="1">
          <a:blip r:embed="rId6">
            <a:alphaModFix/>
          </a:blip>
          <a:srcRect/>
          <a:stretch/>
        </p:blipFill>
        <p:spPr>
          <a:xfrm>
            <a:off x="159004" y="11439928"/>
            <a:ext cx="2868179" cy="1861432"/>
          </a:xfrm>
          <a:prstGeom prst="rect">
            <a:avLst/>
          </a:prstGeom>
          <a:noFill/>
          <a:ln>
            <a:noFill/>
          </a:ln>
        </p:spPr>
      </p:pic>
      <p:sp>
        <p:nvSpPr>
          <p:cNvPr id="13" name="Google Shape;1059;p51"/>
          <p:cNvSpPr txBox="1">
            <a:spLocks noGrp="1"/>
          </p:cNvSpPr>
          <p:nvPr>
            <p:ph type="body" idx="14"/>
          </p:nvPr>
        </p:nvSpPr>
        <p:spPr>
          <a:xfrm>
            <a:off x="117558" y="26576"/>
            <a:ext cx="24266442" cy="2401140"/>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4" name="Google Shape;1154;p60"/>
          <p:cNvSpPr txBox="1"/>
          <p:nvPr/>
        </p:nvSpPr>
        <p:spPr>
          <a:xfrm>
            <a:off x="7109469" y="2504660"/>
            <a:ext cx="992422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專任教師能組成專業學習社群</a:t>
            </a:r>
            <a:endParaRPr sz="5000" b="0" i="0" u="none" strike="noStrike" cap="none" dirty="0">
              <a:solidFill>
                <a:srgbClr val="000000"/>
              </a:solidFill>
              <a:latin typeface="DFKai-SB"/>
              <a:ea typeface="DFKai-SB"/>
              <a:cs typeface="DFKai-SB"/>
              <a:sym typeface="DFKai-SB"/>
            </a:endParaRPr>
          </a:p>
        </p:txBody>
      </p:sp>
      <p:sp>
        <p:nvSpPr>
          <p:cNvPr id="1155" name="Google Shape;1155;p60"/>
          <p:cNvSpPr txBox="1"/>
          <p:nvPr/>
        </p:nvSpPr>
        <p:spPr>
          <a:xfrm>
            <a:off x="1128011" y="4097258"/>
            <a:ext cx="21474659" cy="75979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4000" b="1" i="0" u="none" strike="noStrike" cap="none" dirty="0">
                <a:solidFill>
                  <a:srgbClr val="000000"/>
                </a:solidFill>
                <a:latin typeface="PMingLiu"/>
                <a:ea typeface="PMingLiu"/>
                <a:cs typeface="PMingLiu"/>
                <a:sym typeface="PMingLiu"/>
              </a:rPr>
              <a:t>表 4-2-2b</a:t>
            </a:r>
            <a:r>
              <a:rPr lang="zh-TW" altLang="en-US" sz="4000" b="1" i="0" u="none" strike="noStrike" cap="none" dirty="0">
                <a:solidFill>
                  <a:srgbClr val="000000"/>
                </a:solidFill>
                <a:latin typeface="PMingLiu"/>
                <a:ea typeface="PMingLiu"/>
                <a:cs typeface="PMingLiu"/>
                <a:sym typeface="PMingLiu"/>
              </a:rPr>
              <a:t>  特教系</a:t>
            </a:r>
            <a:r>
              <a:rPr lang="en-US" sz="4000" b="1" i="0" u="none" strike="noStrike" cap="none" dirty="0" err="1">
                <a:solidFill>
                  <a:srgbClr val="000000"/>
                </a:solidFill>
                <a:latin typeface="PMingLiu"/>
                <a:ea typeface="PMingLiu"/>
                <a:cs typeface="PMingLiu"/>
                <a:sym typeface="PMingLiu"/>
              </a:rPr>
              <a:t>專任教師專業社群之研究專案</a:t>
            </a:r>
            <a:r>
              <a:rPr lang="en-US" sz="4000" b="1" i="0" u="none" strike="noStrike" cap="none" dirty="0">
                <a:solidFill>
                  <a:srgbClr val="000000"/>
                </a:solidFill>
                <a:latin typeface="Helvetica Neue Light"/>
                <a:ea typeface="Helvetica Neue Light"/>
                <a:cs typeface="Helvetica Neue Light"/>
                <a:sym typeface="Helvetica Neue Light"/>
              </a:rPr>
              <a:t> </a:t>
            </a:r>
            <a:endParaRPr sz="4000" b="1" i="0" u="none" strike="noStrike" cap="none" dirty="0">
              <a:solidFill>
                <a:srgbClr val="000000"/>
              </a:solidFill>
              <a:sym typeface="Arial"/>
            </a:endParaRPr>
          </a:p>
        </p:txBody>
      </p:sp>
      <p:pic>
        <p:nvPicPr>
          <p:cNvPr id="1156" name="Google Shape;1156;p60" descr="影像"/>
          <p:cNvPicPr preferRelativeResize="0"/>
          <p:nvPr/>
        </p:nvPicPr>
        <p:blipFill rotWithShape="1">
          <a:blip r:embed="rId3">
            <a:alphaModFix/>
          </a:blip>
          <a:srcRect/>
          <a:stretch/>
        </p:blipFill>
        <p:spPr>
          <a:xfrm>
            <a:off x="952446" y="5010969"/>
            <a:ext cx="22205728" cy="6578057"/>
          </a:xfrm>
          <a:prstGeom prst="rect">
            <a:avLst/>
          </a:prstGeom>
          <a:noFill/>
          <a:ln>
            <a:noFill/>
          </a:ln>
        </p:spPr>
      </p:pic>
      <p:sp>
        <p:nvSpPr>
          <p:cNvPr id="7" name="Google Shape;1059;p51"/>
          <p:cNvSpPr txBox="1">
            <a:spLocks noGrp="1"/>
          </p:cNvSpPr>
          <p:nvPr>
            <p:ph type="body" idx="14"/>
          </p:nvPr>
        </p:nvSpPr>
        <p:spPr>
          <a:xfrm>
            <a:off x="117558" y="26575"/>
            <a:ext cx="24266442" cy="247808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1160"/>
        <p:cNvGrpSpPr/>
        <p:nvPr/>
      </p:nvGrpSpPr>
      <p:grpSpPr>
        <a:xfrm>
          <a:off x="0" y="0"/>
          <a:ext cx="0" cy="0"/>
          <a:chOff x="0" y="0"/>
          <a:chExt cx="0" cy="0"/>
        </a:xfrm>
      </p:grpSpPr>
      <p:sp>
        <p:nvSpPr>
          <p:cNvPr id="1162" name="Google Shape;1162;p61"/>
          <p:cNvSpPr txBox="1"/>
          <p:nvPr/>
        </p:nvSpPr>
        <p:spPr>
          <a:xfrm>
            <a:off x="124189" y="2391129"/>
            <a:ext cx="16302539"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dirty="0">
                <a:solidFill>
                  <a:srgbClr val="000000"/>
                </a:solidFill>
                <a:latin typeface="DFKai-SB"/>
                <a:ea typeface="DFKai-SB"/>
                <a:cs typeface="DFKai-SB"/>
                <a:sym typeface="DFKai-SB"/>
              </a:rPr>
              <a:t>（</a:t>
            </a:r>
            <a:r>
              <a:rPr lang="en-US" sz="6000" b="0" i="0" u="none" strike="noStrike" cap="none" dirty="0" err="1">
                <a:solidFill>
                  <a:srgbClr val="000000"/>
                </a:solidFill>
                <a:latin typeface="DFKai-SB"/>
                <a:ea typeface="DFKai-SB"/>
                <a:cs typeface="DFKai-SB"/>
                <a:sym typeface="DFKai-SB"/>
              </a:rPr>
              <a:t>三）教師確保師資培育優質化之相關研究成果</a:t>
            </a:r>
            <a:endParaRPr sz="6000" b="0" i="0" u="none" strike="noStrike" cap="none" dirty="0">
              <a:solidFill>
                <a:srgbClr val="000000"/>
              </a:solidFill>
              <a:latin typeface="DFKai-SB"/>
              <a:ea typeface="DFKai-SB"/>
              <a:cs typeface="DFKai-SB"/>
              <a:sym typeface="DFKai-SB"/>
            </a:endParaRPr>
          </a:p>
        </p:txBody>
      </p:sp>
      <p:sp>
        <p:nvSpPr>
          <p:cNvPr id="1163" name="Google Shape;1163;p61"/>
          <p:cNvSpPr txBox="1"/>
          <p:nvPr/>
        </p:nvSpPr>
        <p:spPr>
          <a:xfrm>
            <a:off x="1810807" y="3352741"/>
            <a:ext cx="21528438"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專任教師在師資培育優質化之學術或實務研究成果</a:t>
            </a:r>
            <a:endParaRPr sz="5000" b="0" i="0" u="none" strike="noStrike" cap="none" dirty="0">
              <a:solidFill>
                <a:srgbClr val="000000"/>
              </a:solidFill>
              <a:latin typeface="DFKai-SB"/>
              <a:ea typeface="DFKai-SB"/>
              <a:cs typeface="DFKai-SB"/>
              <a:sym typeface="DFKai-SB"/>
            </a:endParaRPr>
          </a:p>
        </p:txBody>
      </p:sp>
      <p:graphicFrame>
        <p:nvGraphicFramePr>
          <p:cNvPr id="1164" name="Google Shape;1164;p61"/>
          <p:cNvGraphicFramePr/>
          <p:nvPr/>
        </p:nvGraphicFramePr>
        <p:xfrm>
          <a:off x="1355305" y="5274119"/>
          <a:ext cx="21673400" cy="8371600"/>
        </p:xfrm>
        <a:graphic>
          <a:graphicData uri="http://schemas.openxmlformats.org/drawingml/2006/table">
            <a:tbl>
              <a:tblPr>
                <a:noFill/>
                <a:tableStyleId>{7559B35A-62B1-4EC8-91FF-C28C5DF3E706}</a:tableStyleId>
              </a:tblPr>
              <a:tblGrid>
                <a:gridCol w="3430525">
                  <a:extLst>
                    <a:ext uri="{9D8B030D-6E8A-4147-A177-3AD203B41FA5}">
                      <a16:colId xmlns:a16="http://schemas.microsoft.com/office/drawing/2014/main" val="20000"/>
                    </a:ext>
                  </a:extLst>
                </a:gridCol>
                <a:gridCol w="2356425">
                  <a:extLst>
                    <a:ext uri="{9D8B030D-6E8A-4147-A177-3AD203B41FA5}">
                      <a16:colId xmlns:a16="http://schemas.microsoft.com/office/drawing/2014/main" val="20001"/>
                    </a:ext>
                  </a:extLst>
                </a:gridCol>
                <a:gridCol w="15886450">
                  <a:extLst>
                    <a:ext uri="{9D8B030D-6E8A-4147-A177-3AD203B41FA5}">
                      <a16:colId xmlns:a16="http://schemas.microsoft.com/office/drawing/2014/main" val="20002"/>
                    </a:ext>
                  </a:extLst>
                </a:gridCol>
              </a:tblGrid>
              <a:tr h="6880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研究計畫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extLst>
                  <a:ext uri="{0D108BD9-81ED-4DB2-BD59-A6C34878D82A}">
                    <a16:rowId xmlns:a16="http://schemas.microsoft.com/office/drawing/2014/main" val="10000"/>
                  </a:ext>
                </a:extLst>
              </a:tr>
              <a:tr h="651400">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侯禎塘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「大專身心障礙學生創造性藝術表達體驗營」計畫案</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65140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dirty="0">
                          <a:latin typeface="DFKai-SB"/>
                          <a:ea typeface="DFKai-SB"/>
                          <a:cs typeface="DFKai-SB"/>
                          <a:sym typeface="DFKai-SB"/>
                        </a:rPr>
                        <a:t>109</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「大專學生適應性藝術表達體驗營」計畫案</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65140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特殊教育師資生創造性視覺藝術表達活動</a:t>
                      </a:r>
                      <a:endParaRPr sz="24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227325">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詹秀美</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「行動化創意收集討論暨創造力評量系統」(107-109 年度)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精進師資素質計畫子計畫 R3-2「FPS 主題跨領域協同教學及實習輔導計畫」(107-108 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22732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「行動化創意收集討論暨創造力評量系統」</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精進師資素質計畫子計畫 R3-2「FPS 主題跨領域協同教學及實習輔導計畫」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122732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「行動化創意收集討論暨創造力評量系統」教學能量精進實踐研究計畫</a:t>
                      </a:r>
                      <a:endParaRPr sz="2400" u="none" strike="noStrike" cap="none">
                        <a:latin typeface="DFKai-SB"/>
                        <a:ea typeface="DFKai-SB"/>
                        <a:cs typeface="DFKai-SB"/>
                        <a:sym typeface="DFKai-SB"/>
                      </a:endParaRPr>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 資優教育跨領域主題教學教材研發及跨校合作推廣計畫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228825">
                <a:tc rowSpan="2">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孫世恒</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建構以合作式諮詢模式提供學前特教融合教育之研究(臺中教育大學)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手手腳腳動一動(學前融合教育) 自行研發教材</a:t>
                      </a:r>
                      <a:endParaRPr sz="24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64887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a:latin typeface="DFKai-SB"/>
                          <a:ea typeface="DFKai-SB"/>
                          <a:cs typeface="DFKai-SB"/>
                          <a:sym typeface="DFKai-SB"/>
                        </a:rPr>
                        <a:t>109 </a:t>
                      </a:r>
                      <a:r>
                        <a:rPr lang="en-US" sz="3000" u="none" strike="noStrike" cap="none" dirty="0" err="1">
                          <a:latin typeface="DFKai-SB"/>
                          <a:ea typeface="DFKai-SB"/>
                          <a:cs typeface="DFKai-SB"/>
                          <a:sym typeface="DFKai-SB"/>
                        </a:rPr>
                        <a:t>年台中市發展遲緩兒童早期療育費用補助制度分析研究</a:t>
                      </a:r>
                      <a:r>
                        <a:rPr lang="en-US" sz="3000" u="none" strike="noStrike" cap="none" dirty="0">
                          <a:latin typeface="DFKai-SB"/>
                          <a:ea typeface="DFKai-SB"/>
                          <a:cs typeface="DFKai-SB"/>
                          <a:sym typeface="DFKai-SB"/>
                        </a:rPr>
                        <a:t>(</a:t>
                      </a:r>
                      <a:r>
                        <a:rPr lang="en-US" sz="3000" u="none" strike="noStrike" cap="none" dirty="0" err="1">
                          <a:latin typeface="DFKai-SB"/>
                          <a:ea typeface="DFKai-SB"/>
                          <a:cs typeface="DFKai-SB"/>
                          <a:sym typeface="DFKai-SB"/>
                        </a:rPr>
                        <a:t>臺中市政府</a:t>
                      </a:r>
                      <a:r>
                        <a:rPr lang="en-US" sz="3000" u="none" strike="noStrike" cap="none" dirty="0">
                          <a:latin typeface="DFKai-SB"/>
                          <a:ea typeface="DFKai-SB"/>
                          <a:cs typeface="DFKai-SB"/>
                          <a:sym typeface="DFKai-SB"/>
                        </a:rPr>
                        <a:t>)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1165" name="Google Shape;1165;p61"/>
          <p:cNvSpPr txBox="1"/>
          <p:nvPr/>
        </p:nvSpPr>
        <p:spPr>
          <a:xfrm>
            <a:off x="1540515" y="4466395"/>
            <a:ext cx="11817675" cy="605910"/>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3000"/>
              <a:buFont typeface="PMingLiu"/>
              <a:buNone/>
            </a:pPr>
            <a:r>
              <a:rPr lang="en-US" sz="3000" b="1" i="0" u="none" strike="noStrike" cap="none" dirty="0">
                <a:solidFill>
                  <a:srgbClr val="000000"/>
                </a:solidFill>
                <a:latin typeface="PMingLiu"/>
                <a:ea typeface="PMingLiu"/>
                <a:cs typeface="PMingLiu"/>
                <a:sym typeface="PMingLiu"/>
              </a:rPr>
              <a:t>表 4-2-2b</a:t>
            </a:r>
            <a:r>
              <a:rPr lang="zh-TW" altLang="en-US" sz="3000" b="1" i="0" u="none" strike="noStrike" cap="none" dirty="0">
                <a:solidFill>
                  <a:srgbClr val="000000"/>
                </a:solidFill>
                <a:latin typeface="PMingLiu"/>
                <a:ea typeface="PMingLiu"/>
                <a:cs typeface="PMingLiu"/>
                <a:sym typeface="PMingLiu"/>
              </a:rPr>
              <a:t>  </a:t>
            </a:r>
            <a:r>
              <a:rPr lang="en-US" sz="3000" b="1" i="0" u="none" strike="noStrike" cap="none" dirty="0" err="1">
                <a:solidFill>
                  <a:srgbClr val="000000"/>
                </a:solidFill>
                <a:latin typeface="PMingLiu"/>
                <a:ea typeface="PMingLiu"/>
                <a:cs typeface="PMingLiu"/>
                <a:sym typeface="PMingLiu"/>
              </a:rPr>
              <a:t>特教系教師研究計畫一覽表</a:t>
            </a:r>
            <a:endParaRPr sz="5000" b="1" i="0" u="none" strike="noStrike" cap="none" dirty="0">
              <a:solidFill>
                <a:srgbClr val="000000"/>
              </a:solidFill>
              <a:latin typeface="PMingLiu"/>
              <a:ea typeface="PMingLiu"/>
              <a:cs typeface="PMingLiu"/>
              <a:sym typeface="PMingLiu"/>
            </a:endParaRPr>
          </a:p>
        </p:txBody>
      </p:sp>
      <p:sp>
        <p:nvSpPr>
          <p:cNvPr id="8" name="Google Shape;1059;p51"/>
          <p:cNvSpPr txBox="1">
            <a:spLocks noGrp="1"/>
          </p:cNvSpPr>
          <p:nvPr>
            <p:ph type="body" idx="14"/>
          </p:nvPr>
        </p:nvSpPr>
        <p:spPr>
          <a:xfrm>
            <a:off x="117558" y="26575"/>
            <a:ext cx="24266442" cy="2376677"/>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69"/>
        <p:cNvGrpSpPr/>
        <p:nvPr/>
      </p:nvGrpSpPr>
      <p:grpSpPr>
        <a:xfrm>
          <a:off x="0" y="0"/>
          <a:ext cx="0" cy="0"/>
          <a:chOff x="0" y="0"/>
          <a:chExt cx="0" cy="0"/>
        </a:xfrm>
      </p:grpSpPr>
      <p:graphicFrame>
        <p:nvGraphicFramePr>
          <p:cNvPr id="1171" name="Google Shape;1171;p62"/>
          <p:cNvGraphicFramePr/>
          <p:nvPr/>
        </p:nvGraphicFramePr>
        <p:xfrm>
          <a:off x="927062" y="2578556"/>
          <a:ext cx="22529875" cy="10896550"/>
        </p:xfrm>
        <a:graphic>
          <a:graphicData uri="http://schemas.openxmlformats.org/drawingml/2006/table">
            <a:tbl>
              <a:tblPr>
                <a:noFill/>
                <a:tableStyleId>{7559B35A-62B1-4EC8-91FF-C28C5DF3E706}</a:tableStyleId>
              </a:tblPr>
              <a:tblGrid>
                <a:gridCol w="3566075">
                  <a:extLst>
                    <a:ext uri="{9D8B030D-6E8A-4147-A177-3AD203B41FA5}">
                      <a16:colId xmlns:a16="http://schemas.microsoft.com/office/drawing/2014/main" val="20000"/>
                    </a:ext>
                  </a:extLst>
                </a:gridCol>
                <a:gridCol w="2449550">
                  <a:extLst>
                    <a:ext uri="{9D8B030D-6E8A-4147-A177-3AD203B41FA5}">
                      <a16:colId xmlns:a16="http://schemas.microsoft.com/office/drawing/2014/main" val="20001"/>
                    </a:ext>
                  </a:extLst>
                </a:gridCol>
                <a:gridCol w="16514250">
                  <a:extLst>
                    <a:ext uri="{9D8B030D-6E8A-4147-A177-3AD203B41FA5}">
                      <a16:colId xmlns:a16="http://schemas.microsoft.com/office/drawing/2014/main" val="20002"/>
                    </a:ext>
                  </a:extLst>
                </a:gridCol>
              </a:tblGrid>
              <a:tr h="705450">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研究計畫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extLst>
                  <a:ext uri="{0D108BD9-81ED-4DB2-BD59-A6C34878D82A}">
                    <a16:rowId xmlns:a16="http://schemas.microsoft.com/office/drawing/2014/main" val="10000"/>
                  </a:ext>
                </a:extLst>
              </a:tr>
              <a:tr h="2335000">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廖晨惠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21 世紀核心素養教師教學能力提升計畫(107-109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運算思維 X 數學教育-子計畫二：結合運算思維之國小特殊教育的數學問題解決課程開發與成效分析(106-110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全球競合力智慧家教系統之發展(106-110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2342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21 世紀核心素養教師教學能力提升計畫</a:t>
                      </a:r>
                      <a:endParaRPr sz="2400" u="none" strike="noStrike" cap="none">
                        <a:latin typeface="DFKai-SB"/>
                        <a:ea typeface="DFKai-SB"/>
                        <a:cs typeface="DFKai-SB"/>
                        <a:sym typeface="DFKai-SB"/>
                      </a:endParaRPr>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運算思維 X 數學教育-子計畫二：結合運算思維之國小特殊教育的數學問題解決課程開發與成效分析</a:t>
                      </a:r>
                      <a:endParaRPr sz="2400" u="none" strike="noStrike" cap="none">
                        <a:latin typeface="DFKai-SB"/>
                        <a:ea typeface="DFKai-SB"/>
                        <a:cs typeface="DFKai-SB"/>
                        <a:sym typeface="DFKai-SB"/>
                      </a:endParaRPr>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全球競合力智慧家教系統之發展</a:t>
                      </a:r>
                      <a:endParaRPr sz="24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7241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創造性思維暨 21 世紀核心素養課程推動與教學能力題生計畫(三年期)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科技輔助數學自我調節學習的評量與平台開發-運用自我調節學習策略 提升國小學習障礙學生之數學問題解決能力之探究與成效分析(子計畫三)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845075">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王欣宜</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臺中市資賦優異教育白皮書編訂實施計畫。(本校計畫號:107A062)(臺中市政府)</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南投縣十二年國民基本教育課程綱要之特殊類型教育課程推動之研究。 (本校計畫編號:107A035)(南投縣政府)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203325">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雙重特殊學生美術增能方案成效之研究(本校計畫編號:108AI025)(定揚科技公司)</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雙重特殊學生社會技巧教學成效之研究(本校計畫編號:108AI028)(廣臻管理顧問公司)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74090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國小自閉學生美術學習成效之分析(本校計畫編號:109AI003)(定揚科技公司)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
        <p:nvSpPr>
          <p:cNvPr id="5" name="Google Shape;1059;p51"/>
          <p:cNvSpPr txBox="1">
            <a:spLocks noGrp="1"/>
          </p:cNvSpPr>
          <p:nvPr>
            <p:ph type="body" idx="14"/>
          </p:nvPr>
        </p:nvSpPr>
        <p:spPr>
          <a:xfrm>
            <a:off x="117558" y="26576"/>
            <a:ext cx="24266442" cy="2378694"/>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175"/>
        <p:cNvGrpSpPr/>
        <p:nvPr/>
      </p:nvGrpSpPr>
      <p:grpSpPr>
        <a:xfrm>
          <a:off x="0" y="0"/>
          <a:ext cx="0" cy="0"/>
          <a:chOff x="0" y="0"/>
          <a:chExt cx="0" cy="0"/>
        </a:xfrm>
      </p:grpSpPr>
      <p:graphicFrame>
        <p:nvGraphicFramePr>
          <p:cNvPr id="1176" name="Google Shape;1176;p63"/>
          <p:cNvGraphicFramePr/>
          <p:nvPr>
            <p:extLst>
              <p:ext uri="{D42A27DB-BD31-4B8C-83A1-F6EECF244321}">
                <p14:modId xmlns:p14="http://schemas.microsoft.com/office/powerpoint/2010/main" val="1409400649"/>
              </p:ext>
            </p:extLst>
          </p:nvPr>
        </p:nvGraphicFramePr>
        <p:xfrm>
          <a:off x="0" y="2460962"/>
          <a:ext cx="24383999" cy="11125630"/>
        </p:xfrm>
        <a:graphic>
          <a:graphicData uri="http://schemas.openxmlformats.org/drawingml/2006/table">
            <a:tbl>
              <a:tblPr>
                <a:noFill/>
                <a:tableStyleId>{7559B35A-62B1-4EC8-91FF-C28C5DF3E706}</a:tableStyleId>
              </a:tblPr>
              <a:tblGrid>
                <a:gridCol w="3859557">
                  <a:extLst>
                    <a:ext uri="{9D8B030D-6E8A-4147-A177-3AD203B41FA5}">
                      <a16:colId xmlns:a16="http://schemas.microsoft.com/office/drawing/2014/main" val="20000"/>
                    </a:ext>
                  </a:extLst>
                </a:gridCol>
                <a:gridCol w="2651135">
                  <a:extLst>
                    <a:ext uri="{9D8B030D-6E8A-4147-A177-3AD203B41FA5}">
                      <a16:colId xmlns:a16="http://schemas.microsoft.com/office/drawing/2014/main" val="20001"/>
                    </a:ext>
                  </a:extLst>
                </a:gridCol>
                <a:gridCol w="17873307">
                  <a:extLst>
                    <a:ext uri="{9D8B030D-6E8A-4147-A177-3AD203B41FA5}">
                      <a16:colId xmlns:a16="http://schemas.microsoft.com/office/drawing/2014/main" val="20002"/>
                    </a:ext>
                  </a:extLst>
                </a:gridCol>
              </a:tblGrid>
              <a:tr h="345938">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教師</a:t>
                      </a:r>
                      <a:endParaRPr sz="26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學年度</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a:txBody>
                    <a:bodyPr/>
                    <a:lstStyle/>
                    <a:p>
                      <a:pPr marL="0" marR="0" lvl="0" indent="0" algn="ctr" rtl="0">
                        <a:lnSpc>
                          <a:spcPct val="100000"/>
                        </a:lnSpc>
                        <a:spcBef>
                          <a:spcPts val="0"/>
                        </a:spcBef>
                        <a:spcAft>
                          <a:spcPts val="0"/>
                        </a:spcAft>
                        <a:buClr>
                          <a:schemeClr val="dk1"/>
                        </a:buClr>
                        <a:buSzPts val="2600"/>
                        <a:buFont typeface="DFKai-SB"/>
                        <a:buNone/>
                      </a:pPr>
                      <a:r>
                        <a:rPr lang="en-US" sz="2600" u="none" strike="noStrike" cap="none">
                          <a:latin typeface="DFKai-SB"/>
                          <a:ea typeface="DFKai-SB"/>
                          <a:cs typeface="DFKai-SB"/>
                          <a:sym typeface="DFKai-SB"/>
                        </a:rPr>
                        <a:t>研究計畫</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extLst>
                  <a:ext uri="{0D108BD9-81ED-4DB2-BD59-A6C34878D82A}">
                    <a16:rowId xmlns:a16="http://schemas.microsoft.com/office/drawing/2014/main" val="10000"/>
                  </a:ext>
                </a:extLst>
              </a:tr>
              <a:tr h="771067">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曹傑如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a:latin typeface="DFKai-SB"/>
                          <a:ea typeface="DFKai-SB"/>
                          <a:cs typeface="DFKai-SB"/>
                          <a:sym typeface="DFKai-SB"/>
                        </a:rPr>
                        <a:t>107 </a:t>
                      </a:r>
                      <a:r>
                        <a:rPr lang="en-US" sz="3000" u="none" strike="noStrike" cap="none" dirty="0" err="1">
                          <a:latin typeface="DFKai-SB"/>
                          <a:ea typeface="DFKai-SB"/>
                          <a:cs typeface="DFKai-SB"/>
                          <a:sym typeface="DFKai-SB"/>
                        </a:rPr>
                        <a:t>學年度全方位的典範教師:夢想師資培育計畫</a:t>
                      </a:r>
                      <a:r>
                        <a:rPr lang="en-US" sz="3000" u="none" strike="noStrike" cap="none" dirty="0">
                          <a:latin typeface="DFKai-SB"/>
                          <a:ea typeface="DFKai-SB"/>
                          <a:cs typeface="DFKai-SB"/>
                          <a:sym typeface="DFKai-SB"/>
                        </a:rPr>
                        <a:t>(</a:t>
                      </a:r>
                      <a:r>
                        <a:rPr lang="en-US" sz="3000" u="none" strike="noStrike" cap="none" dirty="0" err="1">
                          <a:latin typeface="DFKai-SB"/>
                          <a:ea typeface="DFKai-SB"/>
                          <a:cs typeface="DFKai-SB"/>
                          <a:sym typeface="DFKai-SB"/>
                        </a:rPr>
                        <a:t>教育部精進師資素質及</a:t>
                      </a:r>
                      <a:r>
                        <a:rPr lang="en-US" sz="3000" u="none" strike="noStrike" cap="none" dirty="0">
                          <a:latin typeface="DFKai-SB"/>
                          <a:ea typeface="DFKai-SB"/>
                          <a:cs typeface="DFKai-SB"/>
                          <a:sym typeface="DFKai-SB"/>
                        </a:rPr>
                        <a:t> </a:t>
                      </a:r>
                      <a:r>
                        <a:rPr lang="en-US" sz="3000" u="none" strike="noStrike" cap="none" dirty="0" err="1">
                          <a:latin typeface="DFKai-SB"/>
                          <a:ea typeface="DFKai-SB"/>
                          <a:cs typeface="DFKai-SB"/>
                          <a:sym typeface="DFKai-SB"/>
                        </a:rPr>
                        <a:t>特色發展計畫</a:t>
                      </a:r>
                      <a:r>
                        <a:rPr lang="en-US" sz="3000" u="none" strike="noStrike" cap="none" dirty="0">
                          <a:latin typeface="DFKai-SB"/>
                          <a:ea typeface="DFKai-SB"/>
                          <a:cs typeface="DFKai-SB"/>
                          <a:sym typeface="DFKai-SB"/>
                        </a:rPr>
                        <a:t>) F3-5:特教師資生全方位融合教育增能計畫(107-108 </a:t>
                      </a:r>
                      <a:r>
                        <a:rPr lang="en-US" sz="3000" u="none" strike="noStrike" cap="none" dirty="0" err="1">
                          <a:latin typeface="DFKai-SB"/>
                          <a:ea typeface="DFKai-SB"/>
                          <a:cs typeface="DFKai-SB"/>
                          <a:sym typeface="DFKai-SB"/>
                        </a:rPr>
                        <a:t>年度</a:t>
                      </a:r>
                      <a:r>
                        <a:rPr lang="en-US" sz="3000" u="none" strike="noStrike" cap="none" dirty="0">
                          <a:latin typeface="DFKai-SB"/>
                          <a:ea typeface="DFKai-SB"/>
                          <a:cs typeface="DFKai-SB"/>
                          <a:sym typeface="DFKai-SB"/>
                        </a:rPr>
                        <a:t>)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521294">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國小資優生數學變通性檢測系統開發與縱貫研究108-2511-H-142 -003 –(108-109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對話式智慧團隊教學系統及數學實踐教學模組開發--子計畫五:促進數學 創造力之對話式智慧團隊教學系統建置與成效分析108-2511-H-142 -008 -MY3(108-110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146181">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err="1">
                          <a:latin typeface="DFKai-SB"/>
                          <a:ea typeface="DFKai-SB"/>
                          <a:cs typeface="DFKai-SB"/>
                          <a:sym typeface="DFKai-SB"/>
                        </a:rPr>
                        <a:t>國小資優生數學變通性檢測系統開發與縱貫研究</a:t>
                      </a:r>
                      <a:r>
                        <a:rPr lang="en-US" sz="3000" u="none" strike="noStrike" cap="none" dirty="0">
                          <a:latin typeface="DFKai-SB"/>
                          <a:ea typeface="DFKai-SB"/>
                          <a:cs typeface="DFKai-SB"/>
                          <a:sym typeface="DFKai-SB"/>
                        </a:rPr>
                        <a:t>(II,III) 109-2511-H-142 -003 -MY2(109-111 </a:t>
                      </a:r>
                      <a:r>
                        <a:rPr lang="en-US" sz="3000" u="none" strike="noStrike" cap="none" dirty="0" err="1">
                          <a:latin typeface="DFKai-SB"/>
                          <a:ea typeface="DFKai-SB"/>
                          <a:cs typeface="DFKai-SB"/>
                          <a:sym typeface="DFKai-SB"/>
                        </a:rPr>
                        <a:t>年度</a:t>
                      </a:r>
                      <a:r>
                        <a:rPr lang="en-US" sz="3000" u="none" strike="noStrike" cap="none" dirty="0">
                          <a:latin typeface="DFKai-SB"/>
                          <a:ea typeface="DFKai-SB"/>
                          <a:cs typeface="DFKai-SB"/>
                          <a:sym typeface="DFKai-SB"/>
                        </a:rPr>
                        <a:t>)</a:t>
                      </a:r>
                      <a:endParaRPr sz="1400" u="none" strike="noStrike" cap="none" dirty="0"/>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dirty="0">
                          <a:latin typeface="DFKai-SB"/>
                          <a:ea typeface="DFKai-SB"/>
                          <a:cs typeface="DFKai-SB"/>
                          <a:sym typeface="DFKai-SB"/>
                        </a:rPr>
                        <a:t>109 </a:t>
                      </a:r>
                      <a:r>
                        <a:rPr lang="en-US" sz="3000" u="none" strike="noStrike" cap="none" dirty="0" err="1">
                          <a:latin typeface="DFKai-SB"/>
                          <a:ea typeface="DFKai-SB"/>
                          <a:cs typeface="DFKai-SB"/>
                          <a:sym typeface="DFKai-SB"/>
                        </a:rPr>
                        <a:t>年教育部適性教學全國推動計畫</a:t>
                      </a:r>
                      <a:r>
                        <a:rPr lang="en-US" sz="3000" u="none" strike="noStrike" cap="none" dirty="0">
                          <a:latin typeface="DFKai-SB"/>
                          <a:ea typeface="DFKai-SB"/>
                          <a:cs typeface="DFKai-SB"/>
                          <a:sym typeface="DFKai-SB"/>
                        </a:rPr>
                        <a:t>(</a:t>
                      </a:r>
                      <a:r>
                        <a:rPr lang="en-US" sz="3000" u="none" strike="noStrike" cap="none" dirty="0" err="1">
                          <a:latin typeface="DFKai-SB"/>
                          <a:ea typeface="DFKai-SB"/>
                          <a:cs typeface="DFKai-SB"/>
                          <a:sym typeface="DFKai-SB"/>
                        </a:rPr>
                        <a:t>因材網</a:t>
                      </a:r>
                      <a:r>
                        <a:rPr lang="en-US" sz="3000" u="none" strike="noStrike" cap="none" dirty="0">
                          <a:latin typeface="DFKai-SB"/>
                          <a:ea typeface="DFKai-SB"/>
                          <a:cs typeface="DFKai-SB"/>
                          <a:sym typeface="DFKai-SB"/>
                        </a:rPr>
                        <a:t>)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771067">
                <a:tc rowSpan="3">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吳柱龍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探討結合擴增實境與影像示範教學對提升國小輕度認知功能缺損學生數學應 用問題解題能力之成效(107-109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771067">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探討結合擴增實境與影像示範教學對提升國小輕度認知功能缺損學生數學應 用問題解題能力之成效(107-109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771067">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探討結合擴增實境與影像示範教學對提升國小輕度認知功能缺損學生數學應 用問題解題能力之成效(107-109 年度)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2646635">
                <a:tc rowSpan="4">
                  <a:txBody>
                    <a:bodyPr/>
                    <a:lstStyle/>
                    <a:p>
                      <a:pPr marL="0" marR="0" lvl="0" indent="0" algn="ctr" rtl="0">
                        <a:lnSpc>
                          <a:spcPct val="100000"/>
                        </a:lnSpc>
                        <a:spcBef>
                          <a:spcPts val="0"/>
                        </a:spcBef>
                        <a:spcAft>
                          <a:spcPts val="0"/>
                        </a:spcAft>
                        <a:buClr>
                          <a:schemeClr val="dk1"/>
                        </a:buClr>
                        <a:buSzPts val="3500"/>
                        <a:buFont typeface="DFKai-SB"/>
                        <a:buNone/>
                      </a:pPr>
                      <a:r>
                        <a:rPr lang="en-US" sz="3500" u="none" strike="noStrike" cap="none">
                          <a:latin typeface="DFKai-SB"/>
                          <a:ea typeface="DFKai-SB"/>
                          <a:cs typeface="DFKai-SB"/>
                          <a:sym typeface="DFKai-SB"/>
                        </a:rPr>
                        <a:t>洪榮照 </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107</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高級中等以下學校特殊教育班班級及專責單位設置與人員進用辦法第三條 資源班及巡迴輔導班學生人數(國教署)(105-108 年度)</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「107-108 年大學院校辦理高中資優學生充實方案-青少年學者培育計畫」 (國教署)(107-108 年度)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國立學校附設國中部及國小部特殊教育評鑑工作(國教署)(107-108 年度) </a:t>
                      </a:r>
                      <a:endParaRPr sz="1400" u="none" strike="noStrike" cap="none"/>
                    </a:p>
                    <a:p>
                      <a:pPr marL="529166" marR="0" lvl="0" indent="-529166" algn="l" rtl="0">
                        <a:lnSpc>
                          <a:spcPct val="100000"/>
                        </a:lnSpc>
                        <a:spcBef>
                          <a:spcPts val="0"/>
                        </a:spcBef>
                        <a:spcAft>
                          <a:spcPts val="0"/>
                        </a:spcAft>
                        <a:buClr>
                          <a:schemeClr val="dk1"/>
                        </a:buClr>
                        <a:buSzPts val="3000"/>
                        <a:buFont typeface="DFKai-SB"/>
                        <a:buAutoNum type="arabicPeriod"/>
                      </a:pPr>
                      <a:r>
                        <a:rPr lang="en-US" sz="3000" u="none" strike="noStrike" cap="none">
                          <a:latin typeface="DFKai-SB"/>
                          <a:ea typeface="DFKai-SB"/>
                          <a:cs typeface="DFKai-SB"/>
                          <a:sym typeface="DFKai-SB"/>
                        </a:rPr>
                        <a:t>12 年國民基本教育課程綱要身心障礙學生課程前導學校中區諮詢輔導計畫 (國教署)(107-108 年度) </a:t>
                      </a:r>
                      <a:endParaRPr sz="12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545999">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108</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特殊教育法修訂專案計畫(108-110 年度) </a:t>
                      </a:r>
                      <a:r>
                        <a:rPr lang="en-US" sz="1200" u="none" strike="noStrike" cap="none">
                          <a:latin typeface="DFKai-SB"/>
                          <a:ea typeface="DFKai-SB"/>
                          <a:cs typeface="DFKai-SB"/>
                          <a:sym typeface="DFKai-SB"/>
                        </a:rPr>
                        <a:t/>
                      </a:r>
                      <a:br>
                        <a:rPr lang="en-US" sz="1200" u="none" strike="noStrike" cap="none">
                          <a:latin typeface="DFKai-SB"/>
                          <a:ea typeface="DFKai-SB"/>
                          <a:cs typeface="DFKai-SB"/>
                          <a:sym typeface="DFKai-SB"/>
                        </a:rPr>
                      </a:br>
                      <a:endParaRPr sz="12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r h="395953">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109</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特殊教育法修訂專案計畫</a:t>
                      </a:r>
                      <a:endParaRPr sz="3000" u="none" strike="noStrike" cap="none">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9"/>
                  </a:ext>
                </a:extLst>
              </a:tr>
              <a:tr h="395953">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110</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3000"/>
                        <a:buFont typeface="DFKai-SB"/>
                        <a:buNone/>
                      </a:pPr>
                      <a:r>
                        <a:rPr lang="en-US" sz="3000" u="none" strike="noStrike" cap="none" dirty="0" err="1">
                          <a:latin typeface="DFKai-SB"/>
                          <a:ea typeface="DFKai-SB"/>
                          <a:cs typeface="DFKai-SB"/>
                          <a:sym typeface="DFKai-SB"/>
                        </a:rPr>
                        <a:t>中央對地方政府特殊教育績效評鑑計畫</a:t>
                      </a:r>
                      <a:r>
                        <a:rPr lang="en-US" sz="3000" u="none" strike="noStrike" cap="none" dirty="0">
                          <a:latin typeface="DFKai-SB"/>
                          <a:ea typeface="DFKai-SB"/>
                          <a:cs typeface="DFKai-SB"/>
                          <a:sym typeface="DFKai-SB"/>
                        </a:rPr>
                        <a:t>(110-111) </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10"/>
                  </a:ext>
                </a:extLst>
              </a:tr>
            </a:tbl>
          </a:graphicData>
        </a:graphic>
      </p:graphicFrame>
      <p:sp>
        <p:nvSpPr>
          <p:cNvPr id="3" name="Google Shape;1059;p51"/>
          <p:cNvSpPr txBox="1">
            <a:spLocks noGrp="1"/>
          </p:cNvSpPr>
          <p:nvPr>
            <p:ph type="body" idx="14"/>
          </p:nvPr>
        </p:nvSpPr>
        <p:spPr>
          <a:xfrm>
            <a:off x="117558" y="95449"/>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1190"/>
        <p:cNvGrpSpPr/>
        <p:nvPr/>
      </p:nvGrpSpPr>
      <p:grpSpPr>
        <a:xfrm>
          <a:off x="0" y="0"/>
          <a:ext cx="0" cy="0"/>
          <a:chOff x="0" y="0"/>
          <a:chExt cx="0" cy="0"/>
        </a:xfrm>
      </p:grpSpPr>
      <p:graphicFrame>
        <p:nvGraphicFramePr>
          <p:cNvPr id="1191" name="Google Shape;1191;p65"/>
          <p:cNvGraphicFramePr/>
          <p:nvPr>
            <p:extLst>
              <p:ext uri="{D42A27DB-BD31-4B8C-83A1-F6EECF244321}">
                <p14:modId xmlns:p14="http://schemas.microsoft.com/office/powerpoint/2010/main" val="1667789515"/>
              </p:ext>
            </p:extLst>
          </p:nvPr>
        </p:nvGraphicFramePr>
        <p:xfrm>
          <a:off x="1" y="2266334"/>
          <a:ext cx="24384000" cy="11414846"/>
        </p:xfrm>
        <a:graphic>
          <a:graphicData uri="http://schemas.openxmlformats.org/drawingml/2006/table">
            <a:tbl>
              <a:tblPr>
                <a:noFill/>
                <a:tableStyleId>{7559B35A-62B1-4EC8-91FF-C28C5DF3E706}</a:tableStyleId>
              </a:tblPr>
              <a:tblGrid>
                <a:gridCol w="3213818">
                  <a:extLst>
                    <a:ext uri="{9D8B030D-6E8A-4147-A177-3AD203B41FA5}">
                      <a16:colId xmlns:a16="http://schemas.microsoft.com/office/drawing/2014/main" val="20000"/>
                    </a:ext>
                  </a:extLst>
                </a:gridCol>
                <a:gridCol w="10585091">
                  <a:extLst>
                    <a:ext uri="{9D8B030D-6E8A-4147-A177-3AD203B41FA5}">
                      <a16:colId xmlns:a16="http://schemas.microsoft.com/office/drawing/2014/main" val="20001"/>
                    </a:ext>
                  </a:extLst>
                </a:gridCol>
                <a:gridCol w="10585091">
                  <a:extLst>
                    <a:ext uri="{9D8B030D-6E8A-4147-A177-3AD203B41FA5}">
                      <a16:colId xmlns:a16="http://schemas.microsoft.com/office/drawing/2014/main" val="20002"/>
                    </a:ext>
                  </a:extLst>
                </a:gridCol>
              </a:tblGrid>
              <a:tr h="427207">
                <a:tc gridSpan="3">
                  <a:txBody>
                    <a:bodyPr/>
                    <a:lstStyle/>
                    <a:p>
                      <a:pPr marL="0" marR="0" lvl="0" indent="0" algn="ctr" rtl="0">
                        <a:lnSpc>
                          <a:spcPct val="100000"/>
                        </a:lnSpc>
                        <a:spcBef>
                          <a:spcPts val="0"/>
                        </a:spcBef>
                        <a:spcAft>
                          <a:spcPts val="0"/>
                        </a:spcAft>
                        <a:buClr>
                          <a:srgbClr val="FFFFFF"/>
                        </a:buClr>
                        <a:buSzPts val="2000"/>
                        <a:buFont typeface="DFKai-SB"/>
                        <a:buNone/>
                      </a:pPr>
                      <a:r>
                        <a:rPr lang="en-US" sz="2000" u="none" strike="noStrike" cap="none" dirty="0">
                          <a:solidFill>
                            <a:srgbClr val="FFFFFF"/>
                          </a:solidFill>
                          <a:latin typeface="DFKai-SB"/>
                          <a:ea typeface="DFKai-SB"/>
                          <a:cs typeface="DFKai-SB"/>
                          <a:sym typeface="DFKai-SB"/>
                        </a:rPr>
                        <a:t>107 </a:t>
                      </a:r>
                      <a:r>
                        <a:rPr lang="en-US" sz="2000" u="none" strike="noStrike" cap="none" dirty="0" err="1">
                          <a:solidFill>
                            <a:srgbClr val="FFFFFF"/>
                          </a:solidFill>
                          <a:latin typeface="DFKai-SB"/>
                          <a:ea typeface="DFKai-SB"/>
                          <a:cs typeface="DFKai-SB"/>
                          <a:sym typeface="DFKai-SB"/>
                        </a:rPr>
                        <a:t>學年</a:t>
                      </a:r>
                      <a:endParaRPr sz="2000" u="none" strike="noStrike" cap="none" dirty="0">
                        <a:solidFill>
                          <a:srgbClr val="FFFFFF"/>
                        </a:solidFill>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427207">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教育專業服務項目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教育專業服務內容</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1"/>
                  </a:ext>
                </a:extLst>
              </a:tr>
              <a:tr h="6445632">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擔任校內外委員或 校外專家學者代表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擔任校務會議委員-詹秀美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擔任中教大實小特推會委員-詹秀美 </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 107 年度高級中等以下學校特殊教育評鑑工作【身心障礙類】-廖晨惠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台中市兒童發展早期療育推動委員會委員-孫世恒</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苗栗縣兒童發展早期療育推動委員會-孫世恒</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台中市特殊教育鑑定與安置委員會委員-孫世恒</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主管學校教務行政課程、教學、註冊、招生、教師專業發展工作教務長-洪榮照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校課程委員會主席-洪榮照 </a:t>
                      </a:r>
                      <a:endParaRPr sz="12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國立國中國小特殊教育評鑑工作主持人-洪榮照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國立特殊教育學校評鑑工作委員-洪榮照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國立高級中等學校特書教育評鑑工作-洪榮照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彰化縣特教評鑑委員-洪榮照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投縣特殊教育鑑定及就學輔導會-洪榮照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台中市特殊教育諮詢會-洪榮照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彰化縣特殊教育諮詢會-洪榮照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南投縣特殊教育諮詢會-洪榮照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教育部特殊教育鑑定及就學輔導會-洪榮照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教育部特殊教育鑑定及就學輔導會身心障礙高中分組-洪榮照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教育部特殊教育鑑定及就學輔導會身心障礙大專分組-洪榮照</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十二年國教高中重新安置委員會-洪榮照</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十二年國教特殊安置委員會(台中區、彰化區、南投區) -洪榮照</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教育部特殊教育諮詢會-洪榮照</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中華民國特殊教育學會-洪榮照 </a:t>
                      </a:r>
                      <a:endParaRPr sz="12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障礙理解學會-洪榮照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教育部/高等教育評鑑心大學校務鑑委員-侯禎塘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教育部/高等教育評鑑心師資培育鑑認定委員評鑑委員系所評鑑與系所品質保證鑑委員及小召集人-侯禎塘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教育部公費留學考試甄審委員-侯禎塘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教育部國教署特殊教育鑑輔會委員-侯禎塘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教育部國教署資優教育鑑輔小組委員及召集人-侯禎塘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台中市/彰化縣特殊教諮詢委員會員、特殊教學生鑑輔會員-侯禎塘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彰化縣資優教育及身心障礙教育評鑑委員-侯禎塘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南投縣特殊教育教材教具及教學活動設計比評審委員-侯禎塘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彰化縣、南投縣身心障礙學生美術比賽評審委員-侯禎塘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特殊教育中心(一行政單位)-王欣宜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特教中心、特教系學術研討會-王欣宜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高等教育評鑑中心師資培育評鑑-王欣宜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育部特殊教育諮詢委員會-王欣宜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2"/>
                      </a:pPr>
                      <a:r>
                        <a:rPr lang="en-US" sz="2000" u="none" strike="noStrike" cap="none">
                          <a:latin typeface="DFKai-SB"/>
                          <a:ea typeface="DFKai-SB"/>
                          <a:cs typeface="DFKai-SB"/>
                          <a:sym typeface="DFKai-SB"/>
                        </a:rPr>
                        <a:t>任教育學院義務行政-曹傑如 </a:t>
                      </a:r>
                      <a:endParaRPr sz="12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82766">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
                      </a:pPr>
                      <a:r>
                        <a:rPr lang="en-US" sz="2000" u="none" strike="noStrike" cap="none">
                          <a:latin typeface="DFKai-SB"/>
                          <a:ea typeface="DFKai-SB"/>
                          <a:cs typeface="DFKai-SB"/>
                          <a:sym typeface="DFKai-SB"/>
                        </a:rPr>
                        <a:t>擔任國內外專業期刊或學報之編審或顧問之項目與人次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《南投特教》半年刊審查委員-詹秀美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47、48 期編審委員-廖晨惠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特殊教育學報(TSSCI)-洪榮照 </a:t>
                      </a:r>
                      <a:endParaRPr sz="1400" u="none" strike="noStrike" cap="none"/>
                    </a:p>
                  </a:txBody>
                  <a:tcPr marL="12700" marR="12700" marT="12700" marB="127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3"/>
                  </a:ext>
                </a:extLst>
              </a:tr>
              <a:tr h="1829277">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校內外教育相關演 講之項目與人次(含 到校輔導)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南投縣南投市南崗國中「素養導向的資優課程設計」-詹秀美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南投縣草屯鎮炎峰國小「在普通班啟發資優生的學習潛能」-詹秀美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教育部國民及學前教育署高中資優學生充實方案-「青少年學者培育計畫」第五期試 探活動-曹傑如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臺中教育大學特殊教育中心特殊教育教材教法研習~運算思維課程應用於國小資優教育-曹傑如</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5"/>
                      </a:pPr>
                      <a:r>
                        <a:rPr lang="en-US" sz="2000" u="none" strike="noStrike" cap="none">
                          <a:latin typeface="DFKai-SB"/>
                          <a:ea typeface="DFKai-SB"/>
                          <a:cs typeface="DFKai-SB"/>
                          <a:sym typeface="DFKai-SB"/>
                        </a:rPr>
                        <a:t>台東縣政府教育局台東縣政府教育局-適性教學與學習扶助-臺東縣新生國中-曹傑如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5"/>
                      </a:pPr>
                      <a:r>
                        <a:rPr lang="en-US" sz="2000" u="none" strike="noStrike" cap="none">
                          <a:latin typeface="DFKai-SB"/>
                          <a:ea typeface="DFKai-SB"/>
                          <a:cs typeface="DFKai-SB"/>
                          <a:sym typeface="DFKai-SB"/>
                        </a:rPr>
                        <a:t>澎湖縣政府教育局適性教學與學習扶助-澎湖縣政府教育局-澎湖縣文光國小-曹傑如</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5"/>
                      </a:pPr>
                      <a:r>
                        <a:rPr lang="en-US" sz="2000" u="none" strike="noStrike" cap="none">
                          <a:latin typeface="DFKai-SB"/>
                          <a:ea typeface="DFKai-SB"/>
                          <a:cs typeface="DFKai-SB"/>
                          <a:sym typeface="DFKai-SB"/>
                        </a:rPr>
                        <a:t>屏東縣政府教育局屏東縣 107 學年度辦理精進國民中小學教師教學專業與課程品質整 體推動計畫-高國中小校長資訊教育研討會-曹傑如 </a:t>
                      </a:r>
                      <a:endParaRPr sz="12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1024672">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其他(含榮譽事 項、各種證照等)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教育部助理教授證書-曹傑如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豐東國中傑出校友-莊素貞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美國 AER COMS (Certification of Orientation &amp;Mobility Specialist 定向行動師-莊素貞 </a:t>
                      </a:r>
                      <a:endParaRPr sz="12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dirty="0">
                          <a:latin typeface="DFKai-SB"/>
                          <a:ea typeface="DFKai-SB"/>
                          <a:cs typeface="DFKai-SB"/>
                          <a:sym typeface="DFKai-SB"/>
                        </a:rPr>
                        <a:t>107 </a:t>
                      </a:r>
                      <a:r>
                        <a:rPr lang="en-US" sz="2000" u="none" strike="noStrike" cap="none" dirty="0" err="1">
                          <a:latin typeface="DFKai-SB"/>
                          <a:ea typeface="DFKai-SB"/>
                          <a:cs typeface="DFKai-SB"/>
                          <a:sym typeface="DFKai-SB"/>
                        </a:rPr>
                        <a:t>年度科技部補助大專校院研究獎勵案-廖晨惠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dirty="0">
                          <a:latin typeface="DFKai-SB"/>
                          <a:ea typeface="DFKai-SB"/>
                          <a:cs typeface="DFKai-SB"/>
                          <a:sym typeface="DFKai-SB"/>
                        </a:rPr>
                        <a:t>107 </a:t>
                      </a:r>
                      <a:r>
                        <a:rPr lang="en-US" sz="2000" u="none" strike="noStrike" cap="none" dirty="0" err="1">
                          <a:latin typeface="DFKai-SB"/>
                          <a:ea typeface="DFKai-SB"/>
                          <a:cs typeface="DFKai-SB"/>
                          <a:sym typeface="DFKai-SB"/>
                        </a:rPr>
                        <a:t>年度教育部大專校院特殊優秀人才談性薪資方案-廖晨惠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dirty="0">
                          <a:latin typeface="DFKai-SB"/>
                          <a:ea typeface="DFKai-SB"/>
                          <a:cs typeface="DFKai-SB"/>
                          <a:sym typeface="DFKai-SB"/>
                        </a:rPr>
                        <a:t>107 </a:t>
                      </a:r>
                      <a:r>
                        <a:rPr lang="en-US" sz="2000" u="none" strike="noStrike" cap="none" dirty="0" err="1">
                          <a:latin typeface="DFKai-SB"/>
                          <a:ea typeface="DFKai-SB"/>
                          <a:cs typeface="DFKai-SB"/>
                          <a:sym typeface="DFKai-SB"/>
                        </a:rPr>
                        <a:t>年度教育部大專校院特殊優秀人才彈性薪資獎勵-王欣宜</a:t>
                      </a:r>
                      <a:r>
                        <a:rPr lang="en-US" sz="2000" u="none" strike="noStrike" cap="none" dirty="0">
                          <a:latin typeface="DFKai-SB"/>
                          <a:ea typeface="DFKai-SB"/>
                          <a:cs typeface="DFKai-SB"/>
                          <a:sym typeface="DFKai-SB"/>
                        </a:rPr>
                        <a:t> </a:t>
                      </a:r>
                      <a:endParaRPr sz="1400" u="none" strike="noStrike" cap="none" dirty="0"/>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 name="Google Shape;1182;p64"/>
          <p:cNvSpPr txBox="1"/>
          <p:nvPr/>
        </p:nvSpPr>
        <p:spPr>
          <a:xfrm>
            <a:off x="3652677" y="1352648"/>
            <a:ext cx="16245462"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altLang="zh-TW"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107</a:t>
            </a:r>
            <a:r>
              <a:rPr lang="zh-TW" altLang="en-US"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學年特教系</a:t>
            </a:r>
            <a:r>
              <a:rPr lang="en-US" sz="50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專任教師參與校內外教育專業服務概況</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
        <p:nvSpPr>
          <p:cNvPr id="4" name="Google Shape;1059;p51"/>
          <p:cNvSpPr txBox="1">
            <a:spLocks noGrp="1"/>
          </p:cNvSpPr>
          <p:nvPr>
            <p:ph type="body" idx="14"/>
          </p:nvPr>
        </p:nvSpPr>
        <p:spPr>
          <a:xfrm>
            <a:off x="117559" y="-215230"/>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1195"/>
        <p:cNvGrpSpPr/>
        <p:nvPr/>
      </p:nvGrpSpPr>
      <p:grpSpPr>
        <a:xfrm>
          <a:off x="0" y="0"/>
          <a:ext cx="0" cy="0"/>
          <a:chOff x="0" y="0"/>
          <a:chExt cx="0" cy="0"/>
        </a:xfrm>
      </p:grpSpPr>
      <p:graphicFrame>
        <p:nvGraphicFramePr>
          <p:cNvPr id="1196" name="Google Shape;1196;p66"/>
          <p:cNvGraphicFramePr/>
          <p:nvPr>
            <p:extLst>
              <p:ext uri="{D42A27DB-BD31-4B8C-83A1-F6EECF244321}">
                <p14:modId xmlns:p14="http://schemas.microsoft.com/office/powerpoint/2010/main" val="1830668499"/>
              </p:ext>
            </p:extLst>
          </p:nvPr>
        </p:nvGraphicFramePr>
        <p:xfrm>
          <a:off x="0" y="2446699"/>
          <a:ext cx="24384000" cy="11269300"/>
        </p:xfrm>
        <a:graphic>
          <a:graphicData uri="http://schemas.openxmlformats.org/drawingml/2006/table">
            <a:tbl>
              <a:tblPr>
                <a:noFill/>
                <a:tableStyleId>{7559B35A-62B1-4EC8-91FF-C28C5DF3E706}</a:tableStyleId>
              </a:tblPr>
              <a:tblGrid>
                <a:gridCol w="3213818">
                  <a:extLst>
                    <a:ext uri="{9D8B030D-6E8A-4147-A177-3AD203B41FA5}">
                      <a16:colId xmlns:a16="http://schemas.microsoft.com/office/drawing/2014/main" val="20000"/>
                    </a:ext>
                  </a:extLst>
                </a:gridCol>
                <a:gridCol w="10585091">
                  <a:extLst>
                    <a:ext uri="{9D8B030D-6E8A-4147-A177-3AD203B41FA5}">
                      <a16:colId xmlns:a16="http://schemas.microsoft.com/office/drawing/2014/main" val="20001"/>
                    </a:ext>
                  </a:extLst>
                </a:gridCol>
                <a:gridCol w="10585091">
                  <a:extLst>
                    <a:ext uri="{9D8B030D-6E8A-4147-A177-3AD203B41FA5}">
                      <a16:colId xmlns:a16="http://schemas.microsoft.com/office/drawing/2014/main" val="20002"/>
                    </a:ext>
                  </a:extLst>
                </a:gridCol>
              </a:tblGrid>
              <a:tr h="483988">
                <a:tc gridSpan="3">
                  <a:txBody>
                    <a:bodyPr/>
                    <a:lstStyle/>
                    <a:p>
                      <a:pPr marL="0" marR="0" lvl="0" indent="0" algn="ctr" rtl="0">
                        <a:lnSpc>
                          <a:spcPct val="100000"/>
                        </a:lnSpc>
                        <a:spcBef>
                          <a:spcPts val="0"/>
                        </a:spcBef>
                        <a:spcAft>
                          <a:spcPts val="0"/>
                        </a:spcAft>
                        <a:buClr>
                          <a:srgbClr val="FFFFFF"/>
                        </a:buClr>
                        <a:buSzPts val="2000"/>
                        <a:buFont typeface="DFKai-SB"/>
                        <a:buNone/>
                      </a:pPr>
                      <a:r>
                        <a:rPr lang="en-US" sz="2000" u="none" strike="noStrike" cap="none">
                          <a:solidFill>
                            <a:srgbClr val="FFFFFF"/>
                          </a:solidFill>
                          <a:latin typeface="DFKai-SB"/>
                          <a:ea typeface="DFKai-SB"/>
                          <a:cs typeface="DFKai-SB"/>
                          <a:sym typeface="DFKai-SB"/>
                        </a:rPr>
                        <a:t>108 學年</a:t>
                      </a:r>
                      <a:endParaRPr sz="2000" u="none" strike="noStrike" cap="none">
                        <a:solidFill>
                          <a:srgbClr val="FFFFFF"/>
                        </a:solidFill>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483988">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教育專業服務項目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dirty="0" err="1">
                          <a:latin typeface="DFKai-SB"/>
                          <a:ea typeface="DFKai-SB"/>
                          <a:cs typeface="DFKai-SB"/>
                          <a:sym typeface="DFKai-SB"/>
                        </a:rPr>
                        <a:t>教育專業服務內容</a:t>
                      </a:r>
                      <a:endParaRPr sz="1400" u="none" strike="noStrike" cap="none" dirty="0"/>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1"/>
                  </a:ext>
                </a:extLst>
              </a:tr>
              <a:tr h="5561348">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擔任校內外委員或 校外專家學者代表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擔擔任特殊教育系主任-詹秀美</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主辦「2019 </a:t>
                      </a:r>
                      <a:r>
                        <a:rPr lang="en-US" sz="2000" u="none" strike="noStrike" cap="none" dirty="0" err="1">
                          <a:latin typeface="DFKai-SB"/>
                          <a:ea typeface="DFKai-SB"/>
                          <a:cs typeface="DFKai-SB"/>
                          <a:sym typeface="DFKai-SB"/>
                        </a:rPr>
                        <a:t>年發展遲緩兒童早期療育及特殊教育國際學術研討會</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詹秀美</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108 </a:t>
                      </a:r>
                      <a:r>
                        <a:rPr lang="en-US" sz="2000" u="none" strike="noStrike" cap="none" dirty="0" err="1">
                          <a:latin typeface="DFKai-SB"/>
                          <a:ea typeface="DFKai-SB"/>
                          <a:cs typeface="DFKai-SB"/>
                          <a:sym typeface="DFKai-SB"/>
                        </a:rPr>
                        <a:t>年度教育學院院長遴選委員會委員-廖晨惠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GCEIA2019 </a:t>
                      </a:r>
                      <a:r>
                        <a:rPr lang="en-US" sz="2000" u="none" strike="noStrike" cap="none" dirty="0" err="1">
                          <a:latin typeface="DFKai-SB"/>
                          <a:ea typeface="DFKai-SB"/>
                          <a:cs typeface="DFKai-SB"/>
                          <a:sym typeface="DFKai-SB"/>
                        </a:rPr>
                        <a:t>研討會籌備委員-廖晨惠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嘉義縣特殊教育學生鑑定及就業輔導委員會</a:t>
                      </a:r>
                      <a:r>
                        <a:rPr lang="en-US" sz="2000" u="none" strike="noStrike" cap="none" dirty="0">
                          <a:latin typeface="DFKai-SB"/>
                          <a:ea typeface="DFKai-SB"/>
                          <a:cs typeface="DFKai-SB"/>
                          <a:sym typeface="DFKai-SB"/>
                        </a:rPr>
                        <a:t>(108/1/1-110/7/31)-</a:t>
                      </a:r>
                      <a:r>
                        <a:rPr lang="en-US" sz="2000" u="none" strike="noStrike" cap="none" dirty="0" err="1">
                          <a:latin typeface="DFKai-SB"/>
                          <a:ea typeface="DFKai-SB"/>
                          <a:cs typeface="DFKai-SB"/>
                          <a:sym typeface="DFKai-SB"/>
                        </a:rPr>
                        <a:t>廖晨惠</a:t>
                      </a:r>
                      <a:r>
                        <a:rPr lang="en-US" sz="2000" u="none" strike="noStrike" cap="none" dirty="0">
                          <a:latin typeface="DFKai-SB"/>
                          <a:ea typeface="DFKai-SB"/>
                          <a:cs typeface="DFKai-SB"/>
                          <a:sym typeface="DFKai-SB"/>
                        </a:rPr>
                        <a:t> </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台中市兒童發展早期療育推動委員會委員-孫世恒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苗栗縣兒童發展早期療育推動委員會委員-孫世恒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台中市特殊教育鑑定與安置委員會委員-孫世恒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第七屆海峽兩岸特殊教育高端論壇籌備委員-孫世恒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擔任教務處義務行政-曹傑如</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擔任校務會議委員-吳柱龍</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彰化縣國中小學特殊教育評鑑委員-吳柱龍</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特殊教育學校防災訪視委員-吳柱龍</a:t>
                      </a:r>
                      <a:r>
                        <a:rPr lang="en-US" sz="2000" u="none" strike="noStrike" cap="none" dirty="0">
                          <a:latin typeface="DFKai-SB"/>
                          <a:ea typeface="DFKai-SB"/>
                          <a:cs typeface="DFKai-SB"/>
                          <a:sym typeface="DFKai-SB"/>
                        </a:rPr>
                        <a:t> </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擔任校內行政主管</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校教評會副校長</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主席-侯禎塘</a:t>
                      </a:r>
                      <a:r>
                        <a:rPr lang="en-US" sz="2000" u="none" strike="noStrike" cap="none" dirty="0">
                          <a:latin typeface="DFKai-SB"/>
                          <a:ea typeface="DFKai-SB"/>
                          <a:cs typeface="DFKai-SB"/>
                          <a:sym typeface="DFKai-SB"/>
                        </a:rPr>
                        <a:t> </a:t>
                      </a:r>
                      <a:endParaRPr sz="1400" u="none" strike="noStrike" cap="none" dirty="0"/>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高等教育評鑑中心師資培育評鑑認定委員及評鑑委員、系所評鑑與系所品質保</a:t>
                      </a:r>
                      <a:r>
                        <a:rPr lang="en-US" sz="2000" u="none" strike="noStrike" cap="none" dirty="0">
                          <a:latin typeface="DFKai-SB"/>
                          <a:ea typeface="DFKai-SB"/>
                          <a:cs typeface="DFKai-SB"/>
                          <a:sym typeface="DFKai-SB"/>
                        </a:rPr>
                        <a:t> </a:t>
                      </a:r>
                      <a:r>
                        <a:rPr lang="en-US" sz="2000" u="none" strike="noStrike" cap="none" dirty="0" err="1">
                          <a:latin typeface="DFKai-SB"/>
                          <a:ea typeface="DFKai-SB"/>
                          <a:cs typeface="DFKai-SB"/>
                          <a:sym typeface="DFKai-SB"/>
                        </a:rPr>
                        <a:t>證評鑑委員及小組召集人-侯禎塘</a:t>
                      </a:r>
                      <a:endParaRPr sz="2400" u="none" strike="noStrike" cap="none" dirty="0">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教育部公費留學考試甄審委員-侯禎塘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教育部國教署特殊教育鑑輔會委員-侯禎塘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教育部國教署資優教育鑑輔小組委員及召集人-侯禎塘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台中市/彰化縣特殊教育諮詢委員會委員、特殊教育學生鑑輔會委員-侯禎塘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彰化縣資優教育及身心障礙教育評鑑委員-侯禎塘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南投縣特殊教育教材教具及教學活動設計比賽評審委員-侯禎塘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彰化縣、南投縣身心障礙學生美術比賽評審委員-侯禎塘</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擔任通識教育委員會委員-莊素貞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中華視覺障礙教學學會理事-莊素貞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特殊教育中心(一行政單位)-王欣宜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特教中心、特教系學術研討會-王欣宜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國立臺北教育大學師資培育自我指導委員會-王欣宜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16"/>
                      </a:pPr>
                      <a:r>
                        <a:rPr lang="en-US" sz="2000" u="none" strike="noStrike" cap="none">
                          <a:latin typeface="DFKai-SB"/>
                          <a:ea typeface="DFKai-SB"/>
                          <a:cs typeface="DFKai-SB"/>
                          <a:sym typeface="DFKai-SB"/>
                        </a:rPr>
                        <a:t>高等教育評鑑中心師資培育評鑑-王欣宜 </a:t>
                      </a:r>
                      <a:endParaRPr sz="1400" u="none" strike="noStrike" cap="none"/>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462969">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
                      </a:pPr>
                      <a:r>
                        <a:rPr lang="en-US" sz="2000" u="none" strike="noStrike" cap="none">
                          <a:latin typeface="DFKai-SB"/>
                          <a:ea typeface="DFKai-SB"/>
                          <a:cs typeface="DFKai-SB"/>
                          <a:sym typeface="DFKai-SB"/>
                        </a:rPr>
                        <a:t>擔任國內外專業期刊或學報之編審或顧問之項目與人次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彰化師大《特殊教育學報》審查委員-詹秀美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49、50 期編審委員-廖晨惠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測驗學刊 (TSSCI) 論文審查委員-曹傑如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科技部研究計畫審查人員-莊素貞</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3"/>
                  </a:ext>
                </a:extLst>
              </a:tr>
              <a:tr h="2470179">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校內外教育相關演 講之項目與人次(含 到校輔導)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高雄市左營區左營國中「素養導向之資優課程設計及教學的實施方式」-詹秀美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南投縣特教資源中心「在普通班啟發資優生的學習潛能」-詹秀美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嘉義縣政府「108 年度中級心評人員培訓學習障礙學生鑑定綜合分析(第二梯次)實施計 畫」等 2 項計畫之課程講座-廖晨惠 </a:t>
                      </a:r>
                      <a:endParaRPr sz="12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彰化縣政府「108 年度區級心理評量人員專業鑑定知能系列研習」講師-廖晨惠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臺中市政府「108 學年度心評人員進階培訓(第二期)第一階段」研習講座「108 學年度 心評人員進階培訓(第二期)第一階段」研習講座-廖晨惠</a:t>
                      </a:r>
                      <a:endParaRPr sz="24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6"/>
                      </a:pPr>
                      <a:r>
                        <a:rPr lang="en-US" sz="2000" u="none" strike="noStrike" cap="none">
                          <a:latin typeface="DFKai-SB"/>
                          <a:ea typeface="DFKai-SB"/>
                          <a:cs typeface="DFKai-SB"/>
                          <a:sym typeface="DFKai-SB"/>
                        </a:rPr>
                        <a:t>屏東縣 107 學年度辦理精進國民中小學教師教學專業與課程品質整體推動計畫-高國中 小校長資訊教育研討會-曹傑如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6"/>
                      </a:pPr>
                      <a:r>
                        <a:rPr lang="en-US" sz="2000" u="none" strike="noStrike" cap="none">
                          <a:latin typeface="DFKai-SB"/>
                          <a:ea typeface="DFKai-SB"/>
                          <a:cs typeface="DFKai-SB"/>
                          <a:sym typeface="DFKai-SB"/>
                        </a:rPr>
                        <a:t>「8120~8122 期 106 年度第 153A 期國民小學主任儲訓 DEF 班回流專業研習(主題:科 技輔助與適性學習)」-曹傑如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6"/>
                      </a:pPr>
                      <a:r>
                        <a:rPr lang="en-US" sz="2000" u="none" strike="noStrike" cap="none">
                          <a:latin typeface="DFKai-SB"/>
                          <a:ea typeface="DFKai-SB"/>
                          <a:cs typeface="DFKai-SB"/>
                          <a:sym typeface="DFKai-SB"/>
                        </a:rPr>
                        <a:t>國立高雄師範大學 109 學年度教育議題講座:基於人工智慧的課前、課中、課後之教學調整-曹傑如  </a:t>
                      </a:r>
                      <a:endParaRPr sz="12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806828">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其他(含榮譽事 項、各種證照等)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108 </a:t>
                      </a:r>
                      <a:r>
                        <a:rPr lang="en-US" sz="2000" u="none" strike="noStrike" cap="none" dirty="0" err="1">
                          <a:latin typeface="DFKai-SB"/>
                          <a:ea typeface="DFKai-SB"/>
                          <a:cs typeface="DFKai-SB"/>
                          <a:sym typeface="DFKai-SB"/>
                        </a:rPr>
                        <a:t>年度科技部補助大專校院研究獎勵案-廖晨惠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108 </a:t>
                      </a:r>
                      <a:r>
                        <a:rPr lang="en-US" sz="2000" u="none" strike="noStrike" cap="none" dirty="0" err="1">
                          <a:latin typeface="DFKai-SB"/>
                          <a:ea typeface="DFKai-SB"/>
                          <a:cs typeface="DFKai-SB"/>
                          <a:sym typeface="DFKai-SB"/>
                        </a:rPr>
                        <a:t>年度教育部大專校院特殊優秀人才彈性薪資方案-廖晨惠</a:t>
                      </a:r>
                      <a:r>
                        <a:rPr lang="en-US" sz="2000" u="none" strike="noStrike" cap="none" dirty="0">
                          <a:latin typeface="DFKai-SB"/>
                          <a:ea typeface="DFKai-SB"/>
                          <a:cs typeface="DFKai-SB"/>
                          <a:sym typeface="DFKai-SB"/>
                        </a:rPr>
                        <a:t> </a:t>
                      </a:r>
                      <a:endParaRPr sz="1400" u="none" strike="noStrike" cap="none" dirty="0"/>
                    </a:p>
                  </a:txBody>
                  <a:tcPr marL="12700" marR="12700" marT="12700" marB="127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5"/>
                  </a:ext>
                </a:extLst>
              </a:tr>
            </a:tbl>
          </a:graphicData>
        </a:graphic>
      </p:graphicFrame>
      <p:sp>
        <p:nvSpPr>
          <p:cNvPr id="3" name="Google Shape;1059;p51"/>
          <p:cNvSpPr txBox="1">
            <a:spLocks noGrp="1"/>
          </p:cNvSpPr>
          <p:nvPr>
            <p:ph type="body" idx="14"/>
          </p:nvPr>
        </p:nvSpPr>
        <p:spPr>
          <a:xfrm>
            <a:off x="117558" y="26576"/>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
        <p:nvSpPr>
          <p:cNvPr id="5" name="Google Shape;1182;p64"/>
          <p:cNvSpPr txBox="1"/>
          <p:nvPr/>
        </p:nvSpPr>
        <p:spPr>
          <a:xfrm>
            <a:off x="3543529" y="1706408"/>
            <a:ext cx="16195584"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altLang="zh-TW"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108</a:t>
            </a:r>
            <a:r>
              <a:rPr lang="zh-TW" altLang="en-US"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學年特教系</a:t>
            </a:r>
            <a:r>
              <a:rPr lang="en-US" sz="50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專任教師參與校內外教育專業服務概況</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200"/>
        <p:cNvGrpSpPr/>
        <p:nvPr/>
      </p:nvGrpSpPr>
      <p:grpSpPr>
        <a:xfrm>
          <a:off x="0" y="0"/>
          <a:ext cx="0" cy="0"/>
          <a:chOff x="0" y="0"/>
          <a:chExt cx="0" cy="0"/>
        </a:xfrm>
      </p:grpSpPr>
      <p:graphicFrame>
        <p:nvGraphicFramePr>
          <p:cNvPr id="1201" name="Google Shape;1201;p67"/>
          <p:cNvGraphicFramePr/>
          <p:nvPr>
            <p:extLst>
              <p:ext uri="{D42A27DB-BD31-4B8C-83A1-F6EECF244321}">
                <p14:modId xmlns:p14="http://schemas.microsoft.com/office/powerpoint/2010/main" val="1455981657"/>
              </p:ext>
            </p:extLst>
          </p:nvPr>
        </p:nvGraphicFramePr>
        <p:xfrm>
          <a:off x="-1" y="2325756"/>
          <a:ext cx="24384000" cy="11472841"/>
        </p:xfrm>
        <a:graphic>
          <a:graphicData uri="http://schemas.openxmlformats.org/drawingml/2006/table">
            <a:tbl>
              <a:tblPr>
                <a:noFill/>
                <a:tableStyleId>{7559B35A-62B1-4EC8-91FF-C28C5DF3E706}</a:tableStyleId>
              </a:tblPr>
              <a:tblGrid>
                <a:gridCol w="3213818">
                  <a:extLst>
                    <a:ext uri="{9D8B030D-6E8A-4147-A177-3AD203B41FA5}">
                      <a16:colId xmlns:a16="http://schemas.microsoft.com/office/drawing/2014/main" val="20000"/>
                    </a:ext>
                  </a:extLst>
                </a:gridCol>
                <a:gridCol w="10585091">
                  <a:extLst>
                    <a:ext uri="{9D8B030D-6E8A-4147-A177-3AD203B41FA5}">
                      <a16:colId xmlns:a16="http://schemas.microsoft.com/office/drawing/2014/main" val="20001"/>
                    </a:ext>
                  </a:extLst>
                </a:gridCol>
                <a:gridCol w="10585091">
                  <a:extLst>
                    <a:ext uri="{9D8B030D-6E8A-4147-A177-3AD203B41FA5}">
                      <a16:colId xmlns:a16="http://schemas.microsoft.com/office/drawing/2014/main" val="20002"/>
                    </a:ext>
                  </a:extLst>
                </a:gridCol>
              </a:tblGrid>
              <a:tr h="353423">
                <a:tc gridSpan="3">
                  <a:txBody>
                    <a:bodyPr/>
                    <a:lstStyle/>
                    <a:p>
                      <a:pPr marL="0" marR="0" lvl="0" indent="0" algn="ctr" rtl="0">
                        <a:lnSpc>
                          <a:spcPct val="100000"/>
                        </a:lnSpc>
                        <a:spcBef>
                          <a:spcPts val="0"/>
                        </a:spcBef>
                        <a:spcAft>
                          <a:spcPts val="0"/>
                        </a:spcAft>
                        <a:buClr>
                          <a:srgbClr val="FFFFFF"/>
                        </a:buClr>
                        <a:buSzPts val="2000"/>
                        <a:buFont typeface="DFKai-SB"/>
                        <a:buNone/>
                      </a:pPr>
                      <a:r>
                        <a:rPr lang="en-US" sz="2000" u="none" strike="noStrike" cap="none">
                          <a:solidFill>
                            <a:srgbClr val="FFFFFF"/>
                          </a:solidFill>
                          <a:latin typeface="DFKai-SB"/>
                          <a:ea typeface="DFKai-SB"/>
                          <a:cs typeface="DFKai-SB"/>
                          <a:sym typeface="DFKai-SB"/>
                        </a:rPr>
                        <a:t>109 學年</a:t>
                      </a:r>
                      <a:endParaRPr sz="2000" u="none" strike="noStrike" cap="none">
                        <a:solidFill>
                          <a:srgbClr val="FFFFFF"/>
                        </a:solidFill>
                        <a:latin typeface="DFKai-SB"/>
                        <a:ea typeface="DFKai-SB"/>
                        <a:cs typeface="DFKai-SB"/>
                        <a:sym typeface="DFKai-SB"/>
                      </a:endParaRPr>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0A7F9"/>
                    </a:solidFill>
                  </a:tcPr>
                </a:tc>
                <a:tc hMerge="1">
                  <a:txBody>
                    <a:bodyPr/>
                    <a:lstStyle/>
                    <a:p>
                      <a:endParaRPr lang="zh-TW"/>
                    </a:p>
                  </a:txBody>
                  <a:tcPr/>
                </a:tc>
                <a:tc hMerge="1">
                  <a:txBody>
                    <a:bodyPr/>
                    <a:lstStyle/>
                    <a:p>
                      <a:endParaRPr lang="zh-TW"/>
                    </a:p>
                  </a:txBody>
                  <a:tcPr/>
                </a:tc>
                <a:extLst>
                  <a:ext uri="{0D108BD9-81ED-4DB2-BD59-A6C34878D82A}">
                    <a16:rowId xmlns:a16="http://schemas.microsoft.com/office/drawing/2014/main" val="10000"/>
                  </a:ext>
                </a:extLst>
              </a:tr>
              <a:tr h="354759">
                <a:tc>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教育專業服務項目</a:t>
                      </a:r>
                      <a:endParaRPr sz="2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gridSpan="2">
                  <a:txBody>
                    <a:bodyPr/>
                    <a:lstStyle/>
                    <a:p>
                      <a:pPr marL="0" marR="0" lvl="0" indent="0" algn="ctr" rtl="0">
                        <a:lnSpc>
                          <a:spcPct val="100000"/>
                        </a:lnSpc>
                        <a:spcBef>
                          <a:spcPts val="0"/>
                        </a:spcBef>
                        <a:spcAft>
                          <a:spcPts val="0"/>
                        </a:spcAft>
                        <a:buClr>
                          <a:schemeClr val="dk1"/>
                        </a:buClr>
                        <a:buSzPts val="2000"/>
                        <a:buFont typeface="DFKai-SB"/>
                        <a:buNone/>
                      </a:pPr>
                      <a:r>
                        <a:rPr lang="en-US" sz="2000" u="none" strike="noStrike" cap="none">
                          <a:latin typeface="DFKai-SB"/>
                          <a:ea typeface="DFKai-SB"/>
                          <a:cs typeface="DFKai-SB"/>
                          <a:sym typeface="DFKai-SB"/>
                        </a:rPr>
                        <a:t>教育專業服務內容</a:t>
                      </a:r>
                      <a:endParaRPr sz="1400" u="none" strike="noStrike" cap="none"/>
                    </a:p>
                  </a:txBody>
                  <a:tcPr marL="12700" marR="12700" marT="12700" marB="127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hMerge="1">
                  <a:txBody>
                    <a:bodyPr/>
                    <a:lstStyle/>
                    <a:p>
                      <a:endParaRPr lang="zh-TW"/>
                    </a:p>
                  </a:txBody>
                  <a:tcPr/>
                </a:tc>
                <a:extLst>
                  <a:ext uri="{0D108BD9-81ED-4DB2-BD59-A6C34878D82A}">
                    <a16:rowId xmlns:a16="http://schemas.microsoft.com/office/drawing/2014/main" val="10001"/>
                  </a:ext>
                </a:extLst>
              </a:tr>
              <a:tr h="7969818">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擔任校內外委員或 校外專家學者代表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擔任中教大實小特推會委員資優教育顧問-詹秀美</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台中市兒童發展早期療育推動委員會委員-孫世恒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苗栗縣兒童發展早期療育推動委員會-孫世恒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雲林縣兒童發展早期療育推動委員會-孫世恒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台中市特殊教育鑑定與安置委員會委員-孫世恒</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GCEIA2019 </a:t>
                      </a:r>
                      <a:r>
                        <a:rPr lang="en-US" sz="2000" u="none" strike="noStrike" cap="none" dirty="0" err="1">
                          <a:latin typeface="DFKai-SB"/>
                          <a:ea typeface="DFKai-SB"/>
                          <a:cs typeface="DFKai-SB"/>
                          <a:sym typeface="DFKai-SB"/>
                        </a:rPr>
                        <a:t>研討會籌備委員-廖晨惠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嘉義縣特殊教育學生鑑定及就業輔導委員會</a:t>
                      </a:r>
                      <a:r>
                        <a:rPr lang="en-US" sz="2000" u="none" strike="noStrike" cap="none" dirty="0">
                          <a:latin typeface="DFKai-SB"/>
                          <a:ea typeface="DFKai-SB"/>
                          <a:cs typeface="DFKai-SB"/>
                          <a:sym typeface="DFKai-SB"/>
                        </a:rPr>
                        <a:t> (108/1/1-110/7/31) -</a:t>
                      </a:r>
                      <a:r>
                        <a:rPr lang="en-US" sz="2000" u="none" strike="noStrike" cap="none" dirty="0" err="1">
                          <a:latin typeface="DFKai-SB"/>
                          <a:ea typeface="DFKai-SB"/>
                          <a:cs typeface="DFKai-SB"/>
                          <a:sym typeface="DFKai-SB"/>
                        </a:rPr>
                        <a:t>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臺中市</a:t>
                      </a:r>
                      <a:r>
                        <a:rPr lang="en-US" sz="2000" u="none" strike="noStrike" cap="none" dirty="0">
                          <a:latin typeface="DFKai-SB"/>
                          <a:ea typeface="DFKai-SB"/>
                          <a:cs typeface="DFKai-SB"/>
                          <a:sym typeface="DFKai-SB"/>
                        </a:rPr>
                        <a:t> 109 </a:t>
                      </a:r>
                      <a:r>
                        <a:rPr lang="en-US" sz="2000" u="none" strike="noStrike" cap="none" dirty="0" err="1">
                          <a:latin typeface="DFKai-SB"/>
                          <a:ea typeface="DFKai-SB"/>
                          <a:cs typeface="DFKai-SB"/>
                          <a:sym typeface="DFKai-SB"/>
                        </a:rPr>
                        <a:t>年國民教育階段特殊教育實地評鑑委員-廖晨惠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a:t>
                      </a:r>
                      <a:r>
                        <a:rPr lang="en-US" sz="2000" u="none" strike="noStrike" cap="none" dirty="0">
                          <a:latin typeface="DFKai-SB"/>
                          <a:ea typeface="DFKai-SB"/>
                          <a:cs typeface="DFKai-SB"/>
                          <a:sym typeface="DFKai-SB"/>
                        </a:rPr>
                        <a:t> 109 </a:t>
                      </a:r>
                      <a:r>
                        <a:rPr lang="en-US" sz="2000" u="none" strike="noStrike" cap="none" dirty="0" err="1">
                          <a:latin typeface="DFKai-SB"/>
                          <a:ea typeface="DFKai-SB"/>
                          <a:cs typeface="DFKai-SB"/>
                          <a:sym typeface="DFKai-SB"/>
                        </a:rPr>
                        <a:t>年度高級中等以下學校特殊教育評鑑工作【身心障礙類</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廖晨惠</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主管學校教務行政課程、教學、註冊、招生、教師專業發展工作教務長-洪榮照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校課程委員會主席-洪榮照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彰化縣特教評鑑委員-洪榮照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苗栗縣特教評鑑委員-洪榮照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台中市特殊教育鑑定及就學輔導會委員-洪榮照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彰化縣特殊教育鑑定及就學輔導會委員-洪榮照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南投縣特殊教育鑑定及就學輔導會委員-洪榮照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台中市特殊教育諮詢會委員-洪榮照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彰化縣特殊教育諮詢會委員-洪榮照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南投縣特殊教育諮詢會委員-洪榮照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a:latin typeface="DFKai-SB"/>
                          <a:ea typeface="DFKai-SB"/>
                          <a:cs typeface="DFKai-SB"/>
                          <a:sym typeface="DFKai-SB"/>
                        </a:rPr>
                        <a:t>20.教育部特殊教育鑑定及就學輔導會委員-洪榮照</a:t>
                      </a:r>
                      <a:endParaRPr sz="1400" u="none" strike="noStrike" cap="none" dirty="0"/>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教育部特殊教育鑑定及就學輔導會身心障礙高中分組委員兼召集人-洪榮照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教育部特殊教育鑑定及就學輔導會身心障礙大專分組委員-洪榮照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十二年國教高中重新安置委員會-洪榮照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十二年國教特殊安置委員會</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台中區、彰化區、南投區</a:t>
                      </a:r>
                      <a:r>
                        <a:rPr lang="en-US" sz="2000" u="none" strike="noStrike" cap="none" dirty="0">
                          <a:latin typeface="DFKai-SB"/>
                          <a:ea typeface="DFKai-SB"/>
                          <a:cs typeface="DFKai-SB"/>
                          <a:sym typeface="DFKai-SB"/>
                        </a:rPr>
                        <a:t>) </a:t>
                      </a:r>
                      <a:r>
                        <a:rPr lang="en-US" sz="2000" u="none" strike="noStrike" cap="none" dirty="0" err="1">
                          <a:latin typeface="DFKai-SB"/>
                          <a:ea typeface="DFKai-SB"/>
                          <a:cs typeface="DFKai-SB"/>
                          <a:sym typeface="DFKai-SB"/>
                        </a:rPr>
                        <a:t>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教育部特殊教育諮詢會委員-洪榮照</a:t>
                      </a:r>
                      <a:endParaRPr sz="2400" u="none" strike="noStrike" cap="none" dirty="0">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dirty="0" err="1">
                          <a:latin typeface="DFKai-SB"/>
                          <a:ea typeface="DFKai-SB"/>
                          <a:cs typeface="DFKai-SB"/>
                          <a:sym typeface="DFKai-SB"/>
                        </a:rPr>
                        <a:t>中華民國特殊教育學會理事-洪榮照</a:t>
                      </a:r>
                      <a:endParaRPr sz="2400" u="none" strike="noStrike" cap="none" dirty="0">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障礙理解學會理-洪榮照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特殊教育學報(TSSCI) -洪榮照</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高雄市政府教育局高雄市政府教育局國民教育階段特殊教育(身心障礙類)學生鑑定安 置會議 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彰化縣國中小學特殊教育評鑑委員-吳柱龍</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特殊教育學校防災訪視委員-吳柱龍</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教育部/高等教育評鑑中心師資培育評鑑認定委員及評鑑委員、系所評鑑與系所品質保證 評鑑委員及小組召集人 -侯禎塘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教育部公費留學考試甄審委員-侯禎塘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教育部國教署特殊教育鑑輔會委員-侯禎塘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教育部國教署資優教育鑑輔小組委員及召集人-侯禎塘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台中市/彰化縣特殊教育諮詢委員會委員、特殊教育學生鑑輔會委員-侯禎塘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彰化縣資優教育及身心障礙教育評鑑委員。-侯禎塘 </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南投縣特殊教育教材教具及教學活動設計比賽評審委員-侯禎塘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彰化縣、南投縣身心障礙學生美術比賽評審委員-侯禎塘</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校教評會委員-莊素貞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通識教育委員-莊素貞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院教評會議委員-莊素貞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諮商與應用心理學系系教評會議委員-莊素貞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英語學系系教評會議委員-莊素貞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中華視覺障礙教學學會-莊素貞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教師資格檢定考試考試入闈委員-王欣宜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國立臺北教育大學師資培育自我指導委員會-王欣宜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高等教育評鑑中心師資培育評鑑</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特殊教育中心(一行政單位)中心主任-王欣宜</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27"/>
                      </a:pPr>
                      <a:r>
                        <a:rPr lang="en-US" sz="2000" u="none" strike="noStrike" cap="none">
                          <a:latin typeface="DFKai-SB"/>
                          <a:ea typeface="DFKai-SB"/>
                          <a:cs typeface="DFKai-SB"/>
                          <a:sym typeface="DFKai-SB"/>
                        </a:rPr>
                        <a:t>特教中心、特教系學術研討會大會主席、總幹事-王欣宜 </a:t>
                      </a:r>
                      <a:endParaRPr sz="1400" u="none" strike="noStrike" cap="none"/>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54821">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2"/>
                      </a:pPr>
                      <a:r>
                        <a:rPr lang="en-US" sz="2000" u="none" strike="noStrike" cap="none">
                          <a:latin typeface="DFKai-SB"/>
                          <a:ea typeface="DFKai-SB"/>
                          <a:cs typeface="DFKai-SB"/>
                          <a:sym typeface="DFKai-SB"/>
                        </a:rPr>
                        <a:t>擔任國內外專業期刊或學報之編審或顧問之項目與人次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《南投特教》半年刊審查委員-詹秀美</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51、52 期編審委員-廖晨惠</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特殊教育學報 (TSSCI) 審查委員-曹傑如</a:t>
                      </a:r>
                      <a:endParaRPr sz="1400" u="none" strike="noStrike" cap="none"/>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測驗學刊(TSSCI) 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資優教育季刊、特殊教育與復健學報、國立臺中教育大學體育系學刊審查委員-曹傑如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科技部研究計畫審查人員-莊素貞 </a:t>
                      </a:r>
                      <a:endParaRPr sz="1400" u="none" strike="noStrike" cap="none"/>
                    </a:p>
                  </a:txBody>
                  <a:tcPr marL="50800" marR="50800" marT="50800" marB="50800" anchor="ctr">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912977">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校內外教育相關演講之項目與人次(含到校輔導)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屏東縣政府教育局 108 年度推動科技輔助自主學習計畫之階段三「科技輔助期末座談會」 -曹傑如</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中國醫藥大學我看的世界與你不一樣-莊素貞</a:t>
                      </a:r>
                      <a:endParaRPr sz="1400" u="none" strike="noStrike" cap="none"/>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台中啟明學校視障生學習媒介評量-莊素貞</a:t>
                      </a:r>
                      <a:endParaRPr sz="2400" u="none" strike="noStrike" cap="none">
                        <a:latin typeface="DFKai-SB"/>
                        <a:ea typeface="DFKai-SB"/>
                        <a:cs typeface="DFKai-SB"/>
                        <a:sym typeface="DFKai-SB"/>
                      </a:endParaRPr>
                    </a:p>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a:latin typeface="DFKai-SB"/>
                          <a:ea typeface="DFKai-SB"/>
                          <a:cs typeface="DFKai-SB"/>
                          <a:sym typeface="DFKai-SB"/>
                        </a:rPr>
                        <a:t>台南大學視多障家長協會視障生學習媒介評量-莊素貞</a:t>
                      </a:r>
                      <a:endParaRPr sz="2400" u="none" strike="noStrike" cap="none">
                        <a:latin typeface="DFKai-SB"/>
                        <a:ea typeface="DFKai-SB"/>
                        <a:cs typeface="DFKai-SB"/>
                        <a:sym typeface="DFKai-SB"/>
                      </a:endParaRPr>
                    </a:p>
                  </a:txBody>
                  <a:tcPr marL="12700" marR="12700" marT="12700" marB="12700">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638357">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4"/>
                      </a:pPr>
                      <a:r>
                        <a:rPr lang="en-US" sz="2000" u="none" strike="noStrike" cap="none">
                          <a:latin typeface="DFKai-SB"/>
                          <a:ea typeface="DFKai-SB"/>
                          <a:cs typeface="DFKai-SB"/>
                          <a:sym typeface="DFKai-SB"/>
                        </a:rPr>
                        <a:t>其他(含榮譽事 項、各種證照等) </a:t>
                      </a:r>
                      <a:endParaRPr sz="1200" u="none" strike="noStrike" cap="none">
                        <a:latin typeface="DFKai-SB"/>
                        <a:ea typeface="DFKai-SB"/>
                        <a:cs typeface="DFKai-SB"/>
                        <a:sym typeface="DFKai-SB"/>
                      </a:endParaRPr>
                    </a:p>
                  </a:txBody>
                  <a:tcPr marL="50800" marR="50800" marT="50800" marB="50800">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教109 年度科技部補助大專校院研究獎勵案-廖晨惠</a:t>
                      </a:r>
                      <a:endParaRPr sz="1400" u="none" strike="noStrike" cap="none"/>
                    </a:p>
                    <a:p>
                      <a:pPr marL="352777" marR="0" lvl="0" indent="-352777" algn="l" rtl="0">
                        <a:lnSpc>
                          <a:spcPct val="100000"/>
                        </a:lnSpc>
                        <a:spcBef>
                          <a:spcPts val="0"/>
                        </a:spcBef>
                        <a:spcAft>
                          <a:spcPts val="0"/>
                        </a:spcAft>
                        <a:buClr>
                          <a:schemeClr val="dk1"/>
                        </a:buClr>
                        <a:buSzPts val="2000"/>
                        <a:buFont typeface="DFKai-SB"/>
                        <a:buAutoNum type="arabicPeriod"/>
                      </a:pPr>
                      <a:r>
                        <a:rPr lang="en-US" sz="2000" u="none" strike="noStrike" cap="none">
                          <a:latin typeface="DFKai-SB"/>
                          <a:ea typeface="DFKai-SB"/>
                          <a:cs typeface="DFKai-SB"/>
                          <a:sym typeface="DFKai-SB"/>
                        </a:rPr>
                        <a:t>109 年度教育部大專校院特殊優秀人才彈性薪資方案 </a:t>
                      </a:r>
                      <a:endParaRPr sz="1200" u="none" strike="noStrike" cap="none">
                        <a:latin typeface="DFKai-SB"/>
                        <a:ea typeface="DFKai-SB"/>
                        <a:cs typeface="DFKai-SB"/>
                        <a:sym typeface="DFKai-SB"/>
                      </a:endParaRPr>
                    </a:p>
                  </a:txBody>
                  <a:tcPr marL="12700" marR="12700" marT="12700" marB="12700">
                    <a:lnL w="12700" cap="flat" cmpd="sng">
                      <a:solidFill>
                        <a:srgbClr val="3797C6"/>
                      </a:solidFill>
                      <a:prstDash val="solid"/>
                      <a:round/>
                      <a:headEnd type="none" w="sm" len="sm"/>
                      <a:tailEnd type="none" w="sm" len="sm"/>
                    </a:lnL>
                    <a:lnR w="9525" cap="flat" cmpd="sng">
                      <a:solidFill>
                        <a:srgbClr val="000000"/>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352777" marR="0" lvl="0" indent="-352777" algn="l" rtl="0">
                        <a:lnSpc>
                          <a:spcPct val="100000"/>
                        </a:lnSpc>
                        <a:spcBef>
                          <a:spcPts val="0"/>
                        </a:spcBef>
                        <a:spcAft>
                          <a:spcPts val="0"/>
                        </a:spcAft>
                        <a:buClr>
                          <a:schemeClr val="dk1"/>
                        </a:buClr>
                        <a:buSzPts val="2000"/>
                        <a:buFont typeface="DFKai-SB"/>
                        <a:buAutoNum type="arabicPeriod" startAt="3"/>
                      </a:pPr>
                      <a:r>
                        <a:rPr lang="en-US" sz="2000" u="none" strike="noStrike" cap="none" dirty="0" err="1">
                          <a:latin typeface="DFKai-SB"/>
                          <a:ea typeface="DFKai-SB"/>
                          <a:cs typeface="DFKai-SB"/>
                          <a:sym typeface="DFKai-SB"/>
                        </a:rPr>
                        <a:t>台灣師範大學教育學院百大亮點校友</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學術類</a:t>
                      </a:r>
                      <a:r>
                        <a:rPr lang="en-US" sz="2000" u="none" strike="noStrike" cap="none" dirty="0">
                          <a:latin typeface="DFKai-SB"/>
                          <a:ea typeface="DFKai-SB"/>
                          <a:cs typeface="DFKai-SB"/>
                          <a:sym typeface="DFKai-SB"/>
                        </a:rPr>
                        <a:t>)-</a:t>
                      </a:r>
                      <a:r>
                        <a:rPr lang="en-US" sz="2000" u="none" strike="noStrike" cap="none" dirty="0" err="1">
                          <a:latin typeface="DFKai-SB"/>
                          <a:ea typeface="DFKai-SB"/>
                          <a:cs typeface="DFKai-SB"/>
                          <a:sym typeface="DFKai-SB"/>
                        </a:rPr>
                        <a:t>侯禎塘</a:t>
                      </a:r>
                      <a:r>
                        <a:rPr lang="en-US" sz="2000" u="none" strike="noStrike" cap="none" dirty="0">
                          <a:latin typeface="DFKai-SB"/>
                          <a:ea typeface="DFKai-SB"/>
                          <a:cs typeface="DFKai-SB"/>
                          <a:sym typeface="DFKai-SB"/>
                        </a:rPr>
                        <a:t> </a:t>
                      </a:r>
                      <a:endParaRPr sz="1400" u="none" strike="noStrike" cap="none" dirty="0"/>
                    </a:p>
                  </a:txBody>
                  <a:tcPr marL="12700" marR="12700" marT="12700" marB="12700">
                    <a:lnL w="9525" cap="flat" cmpd="sng">
                      <a:solidFill>
                        <a:srgbClr val="000000"/>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
        <p:nvSpPr>
          <p:cNvPr id="3" name="Google Shape;1182;p64"/>
          <p:cNvSpPr txBox="1"/>
          <p:nvPr/>
        </p:nvSpPr>
        <p:spPr>
          <a:xfrm>
            <a:off x="3702555" y="1587138"/>
            <a:ext cx="16175706" cy="913686"/>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altLang="zh-TW"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109</a:t>
            </a:r>
            <a:r>
              <a:rPr lang="zh-TW" altLang="en-US"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學年特教系</a:t>
            </a:r>
            <a:r>
              <a:rPr lang="en-US" sz="5000" b="1" i="0" u="none" strike="noStrike" cap="none" dirty="0" err="1">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rPr>
              <a:t>專任教師參與校內外教育專業服務概況</a:t>
            </a:r>
            <a:endParaRPr sz="5000" b="1" i="0" u="none" strike="noStrike" cap="none"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cs typeface="DFKai-SB"/>
              <a:sym typeface="DFKai-SB"/>
            </a:endParaRPr>
          </a:p>
        </p:txBody>
      </p:sp>
      <p:sp>
        <p:nvSpPr>
          <p:cNvPr id="4" name="Google Shape;1059;p51"/>
          <p:cNvSpPr txBox="1">
            <a:spLocks noGrp="1"/>
          </p:cNvSpPr>
          <p:nvPr>
            <p:ph type="body" idx="14"/>
          </p:nvPr>
        </p:nvSpPr>
        <p:spPr>
          <a:xfrm>
            <a:off x="117558" y="-235321"/>
            <a:ext cx="24266442" cy="2279302"/>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1205"/>
        <p:cNvGrpSpPr/>
        <p:nvPr/>
      </p:nvGrpSpPr>
      <p:grpSpPr>
        <a:xfrm>
          <a:off x="0" y="0"/>
          <a:ext cx="0" cy="0"/>
          <a:chOff x="0" y="0"/>
          <a:chExt cx="0" cy="0"/>
        </a:xfrm>
      </p:grpSpPr>
      <p:sp>
        <p:nvSpPr>
          <p:cNvPr id="1207" name="Google Shape;1207;p68"/>
          <p:cNvSpPr txBox="1"/>
          <p:nvPr/>
        </p:nvSpPr>
        <p:spPr>
          <a:xfrm>
            <a:off x="2389467" y="2657100"/>
            <a:ext cx="21994533" cy="913711"/>
          </a:xfrm>
          <a:prstGeom prst="rect">
            <a:avLst/>
          </a:prstGeom>
          <a:noFill/>
          <a:ln>
            <a:noFill/>
          </a:ln>
        </p:spPr>
        <p:txBody>
          <a:bodyPr spcFirstLastPara="1" wrap="square" lIns="71425" tIns="71425" rIns="71425" bIns="71425" anchor="ctr" anchorCtr="0">
            <a:spAutoFit/>
          </a:bodyPr>
          <a:lstStyle/>
          <a:p>
            <a:pPr marR="0" lvl="0" algn="l" rtl="0">
              <a:lnSpc>
                <a:spcPct val="100000"/>
              </a:lnSpc>
              <a:spcBef>
                <a:spcPts val="0"/>
              </a:spcBef>
              <a:spcAft>
                <a:spcPts val="0"/>
              </a:spcAft>
              <a:buClr>
                <a:srgbClr val="000000"/>
              </a:buClr>
              <a:buSzPts val="3750"/>
            </a:pPr>
            <a:r>
              <a:rPr lang="en-US" sz="5000" b="0" i="0" u="none" strike="noStrike" cap="none" dirty="0" err="1">
                <a:solidFill>
                  <a:srgbClr val="000000"/>
                </a:solidFill>
                <a:latin typeface="DFKai-SB"/>
                <a:ea typeface="DFKai-SB"/>
                <a:cs typeface="DFKai-SB"/>
                <a:sym typeface="DFKai-SB"/>
              </a:rPr>
              <a:t>專任教師將師資培育優質化相關研究成果融入自行研發教材教法之成果</a:t>
            </a:r>
            <a:endParaRPr sz="5000" b="0" i="0" u="none" strike="noStrike" cap="none" dirty="0">
              <a:solidFill>
                <a:srgbClr val="000000"/>
              </a:solidFill>
              <a:latin typeface="DFKai-SB"/>
              <a:ea typeface="DFKai-SB"/>
              <a:cs typeface="DFKai-SB"/>
              <a:sym typeface="DFKai-SB"/>
            </a:endParaRPr>
          </a:p>
        </p:txBody>
      </p:sp>
      <p:pic>
        <p:nvPicPr>
          <p:cNvPr id="1208" name="Google Shape;1208;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09" name="Google Shape;1209;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10" name="Google Shape;1210;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pic>
        <p:nvPicPr>
          <p:cNvPr id="1211" name="Google Shape;1211;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12" name="Google Shape;1212;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13" name="Google Shape;1213;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14" name="Google Shape;1214;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15" name="Google Shape;1215;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16" name="Google Shape;1216;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17" name="Google Shape;1217;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18" name="Google Shape;1218;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19" name="Google Shape;1219;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pic>
        <p:nvPicPr>
          <p:cNvPr id="1220" name="Google Shape;1220;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21" name="Google Shape;1221;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22" name="Google Shape;1222;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pic>
        <p:nvPicPr>
          <p:cNvPr id="1223" name="Google Shape;1223;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24" name="Google Shape;1224;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25" name="Google Shape;1225;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26" name="Google Shape;1226;p68" descr="page73image15665984.png"/>
          <p:cNvPicPr preferRelativeResize="0"/>
          <p:nvPr/>
        </p:nvPicPr>
        <p:blipFill rotWithShape="1">
          <a:blip r:embed="rId6">
            <a:alphaModFix/>
          </a:blip>
          <a:srcRect/>
          <a:stretch/>
        </p:blipFill>
        <p:spPr>
          <a:xfrm>
            <a:off x="8464457" y="7687387"/>
            <a:ext cx="4787901" cy="12701"/>
          </a:xfrm>
          <a:prstGeom prst="rect">
            <a:avLst/>
          </a:prstGeom>
          <a:noFill/>
          <a:ln>
            <a:noFill/>
          </a:ln>
        </p:spPr>
      </p:pic>
      <p:pic>
        <p:nvPicPr>
          <p:cNvPr id="1227" name="Google Shape;1227;p68" descr="page73image15663104.png"/>
          <p:cNvPicPr preferRelativeResize="0"/>
          <p:nvPr/>
        </p:nvPicPr>
        <p:blipFill rotWithShape="1">
          <a:blip r:embed="rId7">
            <a:alphaModFix/>
          </a:blip>
          <a:srcRect/>
          <a:stretch/>
        </p:blipFill>
        <p:spPr>
          <a:xfrm>
            <a:off x="8464457" y="7687387"/>
            <a:ext cx="698501" cy="12701"/>
          </a:xfrm>
          <a:prstGeom prst="rect">
            <a:avLst/>
          </a:prstGeom>
          <a:noFill/>
          <a:ln>
            <a:noFill/>
          </a:ln>
        </p:spPr>
      </p:pic>
      <p:pic>
        <p:nvPicPr>
          <p:cNvPr id="1228" name="Google Shape;1228;p68" descr="page73image15670016.png"/>
          <p:cNvPicPr preferRelativeResize="0"/>
          <p:nvPr/>
        </p:nvPicPr>
        <p:blipFill rotWithShape="1">
          <a:blip r:embed="rId8">
            <a:alphaModFix/>
          </a:blip>
          <a:srcRect/>
          <a:stretch/>
        </p:blipFill>
        <p:spPr>
          <a:xfrm>
            <a:off x="8464457" y="7687387"/>
            <a:ext cx="533401" cy="12701"/>
          </a:xfrm>
          <a:prstGeom prst="rect">
            <a:avLst/>
          </a:prstGeom>
          <a:noFill/>
          <a:ln>
            <a:noFill/>
          </a:ln>
        </p:spPr>
      </p:pic>
      <p:pic>
        <p:nvPicPr>
          <p:cNvPr id="1229" name="Google Shape;1229;p68" descr="page73image15675392.png"/>
          <p:cNvPicPr preferRelativeResize="0"/>
          <p:nvPr/>
        </p:nvPicPr>
        <p:blipFill rotWithShape="1">
          <a:blip r:embed="rId3">
            <a:alphaModFix/>
          </a:blip>
          <a:srcRect/>
          <a:stretch/>
        </p:blipFill>
        <p:spPr>
          <a:xfrm>
            <a:off x="8464457" y="7687387"/>
            <a:ext cx="4787901" cy="12701"/>
          </a:xfrm>
          <a:prstGeom prst="rect">
            <a:avLst/>
          </a:prstGeom>
          <a:noFill/>
          <a:ln>
            <a:noFill/>
          </a:ln>
        </p:spPr>
      </p:pic>
      <p:pic>
        <p:nvPicPr>
          <p:cNvPr id="1230" name="Google Shape;1230;p68" descr="page73image15664832.png"/>
          <p:cNvPicPr preferRelativeResize="0"/>
          <p:nvPr/>
        </p:nvPicPr>
        <p:blipFill rotWithShape="1">
          <a:blip r:embed="rId4">
            <a:alphaModFix/>
          </a:blip>
          <a:srcRect/>
          <a:stretch/>
        </p:blipFill>
        <p:spPr>
          <a:xfrm>
            <a:off x="8464457" y="7687387"/>
            <a:ext cx="698501" cy="12701"/>
          </a:xfrm>
          <a:prstGeom prst="rect">
            <a:avLst/>
          </a:prstGeom>
          <a:noFill/>
          <a:ln>
            <a:noFill/>
          </a:ln>
        </p:spPr>
      </p:pic>
      <p:pic>
        <p:nvPicPr>
          <p:cNvPr id="1231" name="Google Shape;1231;p68" descr="page73image15678464.png"/>
          <p:cNvPicPr preferRelativeResize="0"/>
          <p:nvPr/>
        </p:nvPicPr>
        <p:blipFill rotWithShape="1">
          <a:blip r:embed="rId5">
            <a:alphaModFix/>
          </a:blip>
          <a:srcRect/>
          <a:stretch/>
        </p:blipFill>
        <p:spPr>
          <a:xfrm>
            <a:off x="8464457" y="7687387"/>
            <a:ext cx="533401" cy="12701"/>
          </a:xfrm>
          <a:prstGeom prst="rect">
            <a:avLst/>
          </a:prstGeom>
          <a:noFill/>
          <a:ln>
            <a:noFill/>
          </a:ln>
        </p:spPr>
      </p:pic>
      <p:graphicFrame>
        <p:nvGraphicFramePr>
          <p:cNvPr id="1232" name="Google Shape;1232;p68"/>
          <p:cNvGraphicFramePr/>
          <p:nvPr>
            <p:extLst>
              <p:ext uri="{D42A27DB-BD31-4B8C-83A1-F6EECF244321}">
                <p14:modId xmlns:p14="http://schemas.microsoft.com/office/powerpoint/2010/main" val="2438005302"/>
              </p:ext>
            </p:extLst>
          </p:nvPr>
        </p:nvGraphicFramePr>
        <p:xfrm>
          <a:off x="1886055" y="3617471"/>
          <a:ext cx="21015775" cy="9410950"/>
        </p:xfrm>
        <a:graphic>
          <a:graphicData uri="http://schemas.openxmlformats.org/drawingml/2006/table">
            <a:tbl>
              <a:tblPr>
                <a:noFill/>
                <a:tableStyleId>{7559B35A-62B1-4EC8-91FF-C28C5DF3E706}</a:tableStyleId>
              </a:tblPr>
              <a:tblGrid>
                <a:gridCol w="2392475">
                  <a:extLst>
                    <a:ext uri="{9D8B030D-6E8A-4147-A177-3AD203B41FA5}">
                      <a16:colId xmlns:a16="http://schemas.microsoft.com/office/drawing/2014/main" val="20000"/>
                    </a:ext>
                  </a:extLst>
                </a:gridCol>
                <a:gridCol w="3413825">
                  <a:extLst>
                    <a:ext uri="{9D8B030D-6E8A-4147-A177-3AD203B41FA5}">
                      <a16:colId xmlns:a16="http://schemas.microsoft.com/office/drawing/2014/main" val="20001"/>
                    </a:ext>
                  </a:extLst>
                </a:gridCol>
                <a:gridCol w="15209475">
                  <a:extLst>
                    <a:ext uri="{9D8B030D-6E8A-4147-A177-3AD203B41FA5}">
                      <a16:colId xmlns:a16="http://schemas.microsoft.com/office/drawing/2014/main" val="20002"/>
                    </a:ext>
                  </a:extLst>
                </a:gridCol>
              </a:tblGrid>
              <a:tr h="719050">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專任教師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dirty="0" err="1">
                          <a:latin typeface="DFKai-SB"/>
                          <a:ea typeface="DFKai-SB"/>
                          <a:cs typeface="DFKai-SB"/>
                          <a:sym typeface="DFKai-SB"/>
                        </a:rPr>
                        <a:t>自行研發之教材教法</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9162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詹秀美</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FPS(未來問題解決)跨領域主題教學教材</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外食族的危機-健康米其林 (中教大實小) </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十面霾伏 (臺中市北區太平國小)</a:t>
                      </a:r>
                      <a:endParaRPr sz="1400" u="none" strike="noStrike" cap="none"/>
                    </a:p>
                    <a:p>
                      <a:pPr marL="440972" marR="0" lvl="0" indent="-440972" algn="l" rtl="0">
                        <a:lnSpc>
                          <a:spcPct val="100000"/>
                        </a:lnSpc>
                        <a:spcBef>
                          <a:spcPts val="0"/>
                        </a:spcBef>
                        <a:spcAft>
                          <a:spcPts val="0"/>
                        </a:spcAft>
                        <a:buClr>
                          <a:schemeClr val="dk1"/>
                        </a:buClr>
                        <a:buSzPts val="2500"/>
                        <a:buFont typeface="DFKai-SB"/>
                        <a:buAutoNum type="arabicPeriod"/>
                      </a:pPr>
                      <a:r>
                        <a:rPr lang="en-US" sz="2500" u="none" strike="noStrike" cap="none">
                          <a:latin typeface="DFKai-SB"/>
                          <a:ea typeface="DFKai-SB"/>
                          <a:cs typeface="DFKai-SB"/>
                          <a:sym typeface="DFKai-SB"/>
                        </a:rPr>
                        <a:t>水淨化停看聽 (臺中市東區臺中國小)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影片示範策略運用在國中中度智能障礙學生查生字技能學習成效之研究(研究生:賴瑞千)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影片提示策略提升國小學習功能嚴重缺損學生使用家用電器進行烹飪技能學習之成效(研究生:蔡依璇)</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孫世恒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建構以合作式諮詢模式提供學前特教融合教育之研究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侯禎塘</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藝術治療理念與實務(2019.6 修訂 2 版)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詹秀美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資優教育跨領域主題教學教材 Save food , save the world (臺中國小資優資源班教師張淑芬共同指導)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影像示範教學對智能障礙成人職業技能學習之成效(研究生:張映虹)</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967950">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詹秀美</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dk1"/>
                        </a:buClr>
                        <a:buSzPts val="2500"/>
                        <a:buFont typeface="DFKai-SB"/>
                        <a:buNone/>
                      </a:pPr>
                      <a:r>
                        <a:rPr lang="en-US" sz="2500" u="none" strike="noStrike" cap="none" dirty="0" err="1">
                          <a:latin typeface="DFKai-SB"/>
                          <a:ea typeface="DFKai-SB"/>
                          <a:cs typeface="DFKai-SB"/>
                          <a:sym typeface="DFKai-SB"/>
                        </a:rPr>
                        <a:t>行動化創意收集討論暨創造力評量系統</a:t>
                      </a:r>
                      <a:r>
                        <a:rPr lang="en-US" sz="2500" u="none" strike="noStrike" cap="none" dirty="0">
                          <a:latin typeface="DFKai-SB"/>
                          <a:ea typeface="DFKai-SB"/>
                          <a:cs typeface="DFKai-SB"/>
                          <a:sym typeface="DFKai-SB"/>
                        </a:rPr>
                        <a:t>(</a:t>
                      </a:r>
                      <a:r>
                        <a:rPr lang="en-US" sz="2500" u="none" strike="noStrike" cap="none" dirty="0" err="1">
                          <a:latin typeface="DFKai-SB"/>
                          <a:ea typeface="DFKai-SB"/>
                          <a:cs typeface="DFKai-SB"/>
                          <a:sym typeface="DFKai-SB"/>
                        </a:rPr>
                        <a:t>科技部專題研究計畫主持人</a:t>
                      </a:r>
                      <a:r>
                        <a:rPr lang="en-US" sz="2500" u="none" strike="noStrike" cap="none" dirty="0">
                          <a:latin typeface="DFKai-SB"/>
                          <a:ea typeface="DFKai-SB"/>
                          <a:cs typeface="DFKai-SB"/>
                          <a:sym typeface="DFKai-SB"/>
                        </a:rPr>
                        <a:t>: </a:t>
                      </a:r>
                      <a:r>
                        <a:rPr lang="en-US" sz="2500" u="none" strike="noStrike" cap="none" dirty="0" err="1">
                          <a:latin typeface="DFKai-SB"/>
                          <a:ea typeface="DFKai-SB"/>
                          <a:cs typeface="DFKai-SB"/>
                          <a:sym typeface="DFKai-SB"/>
                        </a:rPr>
                        <a:t>孔崇旭，共同主持人</a:t>
                      </a:r>
                      <a:r>
                        <a:rPr lang="en-US" sz="2500" u="none" strike="noStrike" cap="none" dirty="0">
                          <a:latin typeface="DFKai-SB"/>
                          <a:ea typeface="DFKai-SB"/>
                          <a:cs typeface="DFKai-SB"/>
                          <a:sym typeface="DFKai-SB"/>
                        </a:rPr>
                        <a:t>: </a:t>
                      </a:r>
                      <a:r>
                        <a:rPr lang="en-US" sz="2500" u="none" strike="noStrike" cap="none" dirty="0" err="1">
                          <a:latin typeface="DFKai-SB"/>
                          <a:ea typeface="DFKai-SB"/>
                          <a:cs typeface="DFKai-SB"/>
                          <a:sym typeface="DFKai-SB"/>
                        </a:rPr>
                        <a:t>詹秀美</a:t>
                      </a:r>
                      <a:r>
                        <a:rPr lang="en-US" sz="2500" u="none" strike="noStrike" cap="none" dirty="0">
                          <a:latin typeface="DFKai-SB"/>
                          <a:ea typeface="DFKai-SB"/>
                          <a:cs typeface="DFKai-SB"/>
                          <a:sym typeface="DFKai-SB"/>
                        </a:rPr>
                        <a:t>)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30" name="Google Shape;1059;p51"/>
          <p:cNvSpPr txBox="1">
            <a:spLocks noGrp="1"/>
          </p:cNvSpPr>
          <p:nvPr>
            <p:ph type="body" idx="14"/>
          </p:nvPr>
        </p:nvSpPr>
        <p:spPr>
          <a:xfrm>
            <a:off x="0" y="26575"/>
            <a:ext cx="24384000" cy="2630525"/>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項目四「教師質量及課程教學</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1236"/>
        <p:cNvGrpSpPr/>
        <p:nvPr/>
      </p:nvGrpSpPr>
      <p:grpSpPr>
        <a:xfrm>
          <a:off x="0" y="0"/>
          <a:ext cx="0" cy="0"/>
          <a:chOff x="0" y="0"/>
          <a:chExt cx="0" cy="0"/>
        </a:xfrm>
      </p:grpSpPr>
      <p:sp>
        <p:nvSpPr>
          <p:cNvPr id="1237" name="Google Shape;1237;p69"/>
          <p:cNvSpPr txBox="1"/>
          <p:nvPr/>
        </p:nvSpPr>
        <p:spPr>
          <a:xfrm>
            <a:off x="8408624" y="3521354"/>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latin typeface="Microsoft JhengHei"/>
                <a:ea typeface="Microsoft JhengHei"/>
                <a:cs typeface="Microsoft JhengHei"/>
                <a:sym typeface="Microsoft JhengHei"/>
              </a:rPr>
              <a:t>項目五</a:t>
            </a:r>
            <a:endParaRPr sz="9600" b="1" i="0" u="none" strike="noStrike" cap="none" dirty="0">
              <a:solidFill>
                <a:srgbClr val="F6F6F6"/>
              </a:solidFill>
              <a:latin typeface="Microsoft JhengHei"/>
              <a:ea typeface="Microsoft JhengHei"/>
              <a:cs typeface="Microsoft JhengHei"/>
              <a:sym typeface="Microsoft JhengHei"/>
            </a:endParaRPr>
          </a:p>
        </p:txBody>
      </p:sp>
      <p:sp>
        <p:nvSpPr>
          <p:cNvPr id="1238" name="Google Shape;1238;p69"/>
          <p:cNvSpPr txBox="1"/>
          <p:nvPr/>
        </p:nvSpPr>
        <p:spPr>
          <a:xfrm>
            <a:off x="8141937" y="5729237"/>
            <a:ext cx="8608125"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latin typeface="Microsoft JhengHei"/>
                <a:ea typeface="Microsoft JhengHei"/>
                <a:cs typeface="Microsoft JhengHei"/>
                <a:sym typeface="Microsoft JhengHei"/>
              </a:rPr>
              <a:t>學生學習成效</a:t>
            </a:r>
            <a:endParaRPr sz="11000" b="1" i="0" u="none" strike="noStrike" cap="none" dirty="0">
              <a:solidFill>
                <a:srgbClr val="F6F6F6"/>
              </a:solidFill>
              <a:latin typeface="Microsoft JhengHei"/>
              <a:ea typeface="Microsoft JhengHei"/>
              <a:cs typeface="Microsoft JhengHei"/>
              <a:sym typeface="Microsoft JhengHei"/>
            </a:endParaRPr>
          </a:p>
        </p:txBody>
      </p:sp>
      <p:pic>
        <p:nvPicPr>
          <p:cNvPr id="1240" name="Google Shape;1240;p69"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1252"/>
        <p:cNvGrpSpPr/>
        <p:nvPr/>
      </p:nvGrpSpPr>
      <p:grpSpPr>
        <a:xfrm>
          <a:off x="0" y="0"/>
          <a:ext cx="0" cy="0"/>
          <a:chOff x="0" y="0"/>
          <a:chExt cx="0" cy="0"/>
        </a:xfrm>
      </p:grpSpPr>
      <p:sp>
        <p:nvSpPr>
          <p:cNvPr id="1253" name="Google Shape;1253;p71"/>
          <p:cNvSpPr/>
          <p:nvPr/>
        </p:nvSpPr>
        <p:spPr>
          <a:xfrm>
            <a:off x="22912066" y="2400361"/>
            <a:ext cx="1128018" cy="1324767"/>
          </a:xfrm>
          <a:custGeom>
            <a:avLst/>
            <a:gdLst/>
            <a:ahLst/>
            <a:cxnLst/>
            <a:rect l="l" t="t" r="r" b="b"/>
            <a:pathLst>
              <a:path w="21600" h="21600" extrusionOk="0">
                <a:moveTo>
                  <a:pt x="0" y="0"/>
                </a:moveTo>
                <a:lnTo>
                  <a:pt x="8829" y="11271"/>
                </a:lnTo>
                <a:lnTo>
                  <a:pt x="12787" y="11271"/>
                </a:lnTo>
                <a:lnTo>
                  <a:pt x="5892" y="0"/>
                </a:lnTo>
                <a:lnTo>
                  <a:pt x="0" y="0"/>
                </a:lnTo>
                <a:close/>
                <a:moveTo>
                  <a:pt x="15706" y="0"/>
                </a:moveTo>
                <a:lnTo>
                  <a:pt x="10979" y="7729"/>
                </a:lnTo>
                <a:lnTo>
                  <a:pt x="12464" y="10154"/>
                </a:lnTo>
                <a:lnTo>
                  <a:pt x="12922" y="10154"/>
                </a:lnTo>
                <a:cubicBezTo>
                  <a:pt x="13146" y="10154"/>
                  <a:pt x="13358" y="10200"/>
                  <a:pt x="13546" y="10280"/>
                </a:cubicBezTo>
                <a:lnTo>
                  <a:pt x="21600" y="0"/>
                </a:lnTo>
                <a:lnTo>
                  <a:pt x="15706" y="0"/>
                </a:lnTo>
                <a:close/>
                <a:moveTo>
                  <a:pt x="12630" y="10425"/>
                </a:moveTo>
                <a:lnTo>
                  <a:pt x="13038" y="11094"/>
                </a:lnTo>
                <a:cubicBezTo>
                  <a:pt x="13153" y="11133"/>
                  <a:pt x="13233" y="11227"/>
                  <a:pt x="13233" y="11338"/>
                </a:cubicBezTo>
                <a:lnTo>
                  <a:pt x="13233" y="11937"/>
                </a:lnTo>
                <a:cubicBezTo>
                  <a:pt x="13497" y="12038"/>
                  <a:pt x="13753" y="12155"/>
                  <a:pt x="13996" y="12285"/>
                </a:cubicBezTo>
                <a:lnTo>
                  <a:pt x="13996" y="11338"/>
                </a:lnTo>
                <a:cubicBezTo>
                  <a:pt x="13996" y="10835"/>
                  <a:pt x="13513" y="10425"/>
                  <a:pt x="12922" y="10425"/>
                </a:cubicBezTo>
                <a:lnTo>
                  <a:pt x="12630" y="10425"/>
                </a:lnTo>
                <a:close/>
                <a:moveTo>
                  <a:pt x="7894" y="10567"/>
                </a:moveTo>
                <a:cubicBezTo>
                  <a:pt x="7593" y="10729"/>
                  <a:pt x="7392" y="11015"/>
                  <a:pt x="7392" y="11340"/>
                </a:cubicBezTo>
                <a:lnTo>
                  <a:pt x="7392" y="12368"/>
                </a:lnTo>
                <a:cubicBezTo>
                  <a:pt x="7634" y="12229"/>
                  <a:pt x="7888" y="12105"/>
                  <a:pt x="8153" y="11996"/>
                </a:cubicBezTo>
                <a:lnTo>
                  <a:pt x="8153" y="11338"/>
                </a:lnTo>
                <a:cubicBezTo>
                  <a:pt x="8153" y="11238"/>
                  <a:pt x="8221" y="11152"/>
                  <a:pt x="8318" y="11107"/>
                </a:cubicBezTo>
                <a:lnTo>
                  <a:pt x="7894" y="10567"/>
                </a:lnTo>
                <a:close/>
                <a:moveTo>
                  <a:pt x="10767" y="11720"/>
                </a:moveTo>
                <a:cubicBezTo>
                  <a:pt x="7563" y="11720"/>
                  <a:pt x="4964" y="13930"/>
                  <a:pt x="4964" y="16659"/>
                </a:cubicBezTo>
                <a:cubicBezTo>
                  <a:pt x="4964" y="19388"/>
                  <a:pt x="7563" y="21600"/>
                  <a:pt x="10767" y="21600"/>
                </a:cubicBezTo>
                <a:cubicBezTo>
                  <a:pt x="13972" y="21600"/>
                  <a:pt x="16570" y="19388"/>
                  <a:pt x="16570" y="16659"/>
                </a:cubicBezTo>
                <a:cubicBezTo>
                  <a:pt x="16570" y="13930"/>
                  <a:pt x="13972" y="11720"/>
                  <a:pt x="10767" y="11720"/>
                </a:cubicBezTo>
                <a:close/>
                <a:moveTo>
                  <a:pt x="10767" y="12800"/>
                </a:moveTo>
                <a:cubicBezTo>
                  <a:pt x="13267" y="12800"/>
                  <a:pt x="15302" y="14530"/>
                  <a:pt x="15302" y="16659"/>
                </a:cubicBezTo>
                <a:cubicBezTo>
                  <a:pt x="15302" y="18788"/>
                  <a:pt x="13268" y="20520"/>
                  <a:pt x="10767" y="20520"/>
                </a:cubicBezTo>
                <a:cubicBezTo>
                  <a:pt x="8267" y="20520"/>
                  <a:pt x="6233" y="18788"/>
                  <a:pt x="6233" y="16659"/>
                </a:cubicBezTo>
                <a:cubicBezTo>
                  <a:pt x="6233" y="14530"/>
                  <a:pt x="8267" y="12800"/>
                  <a:pt x="10767" y="12800"/>
                </a:cubicBezTo>
                <a:close/>
                <a:moveTo>
                  <a:pt x="10767" y="13071"/>
                </a:moveTo>
                <a:cubicBezTo>
                  <a:pt x="8439" y="13071"/>
                  <a:pt x="6552" y="14677"/>
                  <a:pt x="6552" y="16659"/>
                </a:cubicBezTo>
                <a:cubicBezTo>
                  <a:pt x="6552" y="18641"/>
                  <a:pt x="8439" y="20248"/>
                  <a:pt x="10767" y="20248"/>
                </a:cubicBezTo>
                <a:cubicBezTo>
                  <a:pt x="13095" y="20248"/>
                  <a:pt x="14983" y="18641"/>
                  <a:pt x="14983" y="16659"/>
                </a:cubicBezTo>
                <a:cubicBezTo>
                  <a:pt x="14983" y="14677"/>
                  <a:pt x="13095" y="13071"/>
                  <a:pt x="10767" y="13071"/>
                </a:cubicBezTo>
                <a:close/>
              </a:path>
            </a:pathLst>
          </a:custGeom>
          <a:solidFill>
            <a:srgbClr val="F5D227"/>
          </a:solid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pic>
        <p:nvPicPr>
          <p:cNvPr id="1254" name="Google Shape;1254;p71" descr="影像"/>
          <p:cNvPicPr preferRelativeResize="0"/>
          <p:nvPr/>
        </p:nvPicPr>
        <p:blipFill rotWithShape="1">
          <a:blip r:embed="rId3">
            <a:alphaModFix/>
          </a:blip>
          <a:srcRect/>
          <a:stretch/>
        </p:blipFill>
        <p:spPr>
          <a:xfrm>
            <a:off x="0" y="4828077"/>
            <a:ext cx="24384000" cy="6467771"/>
          </a:xfrm>
          <a:prstGeom prst="rect">
            <a:avLst/>
          </a:prstGeom>
          <a:noFill/>
          <a:ln>
            <a:noFill/>
          </a:ln>
        </p:spPr>
      </p:pic>
      <p:sp>
        <p:nvSpPr>
          <p:cNvPr id="1256" name="Google Shape;1256;p71"/>
          <p:cNvSpPr txBox="1"/>
          <p:nvPr/>
        </p:nvSpPr>
        <p:spPr>
          <a:xfrm>
            <a:off x="2045551" y="3362891"/>
            <a:ext cx="21994533"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本系 107~109 學年度應屆畢業生教師資格考試通過情形一覽表</a:t>
            </a:r>
            <a:endParaRPr sz="5000" b="0" i="0" u="none" strike="noStrike" cap="none">
              <a:solidFill>
                <a:srgbClr val="000000"/>
              </a:solidFill>
              <a:latin typeface="DFKai-SB"/>
              <a:ea typeface="DFKai-SB"/>
              <a:cs typeface="DFKai-SB"/>
              <a:sym typeface="DFKai-SB"/>
            </a:endParaRPr>
          </a:p>
        </p:txBody>
      </p:sp>
      <p:sp>
        <p:nvSpPr>
          <p:cNvPr id="7" name="Google Shape;1245;p70"/>
          <p:cNvSpPr txBox="1">
            <a:spLocks noGrp="1"/>
          </p:cNvSpPr>
          <p:nvPr>
            <p:ph type="body" idx="14"/>
          </p:nvPr>
        </p:nvSpPr>
        <p:spPr>
          <a:xfrm>
            <a:off x="1" y="0"/>
            <a:ext cx="24384000" cy="242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項目五「學生學習成效</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1260"/>
        <p:cNvGrpSpPr/>
        <p:nvPr/>
      </p:nvGrpSpPr>
      <p:grpSpPr>
        <a:xfrm>
          <a:off x="0" y="0"/>
          <a:ext cx="0" cy="0"/>
          <a:chOff x="0" y="0"/>
          <a:chExt cx="0" cy="0"/>
        </a:xfrm>
      </p:grpSpPr>
      <p:pic>
        <p:nvPicPr>
          <p:cNvPr id="1263" name="Google Shape;1263;p72" descr="影像"/>
          <p:cNvPicPr preferRelativeResize="0"/>
          <p:nvPr/>
        </p:nvPicPr>
        <p:blipFill rotWithShape="1">
          <a:blip r:embed="rId3">
            <a:alphaModFix/>
          </a:blip>
          <a:srcRect/>
          <a:stretch/>
        </p:blipFill>
        <p:spPr>
          <a:xfrm>
            <a:off x="1748219" y="4432852"/>
            <a:ext cx="20295705" cy="8189844"/>
          </a:xfrm>
          <a:prstGeom prst="rect">
            <a:avLst/>
          </a:prstGeom>
          <a:noFill/>
          <a:ln>
            <a:noFill/>
          </a:ln>
        </p:spPr>
      </p:pic>
      <p:sp>
        <p:nvSpPr>
          <p:cNvPr id="1264" name="Google Shape;1264;p72"/>
          <p:cNvSpPr txBox="1"/>
          <p:nvPr/>
        </p:nvSpPr>
        <p:spPr>
          <a:xfrm>
            <a:off x="4728892" y="3031044"/>
            <a:ext cx="14334360" cy="1159908"/>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6600" b="0" i="0" u="none" strike="noStrike" cap="none" dirty="0" err="1">
                <a:solidFill>
                  <a:srgbClr val="000000"/>
                </a:solidFill>
                <a:latin typeface="微軟正黑體" panose="020B0604030504040204" pitchFamily="34" charset="-120"/>
                <a:ea typeface="微軟正黑體" panose="020B0604030504040204" pitchFamily="34" charset="-120"/>
                <a:cs typeface="PMingLiu"/>
                <a:sym typeface="PMingLiu"/>
              </a:rPr>
              <a:t>本系</a:t>
            </a:r>
            <a:r>
              <a:rPr lang="en-US" sz="66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rPr>
              <a:t> 107~109 </a:t>
            </a:r>
            <a:r>
              <a:rPr lang="en-US" sz="6600" b="0" i="0" u="none" strike="noStrike" cap="none" dirty="0" err="1">
                <a:solidFill>
                  <a:srgbClr val="000000"/>
                </a:solidFill>
                <a:latin typeface="微軟正黑體" panose="020B0604030504040204" pitchFamily="34" charset="-120"/>
                <a:ea typeface="微軟正黑體" panose="020B0604030504040204" pitchFamily="34" charset="-120"/>
                <a:cs typeface="PMingLiu"/>
                <a:sym typeface="PMingLiu"/>
              </a:rPr>
              <a:t>年度教師甄選錄取</a:t>
            </a:r>
            <a:endParaRPr sz="66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endParaRPr>
          </a:p>
        </p:txBody>
      </p:sp>
      <p:sp>
        <p:nvSpPr>
          <p:cNvPr id="7" name="Google Shape;1245;p70"/>
          <p:cNvSpPr txBox="1">
            <a:spLocks noGrp="1"/>
          </p:cNvSpPr>
          <p:nvPr>
            <p:ph type="body" idx="14"/>
          </p:nvPr>
        </p:nvSpPr>
        <p:spPr>
          <a:xfrm>
            <a:off x="1" y="0"/>
            <a:ext cx="24384000" cy="2427716"/>
          </a:xfrm>
          <a:prstGeom prst="rect">
            <a:avLst/>
          </a:prstGeom>
          <a:noFill/>
          <a:ln>
            <a:noFill/>
          </a:ln>
        </p:spPr>
        <p:txBody>
          <a:bodyPr spcFirstLastPara="1" wrap="square" lIns="71425" tIns="71425" rIns="71425" bIns="71425" anchor="ctr" anchorCtr="0">
            <a:noAutofit/>
          </a:bodyPr>
          <a:lstStyle/>
          <a:p>
            <a:pPr marL="0" lvl="0" indent="0" algn="ctr" rtl="0">
              <a:lnSpc>
                <a:spcPct val="100000"/>
              </a:lnSpc>
              <a:spcBef>
                <a:spcPts val="0"/>
              </a:spcBef>
              <a:spcAft>
                <a:spcPts val="0"/>
              </a:spcAft>
              <a:buClr>
                <a:srgbClr val="F6F6F6"/>
              </a:buClr>
              <a:buSzPts val="8000"/>
              <a:buFont typeface="Microsoft JhengHei"/>
              <a:buNone/>
            </a:pPr>
            <a:r>
              <a:rPr lang="en-US" sz="8800" dirty="0" err="1">
                <a:effectLst>
                  <a:outerShdw blurRad="38100" dist="38100" dir="2700000" algn="tl">
                    <a:srgbClr val="000000">
                      <a:alpha val="43137"/>
                    </a:srgbClr>
                  </a:outerShdw>
                </a:effectLst>
                <a:latin typeface="Microsoft JhengHei"/>
                <a:ea typeface="Microsoft JhengHei"/>
                <a:cs typeface="Microsoft JhengHei"/>
                <a:sym typeface="Microsoft JhengHei"/>
              </a:rPr>
              <a:t>項目五「學生學習成效</a:t>
            </a:r>
            <a:r>
              <a:rPr lang="en-US" sz="8800" dirty="0">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dirty="0">
              <a:effectLst>
                <a:outerShdw blurRad="38100" dist="38100" dir="2700000" algn="tl">
                  <a:srgbClr val="000000">
                    <a:alpha val="43137"/>
                  </a:srgbClr>
                </a:outerShdw>
              </a:effectLst>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1268"/>
        <p:cNvGrpSpPr/>
        <p:nvPr/>
      </p:nvGrpSpPr>
      <p:grpSpPr>
        <a:xfrm>
          <a:off x="0" y="0"/>
          <a:ext cx="0" cy="0"/>
          <a:chOff x="0" y="0"/>
          <a:chExt cx="0" cy="0"/>
        </a:xfrm>
      </p:grpSpPr>
      <p:sp>
        <p:nvSpPr>
          <p:cNvPr id="1269" name="Google Shape;1269;p73"/>
          <p:cNvSpPr txBox="1"/>
          <p:nvPr/>
        </p:nvSpPr>
        <p:spPr>
          <a:xfrm>
            <a:off x="8229720" y="3650422"/>
            <a:ext cx="7637430" cy="2466300"/>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7000"/>
              <a:buFont typeface="Microsoft JhengHei"/>
              <a:buNone/>
            </a:pPr>
            <a:r>
              <a:rPr lang="en-US" sz="96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a:t>
            </a:r>
            <a:endParaRPr sz="96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sp>
        <p:nvSpPr>
          <p:cNvPr id="1270" name="Google Shape;1270;p73"/>
          <p:cNvSpPr txBox="1"/>
          <p:nvPr/>
        </p:nvSpPr>
        <p:spPr>
          <a:xfrm>
            <a:off x="6085609" y="5937817"/>
            <a:ext cx="12840052" cy="1837040"/>
          </a:xfrm>
          <a:prstGeom prst="rect">
            <a:avLst/>
          </a:prstGeom>
          <a:noFill/>
          <a:ln>
            <a:noFill/>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F6F6F6"/>
              </a:buClr>
              <a:buSzPts val="11000"/>
              <a:buFont typeface="Microsoft JhengHei"/>
              <a:buNone/>
            </a:pPr>
            <a:r>
              <a:rPr lang="en-US" sz="110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實習及夥伴學校關係</a:t>
            </a:r>
            <a:endParaRPr sz="110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endParaRPr>
          </a:p>
        </p:txBody>
      </p:sp>
      <p:pic>
        <p:nvPicPr>
          <p:cNvPr id="1272" name="Google Shape;1272;p73" descr="影像"/>
          <p:cNvPicPr preferRelativeResize="0"/>
          <p:nvPr/>
        </p:nvPicPr>
        <p:blipFill rotWithShape="1">
          <a:blip r:embed="rId3">
            <a:alphaModFix/>
          </a:blip>
          <a:srcRect/>
          <a:stretch/>
        </p:blipFill>
        <p:spPr>
          <a:xfrm>
            <a:off x="22197220" y="11475533"/>
            <a:ext cx="1982332" cy="1982332"/>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1276"/>
        <p:cNvGrpSpPr/>
        <p:nvPr/>
      </p:nvGrpSpPr>
      <p:grpSpPr>
        <a:xfrm>
          <a:off x="0" y="0"/>
          <a:ext cx="0" cy="0"/>
          <a:chOff x="0" y="0"/>
          <a:chExt cx="0" cy="0"/>
        </a:xfrm>
      </p:grpSpPr>
      <p:sp>
        <p:nvSpPr>
          <p:cNvPr id="1277" name="Google Shape;1277;p74"/>
          <p:cNvSpPr txBox="1"/>
          <p:nvPr/>
        </p:nvSpPr>
        <p:spPr>
          <a:xfrm>
            <a:off x="0" y="0"/>
            <a:ext cx="24191843"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
        <p:nvSpPr>
          <p:cNvPr id="1278" name="Google Shape;1278;p74"/>
          <p:cNvSpPr txBox="1"/>
          <p:nvPr/>
        </p:nvSpPr>
        <p:spPr>
          <a:xfrm>
            <a:off x="117558" y="2784951"/>
            <a:ext cx="21688630" cy="1067599"/>
          </a:xfrm>
          <a:prstGeom prst="rect">
            <a:avLst/>
          </a:prstGeom>
          <a:noFill/>
          <a:ln>
            <a:noFill/>
          </a:ln>
        </p:spPr>
        <p:txBody>
          <a:bodyPr spcFirstLastPara="1" wrap="square" lIns="71425" tIns="71425" rIns="71425" bIns="71425" anchor="ctr" anchorCtr="0">
            <a:spAutoFit/>
          </a:bodyPr>
          <a:lstStyle/>
          <a:p>
            <a:pPr marL="0" marR="0" lvl="0" indent="0" algn="l" rtl="0">
              <a:lnSpc>
                <a:spcPct val="100000"/>
              </a:lnSpc>
              <a:spcBef>
                <a:spcPts val="0"/>
              </a:spcBef>
              <a:spcAft>
                <a:spcPts val="0"/>
              </a:spcAft>
              <a:buClr>
                <a:srgbClr val="000000"/>
              </a:buClr>
              <a:buSzPts val="6000"/>
              <a:buFont typeface="DFKai-SB"/>
              <a:buNone/>
            </a:pPr>
            <a:r>
              <a:rPr lang="en-US" sz="6000" b="0" i="0" u="none" strike="noStrike" cap="none">
                <a:solidFill>
                  <a:srgbClr val="000000"/>
                </a:solidFill>
                <a:latin typeface="DFKai-SB"/>
                <a:ea typeface="DFKai-SB"/>
                <a:cs typeface="DFKai-SB"/>
                <a:sym typeface="DFKai-SB"/>
              </a:rPr>
              <a:t>（一）與夥伴學校在師資職前培育之實習與夥伴關係建立與執行</a:t>
            </a:r>
            <a:endParaRPr sz="6000" b="0" i="0" u="none" strike="noStrike" cap="none">
              <a:solidFill>
                <a:srgbClr val="000000"/>
              </a:solidFill>
              <a:latin typeface="DFKai-SB"/>
              <a:ea typeface="DFKai-SB"/>
              <a:cs typeface="DFKai-SB"/>
              <a:sym typeface="DFKai-SB"/>
            </a:endParaRPr>
          </a:p>
        </p:txBody>
      </p:sp>
      <p:sp>
        <p:nvSpPr>
          <p:cNvPr id="1279" name="Google Shape;1279;p74"/>
          <p:cNvSpPr txBox="1"/>
          <p:nvPr/>
        </p:nvSpPr>
        <p:spPr>
          <a:xfrm>
            <a:off x="2160632" y="4268869"/>
            <a:ext cx="1895577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a:solidFill>
                  <a:srgbClr val="000000"/>
                </a:solidFill>
                <a:latin typeface="DFKai-SB"/>
                <a:ea typeface="DFKai-SB"/>
                <a:cs typeface="DFKai-SB"/>
                <a:sym typeface="DFKai-SB"/>
              </a:rPr>
              <a:t>師資培育機構與夥伴學校在師資生</a:t>
            </a:r>
            <a:r>
              <a:rPr lang="en-US" sz="5000" b="0" i="0" u="none" strike="noStrike" cap="none">
                <a:solidFill>
                  <a:schemeClr val="accent5"/>
                </a:solidFill>
                <a:latin typeface="DFKai-SB"/>
                <a:ea typeface="DFKai-SB"/>
                <a:cs typeface="DFKai-SB"/>
                <a:sym typeface="DFKai-SB"/>
              </a:rPr>
              <a:t>參訪見習</a:t>
            </a:r>
            <a:r>
              <a:rPr lang="en-US" sz="5000" b="0" i="0" u="none" strike="noStrike" cap="none">
                <a:solidFill>
                  <a:srgbClr val="000000"/>
                </a:solidFill>
                <a:latin typeface="DFKai-SB"/>
                <a:ea typeface="DFKai-SB"/>
                <a:cs typeface="DFKai-SB"/>
                <a:sym typeface="DFKai-SB"/>
              </a:rPr>
              <a:t>之合作關係與運作</a:t>
            </a:r>
            <a:endParaRPr sz="5000" b="0" i="0" u="none" strike="noStrike" cap="none">
              <a:solidFill>
                <a:srgbClr val="000000"/>
              </a:solidFill>
              <a:latin typeface="DFKai-SB"/>
              <a:ea typeface="DFKai-SB"/>
              <a:cs typeface="DFKai-SB"/>
              <a:sym typeface="DFKai-SB"/>
            </a:endParaRPr>
          </a:p>
        </p:txBody>
      </p:sp>
      <p:graphicFrame>
        <p:nvGraphicFramePr>
          <p:cNvPr id="1280" name="Google Shape;1280;p74"/>
          <p:cNvGraphicFramePr/>
          <p:nvPr/>
        </p:nvGraphicFramePr>
        <p:xfrm>
          <a:off x="1032593" y="7017384"/>
          <a:ext cx="22318825" cy="6042600"/>
        </p:xfrm>
        <a:graphic>
          <a:graphicData uri="http://schemas.openxmlformats.org/drawingml/2006/table">
            <a:tbl>
              <a:tblPr>
                <a:noFill/>
                <a:tableStyleId>{7559B35A-62B1-4EC8-91FF-C28C5DF3E706}</a:tableStyleId>
              </a:tblPr>
              <a:tblGrid>
                <a:gridCol w="2192750">
                  <a:extLst>
                    <a:ext uri="{9D8B030D-6E8A-4147-A177-3AD203B41FA5}">
                      <a16:colId xmlns:a16="http://schemas.microsoft.com/office/drawing/2014/main" val="20000"/>
                    </a:ext>
                  </a:extLst>
                </a:gridCol>
                <a:gridCol w="6145725">
                  <a:extLst>
                    <a:ext uri="{9D8B030D-6E8A-4147-A177-3AD203B41FA5}">
                      <a16:colId xmlns:a16="http://schemas.microsoft.com/office/drawing/2014/main" val="20001"/>
                    </a:ext>
                  </a:extLst>
                </a:gridCol>
                <a:gridCol w="6844475">
                  <a:extLst>
                    <a:ext uri="{9D8B030D-6E8A-4147-A177-3AD203B41FA5}">
                      <a16:colId xmlns:a16="http://schemas.microsoft.com/office/drawing/2014/main" val="20002"/>
                    </a:ext>
                  </a:extLst>
                </a:gridCol>
                <a:gridCol w="3829325">
                  <a:extLst>
                    <a:ext uri="{9D8B030D-6E8A-4147-A177-3AD203B41FA5}">
                      <a16:colId xmlns:a16="http://schemas.microsoft.com/office/drawing/2014/main" val="20003"/>
                    </a:ext>
                  </a:extLst>
                </a:gridCol>
                <a:gridCol w="3306550">
                  <a:extLst>
                    <a:ext uri="{9D8B030D-6E8A-4147-A177-3AD203B41FA5}">
                      <a16:colId xmlns:a16="http://schemas.microsoft.com/office/drawing/2014/main" val="20004"/>
                    </a:ext>
                  </a:extLst>
                </a:gridCol>
              </a:tblGrid>
              <a:tr h="706000">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授課科目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參訪地點</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參訪之師生人數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授課教師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016650">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適應體育</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國立彰化特殊教育學校</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35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016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特殊教育行政與法規</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臺中市中區特教資源中心</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47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李如鵬</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651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腦性麻痺與肢體障礙教育</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臺中市中區光復國小</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20</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吳柱龍</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楊茜如</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65165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特殊教育教學實習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臺中市豐原區豐原國小</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臺中市中區特教資源中心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48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洪榮照</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王淑娟</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281" name="Google Shape;1281;p74"/>
          <p:cNvSpPr txBox="1"/>
          <p:nvPr/>
        </p:nvSpPr>
        <p:spPr>
          <a:xfrm>
            <a:off x="7649166" y="5595723"/>
            <a:ext cx="9085668" cy="1067599"/>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表 6-1-1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000"/>
              <a:buFont typeface="PMingLiu"/>
              <a:buNone/>
            </a:pPr>
            <a:r>
              <a:rPr lang="en-US" sz="3000" b="0" i="0" u="none" strike="noStrike" cap="none">
                <a:solidFill>
                  <a:srgbClr val="000000"/>
                </a:solidFill>
                <a:latin typeface="PMingLiu"/>
                <a:ea typeface="PMingLiu"/>
                <a:cs typeface="PMingLiu"/>
                <a:sym typeface="PMingLiu"/>
              </a:rPr>
              <a:t>師資培育機構與夥伴學校在師資生參訪見習一覽表</a:t>
            </a:r>
            <a:endParaRPr sz="5000" b="0" i="0" u="none" strike="noStrike" cap="none">
              <a:solidFill>
                <a:srgbClr val="000000"/>
              </a:solidFill>
              <a:latin typeface="PMingLiu"/>
              <a:ea typeface="PMingLiu"/>
              <a:cs typeface="PMingLiu"/>
              <a:sym typeface="PMingLiu"/>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1285"/>
        <p:cNvGrpSpPr/>
        <p:nvPr/>
      </p:nvGrpSpPr>
      <p:grpSpPr>
        <a:xfrm>
          <a:off x="0" y="0"/>
          <a:ext cx="0" cy="0"/>
          <a:chOff x="0" y="0"/>
          <a:chExt cx="0" cy="0"/>
        </a:xfrm>
      </p:grpSpPr>
      <p:graphicFrame>
        <p:nvGraphicFramePr>
          <p:cNvPr id="1287" name="Google Shape;1287;p75"/>
          <p:cNvGraphicFramePr/>
          <p:nvPr>
            <p:extLst>
              <p:ext uri="{D42A27DB-BD31-4B8C-83A1-F6EECF244321}">
                <p14:modId xmlns:p14="http://schemas.microsoft.com/office/powerpoint/2010/main" val="1178931462"/>
              </p:ext>
            </p:extLst>
          </p:nvPr>
        </p:nvGraphicFramePr>
        <p:xfrm>
          <a:off x="2" y="2484790"/>
          <a:ext cx="24383999" cy="11231220"/>
        </p:xfrm>
        <a:graphic>
          <a:graphicData uri="http://schemas.openxmlformats.org/drawingml/2006/table">
            <a:tbl>
              <a:tblPr>
                <a:noFill/>
                <a:tableStyleId>{7559B35A-62B1-4EC8-91FF-C28C5DF3E706}</a:tableStyleId>
              </a:tblPr>
              <a:tblGrid>
                <a:gridCol w="2395647">
                  <a:extLst>
                    <a:ext uri="{9D8B030D-6E8A-4147-A177-3AD203B41FA5}">
                      <a16:colId xmlns:a16="http://schemas.microsoft.com/office/drawing/2014/main" val="20000"/>
                    </a:ext>
                  </a:extLst>
                </a:gridCol>
                <a:gridCol w="6714392">
                  <a:extLst>
                    <a:ext uri="{9D8B030D-6E8A-4147-A177-3AD203B41FA5}">
                      <a16:colId xmlns:a16="http://schemas.microsoft.com/office/drawing/2014/main" val="20001"/>
                    </a:ext>
                  </a:extLst>
                </a:gridCol>
                <a:gridCol w="7477798">
                  <a:extLst>
                    <a:ext uri="{9D8B030D-6E8A-4147-A177-3AD203B41FA5}">
                      <a16:colId xmlns:a16="http://schemas.microsoft.com/office/drawing/2014/main" val="20002"/>
                    </a:ext>
                  </a:extLst>
                </a:gridCol>
                <a:gridCol w="4183655">
                  <a:extLst>
                    <a:ext uri="{9D8B030D-6E8A-4147-A177-3AD203B41FA5}">
                      <a16:colId xmlns:a16="http://schemas.microsoft.com/office/drawing/2014/main" val="20003"/>
                    </a:ext>
                  </a:extLst>
                </a:gridCol>
                <a:gridCol w="3612507">
                  <a:extLst>
                    <a:ext uri="{9D8B030D-6E8A-4147-A177-3AD203B41FA5}">
                      <a16:colId xmlns:a16="http://schemas.microsoft.com/office/drawing/2014/main" val="20004"/>
                    </a:ext>
                  </a:extLst>
                </a:gridCol>
              </a:tblGrid>
              <a:tr h="534820">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學年度</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授課科目</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參訪地點</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參訪之師生人數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授課教師</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534820">
                <a:tc rowSpan="20">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108</a:t>
                      </a:r>
                      <a:br>
                        <a:rPr lang="en-US" sz="2500" u="none" strike="noStrike" cap="none">
                          <a:latin typeface="DFKai-SB"/>
                          <a:ea typeface="DFKai-SB"/>
                          <a:cs typeface="DFKai-SB"/>
                          <a:sym typeface="DFKai-SB"/>
                        </a:rPr>
                      </a:br>
                      <a:r>
                        <a:rPr lang="en-US" sz="2500" u="none" strike="noStrike" cap="none">
                          <a:latin typeface="DFKai-SB"/>
                          <a:ea typeface="DFKai-SB"/>
                          <a:cs typeface="DFKai-SB"/>
                          <a:sym typeface="DFKai-SB"/>
                        </a:rPr>
                        <a:t>學年度</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特殊教育班級經營</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臺中市北區太平國小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16</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3">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吳柱龍</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臺中市西區忠孝國小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3</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2"/>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臺中市東區樂業國小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3"/>
                  </a:ext>
                </a:extLst>
              </a:tr>
              <a:tr h="53482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功能性動作訓練</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臺中市台中特殊教育學校</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36</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吳柱龍、楊茜如</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534820">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早期介入概論</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瑪利亞基金會早期療育中心</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52</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孫世恒</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534820">
                <a:tc vMerge="1">
                  <a:txBody>
                    <a:bodyPr/>
                    <a:lstStyle/>
                    <a:p>
                      <a:endParaRPr lang="zh-TW"/>
                    </a:p>
                  </a:txBody>
                  <a:tcPr/>
                </a:tc>
                <a:tc rowSpan="15">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dirty="0" err="1">
                          <a:latin typeface="DFKai-SB"/>
                          <a:ea typeface="DFKai-SB"/>
                          <a:cs typeface="DFKai-SB"/>
                          <a:sym typeface="DFKai-SB"/>
                        </a:rPr>
                        <a:t>資源教室方案與經營</a:t>
                      </a:r>
                      <a:endParaRPr sz="2500" u="none" strike="noStrike" cap="none" dirty="0">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彰化縣福興鄉西勢國小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rowSpan="15">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廖晨惠</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彰化縣和美鎮新庄國小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7"/>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彰化縣花壇鄉花壇國小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8"/>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彰化縣彰化市南興國小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09"/>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臺中市南區和平國小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0"/>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臺中市太平區新平國小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1"/>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臺中市西區大勇國小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2"/>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臺中市西區忠孝國小</a:t>
                      </a:r>
                      <a:endParaRPr sz="25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3"/>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國立臺中教育大學附設實驗小學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4</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4"/>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臺中市北區篤行國小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5"/>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臺中市北區健行國小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6"/>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臺中市北區賴厝國小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7"/>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臺中市北屯區松竹國小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8"/>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臺中市北屯區仁美國小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5</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19"/>
                  </a:ext>
                </a:extLst>
              </a:tr>
              <a:tr h="534820">
                <a:tc vMerge="1">
                  <a:txBody>
                    <a:bodyPr/>
                    <a:lstStyle/>
                    <a:p>
                      <a:endParaRPr lang="zh-TW"/>
                    </a:p>
                  </a:txBody>
                  <a:tcPr/>
                </a:tc>
                <a:tc vMerge="1">
                  <a:txBody>
                    <a:bodyPr/>
                    <a:lstStyle/>
                    <a:p>
                      <a:endParaRPr lang="zh-TW"/>
                    </a:p>
                  </a:txBody>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a:latin typeface="DFKai-SB"/>
                          <a:ea typeface="DFKai-SB"/>
                          <a:cs typeface="DFKai-SB"/>
                          <a:sym typeface="DFKai-SB"/>
                        </a:rPr>
                        <a:t>臺中市北屯區文昌國小</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2500"/>
                        <a:buFont typeface="DFKai-SB"/>
                        <a:buNone/>
                      </a:pPr>
                      <a:r>
                        <a:rPr lang="en-US" sz="2500" u="none" strike="noStrike" cap="none" dirty="0">
                          <a:latin typeface="DFKai-SB"/>
                          <a:ea typeface="DFKai-SB"/>
                          <a:cs typeface="DFKai-SB"/>
                          <a:sym typeface="DFKai-SB"/>
                        </a:rPr>
                        <a:t>5</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vMerge="1">
                  <a:txBody>
                    <a:bodyPr/>
                    <a:lstStyle/>
                    <a:p>
                      <a:endParaRPr lang="zh-TW"/>
                    </a:p>
                  </a:txBody>
                  <a:tcPr/>
                </a:tc>
                <a:extLst>
                  <a:ext uri="{0D108BD9-81ED-4DB2-BD59-A6C34878D82A}">
                    <a16:rowId xmlns:a16="http://schemas.microsoft.com/office/drawing/2014/main" val="10020"/>
                  </a:ext>
                </a:extLst>
              </a:tr>
            </a:tbl>
          </a:graphicData>
        </a:graphic>
      </p:graphicFrame>
      <p:sp>
        <p:nvSpPr>
          <p:cNvPr id="4" name="Google Shape;1277;p74"/>
          <p:cNvSpPr txBox="1"/>
          <p:nvPr/>
        </p:nvSpPr>
        <p:spPr>
          <a:xfrm>
            <a:off x="0" y="0"/>
            <a:ext cx="24191843"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1291"/>
        <p:cNvGrpSpPr/>
        <p:nvPr/>
      </p:nvGrpSpPr>
      <p:grpSpPr>
        <a:xfrm>
          <a:off x="0" y="0"/>
          <a:ext cx="0" cy="0"/>
          <a:chOff x="0" y="0"/>
          <a:chExt cx="0" cy="0"/>
        </a:xfrm>
      </p:grpSpPr>
      <p:sp>
        <p:nvSpPr>
          <p:cNvPr id="1293" name="Google Shape;1293;p76"/>
          <p:cNvSpPr txBox="1"/>
          <p:nvPr/>
        </p:nvSpPr>
        <p:spPr>
          <a:xfrm>
            <a:off x="706253" y="2913652"/>
            <a:ext cx="1895577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師資培育機構與夥伴學校在師資生</a:t>
            </a:r>
            <a:r>
              <a:rPr lang="en-US" sz="5000" b="0" i="0" u="none" strike="noStrike" cap="none" dirty="0" err="1">
                <a:solidFill>
                  <a:schemeClr val="accent5"/>
                </a:solidFill>
                <a:latin typeface="DFKai-SB"/>
                <a:ea typeface="DFKai-SB"/>
                <a:cs typeface="DFKai-SB"/>
                <a:sym typeface="DFKai-SB"/>
              </a:rPr>
              <a:t>教學實習</a:t>
            </a:r>
            <a:r>
              <a:rPr lang="en-US" sz="5000" b="0" i="0" u="none" strike="noStrike" cap="none" dirty="0" err="1">
                <a:solidFill>
                  <a:srgbClr val="000000"/>
                </a:solidFill>
                <a:latin typeface="DFKai-SB"/>
                <a:ea typeface="DFKai-SB"/>
                <a:cs typeface="DFKai-SB"/>
                <a:sym typeface="DFKai-SB"/>
              </a:rPr>
              <a:t>之合作關係與運作</a:t>
            </a:r>
            <a:endParaRPr sz="5000" b="0" i="0" u="none" strike="noStrike" cap="none" dirty="0">
              <a:solidFill>
                <a:srgbClr val="000000"/>
              </a:solidFill>
              <a:latin typeface="DFKai-SB"/>
              <a:ea typeface="DFKai-SB"/>
              <a:cs typeface="DFKai-SB"/>
              <a:sym typeface="DFKai-SB"/>
            </a:endParaRPr>
          </a:p>
        </p:txBody>
      </p:sp>
      <p:graphicFrame>
        <p:nvGraphicFramePr>
          <p:cNvPr id="1294" name="Google Shape;1294;p76"/>
          <p:cNvGraphicFramePr/>
          <p:nvPr>
            <p:extLst>
              <p:ext uri="{D42A27DB-BD31-4B8C-83A1-F6EECF244321}">
                <p14:modId xmlns:p14="http://schemas.microsoft.com/office/powerpoint/2010/main" val="894555391"/>
              </p:ext>
            </p:extLst>
          </p:nvPr>
        </p:nvGraphicFramePr>
        <p:xfrm>
          <a:off x="936521" y="5716812"/>
          <a:ext cx="22318800" cy="6797775"/>
        </p:xfrm>
        <a:graphic>
          <a:graphicData uri="http://schemas.openxmlformats.org/drawingml/2006/table">
            <a:tbl>
              <a:tblPr>
                <a:noFill/>
                <a:tableStyleId>{7559B35A-62B1-4EC8-91FF-C28C5DF3E706}</a:tableStyleId>
              </a:tblPr>
              <a:tblGrid>
                <a:gridCol w="4835400">
                  <a:extLst>
                    <a:ext uri="{9D8B030D-6E8A-4147-A177-3AD203B41FA5}">
                      <a16:colId xmlns:a16="http://schemas.microsoft.com/office/drawing/2014/main" val="20000"/>
                    </a:ext>
                  </a:extLst>
                </a:gridCol>
                <a:gridCol w="17483400">
                  <a:extLst>
                    <a:ext uri="{9D8B030D-6E8A-4147-A177-3AD203B41FA5}">
                      <a16:colId xmlns:a16="http://schemas.microsoft.com/office/drawing/2014/main" val="20001"/>
                    </a:ext>
                  </a:extLst>
                </a:gridCol>
              </a:tblGrid>
              <a:tr h="724925">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學年度別</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zh-TW" altLang="en-US" sz="3000" u="none" strike="noStrike" cap="none" dirty="0">
                          <a:latin typeface="DFKai-SB"/>
                          <a:ea typeface="DFKai-SB"/>
                          <a:cs typeface="DFKai-SB"/>
                          <a:sym typeface="DFKai-SB"/>
                        </a:rPr>
                        <a:t>特殊</a:t>
                      </a:r>
                      <a:r>
                        <a:rPr lang="en-US" sz="3000" u="none" strike="noStrike" cap="none" dirty="0" err="1">
                          <a:latin typeface="DFKai-SB"/>
                          <a:ea typeface="DFKai-SB"/>
                          <a:cs typeface="DFKai-SB"/>
                          <a:sym typeface="DFKai-SB"/>
                        </a:rPr>
                        <a:t>教育實習合作學校</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913500">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3600"/>
                        <a:buFont typeface="DFKai-SB"/>
                        <a:buNone/>
                      </a:pPr>
                      <a:r>
                        <a:rPr lang="en-US" sz="3600" u="none" strike="noStrike" cap="none">
                          <a:solidFill>
                            <a:schemeClr val="accent1"/>
                          </a:solidFill>
                          <a:latin typeface="DFKai-SB"/>
                          <a:ea typeface="DFKai-SB"/>
                          <a:cs typeface="DFKai-SB"/>
                          <a:sym typeface="DFKai-SB"/>
                        </a:rPr>
                        <a:t>資優教育教學實習：</a:t>
                      </a:r>
                      <a:r>
                        <a:rPr lang="en-US" sz="3600" u="none" strike="noStrike" cap="none">
                          <a:latin typeface="DFKai-SB"/>
                          <a:ea typeface="DFKai-SB"/>
                          <a:cs typeface="DFKai-SB"/>
                          <a:sym typeface="DFKai-SB"/>
                        </a:rPr>
                        <a:t>中教大實小、臺中市東區臺中國小、臺中市北區太平國小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913500">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600"/>
                        <a:buFont typeface="DFKai-SB"/>
                        <a:buNone/>
                      </a:pPr>
                      <a:r>
                        <a:rPr lang="en-US" sz="3600" u="none" strike="noStrike" cap="none">
                          <a:solidFill>
                            <a:schemeClr val="accent2"/>
                          </a:solidFill>
                          <a:latin typeface="DFKai-SB"/>
                          <a:ea typeface="DFKai-SB"/>
                          <a:cs typeface="DFKai-SB"/>
                          <a:sym typeface="DFKai-SB"/>
                        </a:rPr>
                        <a:t>特殊教育教學實習（上）：</a:t>
                      </a:r>
                      <a:r>
                        <a:rPr lang="en-US" sz="3600" u="none" strike="noStrike" cap="none">
                          <a:latin typeface="DFKai-SB"/>
                          <a:ea typeface="DFKai-SB"/>
                          <a:cs typeface="DFKai-SB"/>
                          <a:sym typeface="DFKai-SB"/>
                        </a:rPr>
                        <a:t>北屯國小、和平國小、健行國小、太平國小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220012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600"/>
                        <a:buFont typeface="DFKai-SB"/>
                        <a:buNone/>
                      </a:pPr>
                      <a:r>
                        <a:rPr lang="en-US" sz="3600" u="none" strike="noStrike" cap="none">
                          <a:solidFill>
                            <a:schemeClr val="accent2"/>
                          </a:solidFill>
                          <a:latin typeface="DFKai-SB"/>
                          <a:ea typeface="DFKai-SB"/>
                          <a:cs typeface="DFKai-SB"/>
                          <a:sym typeface="DFKai-SB"/>
                        </a:rPr>
                        <a:t>特殊教育教學實習（下）：</a:t>
                      </a:r>
                      <a:r>
                        <a:rPr lang="en-US" sz="3600" u="none" strike="noStrike" cap="none">
                          <a:latin typeface="DFKai-SB"/>
                          <a:ea typeface="DFKai-SB"/>
                          <a:cs typeface="DFKai-SB"/>
                          <a:sym typeface="DFKai-SB"/>
                        </a:rPr>
                        <a:t>四張犁國小、臺中教育大學附小、大同國小、北屯國小、賴厝國小、 健行國小、國光國小、大勇國小、西屯國小、立人國小、忠孝國小、彰化市民生國小、台中國小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045725">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3600"/>
                        <a:buFont typeface="DFKai-SB"/>
                        <a:buNone/>
                      </a:pPr>
                      <a:r>
                        <a:rPr lang="en-US" sz="3600" u="none" strike="noStrike" cap="none" dirty="0">
                          <a:solidFill>
                            <a:schemeClr val="accent4"/>
                          </a:solidFill>
                          <a:latin typeface="DFKai-SB"/>
                          <a:ea typeface="DFKai-SB"/>
                          <a:cs typeface="DFKai-SB"/>
                          <a:sym typeface="DFKai-SB"/>
                        </a:rPr>
                        <a:t>幼兒園特殊教育教學實習：</a:t>
                      </a:r>
                      <a:r>
                        <a:rPr lang="en-US" sz="3600" u="none" strike="noStrike" cap="none" dirty="0">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 </a:t>
                      </a:r>
                      <a:endParaRPr sz="1200" u="none" strike="noStrike" cap="none" dirty="0">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295" name="Google Shape;1295;p76"/>
          <p:cNvSpPr txBox="1"/>
          <p:nvPr/>
        </p:nvSpPr>
        <p:spPr>
          <a:xfrm>
            <a:off x="4479183" y="4367509"/>
            <a:ext cx="15182840" cy="1067575"/>
          </a:xfrm>
          <a:prstGeom prst="rect">
            <a:avLst/>
          </a:prstGeom>
          <a:noFill/>
          <a:ln w="12700" cap="flat" cmpd="sng">
            <a:solidFill>
              <a:srgbClr val="000000"/>
            </a:solidFill>
            <a:prstDash val="dot"/>
            <a:miter lim="400000"/>
            <a:headEnd type="none" w="sm" len="sm"/>
            <a:tailEnd type="none" w="sm" len="sm"/>
          </a:ln>
        </p:spPr>
        <p:txBody>
          <a:bodyPr spcFirstLastPara="1" wrap="square" lIns="71425" tIns="71425" rIns="71425" bIns="71425" anchor="ctr" anchorCtr="0">
            <a:spAutoFit/>
          </a:bodyPr>
          <a:lstStyle/>
          <a:p>
            <a:pPr marL="0" marR="0" lvl="0" indent="0" algn="ctr" rtl="0">
              <a:lnSpc>
                <a:spcPct val="100000"/>
              </a:lnSpc>
              <a:spcBef>
                <a:spcPts val="0"/>
              </a:spcBef>
              <a:spcAft>
                <a:spcPts val="0"/>
              </a:spcAft>
              <a:buClr>
                <a:srgbClr val="000000"/>
              </a:buClr>
              <a:buSzPts val="3000"/>
              <a:buFont typeface="PMingLiu"/>
              <a:buNone/>
            </a:pPr>
            <a:r>
              <a:rPr lang="en-US" altLang="zh-TW" sz="60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rPr>
              <a:t>107</a:t>
            </a:r>
            <a:r>
              <a:rPr lang="zh-TW" altLang="en-US" sz="60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rPr>
              <a:t>學年度</a:t>
            </a:r>
            <a:r>
              <a:rPr lang="en-US" sz="6000" b="0" i="0" u="none" strike="noStrike" cap="none" dirty="0" err="1">
                <a:solidFill>
                  <a:srgbClr val="000000"/>
                </a:solidFill>
                <a:latin typeface="微軟正黑體" panose="020B0604030504040204" pitchFamily="34" charset="-120"/>
                <a:ea typeface="微軟正黑體" panose="020B0604030504040204" pitchFamily="34" charset="-120"/>
                <a:cs typeface="PMingLiu"/>
                <a:sym typeface="PMingLiu"/>
              </a:rPr>
              <a:t>特殊教育教學實習合作學校</a:t>
            </a:r>
            <a:endParaRPr sz="6000" b="0" i="0" u="none" strike="noStrike" cap="none" dirty="0">
              <a:solidFill>
                <a:srgbClr val="000000"/>
              </a:solidFill>
              <a:latin typeface="微軟正黑體" panose="020B0604030504040204" pitchFamily="34" charset="-120"/>
              <a:ea typeface="微軟正黑體" panose="020B0604030504040204" pitchFamily="34" charset="-120"/>
              <a:cs typeface="PMingLiu"/>
              <a:sym typeface="PMingLiu"/>
            </a:endParaRPr>
          </a:p>
        </p:txBody>
      </p:sp>
      <p:sp>
        <p:nvSpPr>
          <p:cNvPr id="6" name="Google Shape;1277;p74"/>
          <p:cNvSpPr txBox="1"/>
          <p:nvPr/>
        </p:nvSpPr>
        <p:spPr>
          <a:xfrm>
            <a:off x="0" y="0"/>
            <a:ext cx="24191843" cy="2343977"/>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1299"/>
        <p:cNvGrpSpPr/>
        <p:nvPr/>
      </p:nvGrpSpPr>
      <p:grpSpPr>
        <a:xfrm>
          <a:off x="0" y="0"/>
          <a:ext cx="0" cy="0"/>
          <a:chOff x="0" y="0"/>
          <a:chExt cx="0" cy="0"/>
        </a:xfrm>
      </p:grpSpPr>
      <p:graphicFrame>
        <p:nvGraphicFramePr>
          <p:cNvPr id="1301" name="Google Shape;1301;p77"/>
          <p:cNvGraphicFramePr/>
          <p:nvPr>
            <p:extLst>
              <p:ext uri="{D42A27DB-BD31-4B8C-83A1-F6EECF244321}">
                <p14:modId xmlns:p14="http://schemas.microsoft.com/office/powerpoint/2010/main" val="348331718"/>
              </p:ext>
            </p:extLst>
          </p:nvPr>
        </p:nvGraphicFramePr>
        <p:xfrm>
          <a:off x="0" y="2383470"/>
          <a:ext cx="24384000" cy="11332530"/>
        </p:xfrm>
        <a:graphic>
          <a:graphicData uri="http://schemas.openxmlformats.org/drawingml/2006/table">
            <a:tbl>
              <a:tblPr>
                <a:noFill/>
                <a:tableStyleId>{7559B35A-62B1-4EC8-91FF-C28C5DF3E706}</a:tableStyleId>
              </a:tblPr>
              <a:tblGrid>
                <a:gridCol w="5282829">
                  <a:extLst>
                    <a:ext uri="{9D8B030D-6E8A-4147-A177-3AD203B41FA5}">
                      <a16:colId xmlns:a16="http://schemas.microsoft.com/office/drawing/2014/main" val="20000"/>
                    </a:ext>
                  </a:extLst>
                </a:gridCol>
                <a:gridCol w="19101171">
                  <a:extLst>
                    <a:ext uri="{9D8B030D-6E8A-4147-A177-3AD203B41FA5}">
                      <a16:colId xmlns:a16="http://schemas.microsoft.com/office/drawing/2014/main" val="20001"/>
                    </a:ext>
                  </a:extLst>
                </a:gridCol>
              </a:tblGrid>
              <a:tr h="745998">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學年度別</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zh-TW" altLang="en-US" sz="3000" u="none" strike="noStrike" cap="none" dirty="0">
                          <a:latin typeface="DFKai-SB"/>
                          <a:ea typeface="DFKai-SB"/>
                          <a:cs typeface="DFKai-SB"/>
                          <a:sym typeface="DFKai-SB"/>
                        </a:rPr>
                        <a:t>特殊</a:t>
                      </a:r>
                      <a:r>
                        <a:rPr lang="en-US" sz="3000" u="none" strike="noStrike" cap="none" dirty="0" err="1">
                          <a:latin typeface="DFKai-SB"/>
                          <a:ea typeface="DFKai-SB"/>
                          <a:cs typeface="DFKai-SB"/>
                          <a:sym typeface="DFKai-SB"/>
                        </a:rPr>
                        <a:t>教育實習合作學校</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827912">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36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3000"/>
                        <a:buFont typeface="DFKai-SB"/>
                        <a:buNone/>
                      </a:pPr>
                      <a:r>
                        <a:rPr lang="en-US" sz="3000" u="none" strike="noStrike" cap="none">
                          <a:solidFill>
                            <a:schemeClr val="accent1"/>
                          </a:solidFill>
                          <a:latin typeface="DFKai-SB"/>
                          <a:ea typeface="DFKai-SB"/>
                          <a:cs typeface="DFKai-SB"/>
                          <a:sym typeface="DFKai-SB"/>
                        </a:rPr>
                        <a:t>資優教育教學實習：</a:t>
                      </a:r>
                      <a:r>
                        <a:rPr lang="en-US" sz="3000" u="none" strike="noStrike" cap="none">
                          <a:latin typeface="DFKai-SB"/>
                          <a:ea typeface="DFKai-SB"/>
                          <a:cs typeface="DFKai-SB"/>
                          <a:sym typeface="DFKai-SB"/>
                        </a:rPr>
                        <a:t>中教大實小、臺中市東區臺中國小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829334">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特殊教育教學實習（上）：</a:t>
                      </a:r>
                      <a:r>
                        <a:rPr lang="en-US" sz="3000" u="none" strike="noStrike" cap="none">
                          <a:latin typeface="DFKai-SB"/>
                          <a:ea typeface="DFKai-SB"/>
                          <a:cs typeface="DFKai-SB"/>
                          <a:sym typeface="DFKai-SB"/>
                        </a:rPr>
                        <a:t>北屯國小、和平國小、健行國小、太平國小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516405">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特殊教育教學實習（下）：</a:t>
                      </a:r>
                      <a:r>
                        <a:rPr lang="en-US" sz="3000" u="none" strike="noStrike" cap="none">
                          <a:latin typeface="DFKai-SB"/>
                          <a:ea typeface="DFKai-SB"/>
                          <a:cs typeface="DFKai-SB"/>
                          <a:sym typeface="DFKai-SB"/>
                        </a:rPr>
                        <a:t>四張犁國小、臺中教育大學附小、大同國小、北屯國小、賴厝國小、 健行國小、國光國小、大勇國小、西屯國小、立人國小、泰安國小、南屯國小</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2120380">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3000"/>
                        <a:buFont typeface="DFKai-SB"/>
                        <a:buNone/>
                      </a:pPr>
                      <a:r>
                        <a:rPr lang="en-US" sz="3000" u="none" strike="noStrike" cap="none">
                          <a:solidFill>
                            <a:schemeClr val="accent4"/>
                          </a:solidFill>
                          <a:latin typeface="DFKai-SB"/>
                          <a:ea typeface="DFKai-SB"/>
                          <a:cs typeface="DFKai-SB"/>
                          <a:sym typeface="DFKai-SB"/>
                        </a:rPr>
                        <a:t>幼兒園特殊教育教學實習：</a:t>
                      </a:r>
                      <a:r>
                        <a:rPr lang="en-US" sz="3000" u="none" strike="noStrike" cap="none">
                          <a:latin typeface="DFKai-SB"/>
                          <a:ea typeface="DFKai-SB"/>
                          <a:cs typeface="DFKai-SB"/>
                          <a:sym typeface="DFKai-SB"/>
                        </a:rPr>
                        <a:t>篤行國小附設幼兒園、太平國小附設幼兒園、忠信國小附設幼兒園、大同國小附設幼兒園、大勇國小附設幼兒園、臺中特殊學校幼兒園、東區樂業國小幼兒園、忠孝國小幼兒園、瑪利亞基金會早期療育中心 </a:t>
                      </a:r>
                      <a:endParaRPr sz="24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r h="829628">
                <a:tc rowSpan="4">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br>
                        <a:rPr lang="en-US" sz="3600" u="none" strike="noStrike" cap="none">
                          <a:latin typeface="DFKai-SB"/>
                          <a:ea typeface="DFKai-SB"/>
                          <a:cs typeface="DFKai-SB"/>
                          <a:sym typeface="DFKai-SB"/>
                        </a:rPr>
                      </a:br>
                      <a:r>
                        <a:rPr lang="en-US" sz="3600" u="none" strike="noStrike" cap="none">
                          <a:latin typeface="DFKai-SB"/>
                          <a:ea typeface="DFKai-SB"/>
                          <a:cs typeface="DFKai-SB"/>
                          <a:sym typeface="DFKai-SB"/>
                        </a:rPr>
                        <a:t>學年度</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chemeClr val="accent1"/>
                        </a:buClr>
                        <a:buSzPts val="3000"/>
                        <a:buFont typeface="DFKai-SB"/>
                        <a:buNone/>
                      </a:pPr>
                      <a:r>
                        <a:rPr lang="en-US" sz="3000" u="none" strike="noStrike" cap="none">
                          <a:solidFill>
                            <a:schemeClr val="accent1"/>
                          </a:solidFill>
                          <a:latin typeface="DFKai-SB"/>
                          <a:ea typeface="DFKai-SB"/>
                          <a:cs typeface="DFKai-SB"/>
                          <a:sym typeface="DFKai-SB"/>
                        </a:rPr>
                        <a:t>資優教育教學實習：</a:t>
                      </a:r>
                      <a:r>
                        <a:rPr lang="en-US" sz="3000" u="none" strike="noStrike" cap="none">
                          <a:latin typeface="DFKai-SB"/>
                          <a:ea typeface="DFKai-SB"/>
                          <a:cs typeface="DFKai-SB"/>
                          <a:sym typeface="DFKai-SB"/>
                        </a:rPr>
                        <a:t>中教大實小、臺中市東區臺中國小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5"/>
                  </a:ext>
                </a:extLst>
              </a:tr>
              <a:tr h="831667">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特殊教育教學實習（上）：</a:t>
                      </a:r>
                      <a:r>
                        <a:rPr lang="en-US" sz="3000" u="none" strike="noStrike" cap="none">
                          <a:latin typeface="DFKai-SB"/>
                          <a:ea typeface="DFKai-SB"/>
                          <a:cs typeface="DFKai-SB"/>
                          <a:sym typeface="DFKai-SB"/>
                        </a:rPr>
                        <a:t>西屯國小、和平國小、樂業國小、健行國小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6"/>
                  </a:ext>
                </a:extLst>
              </a:tr>
              <a:tr h="1512864">
                <a:tc vMerge="1">
                  <a:txBody>
                    <a:bodyPr/>
                    <a:lstStyle/>
                    <a:p>
                      <a:endParaRPr lang="zh-TW"/>
                    </a:p>
                  </a:txBody>
                  <a:tcPr/>
                </a:tc>
                <a:tc>
                  <a:txBody>
                    <a:bodyPr/>
                    <a:lstStyle/>
                    <a:p>
                      <a:pPr marL="0" marR="0" lvl="0" indent="0" algn="l" rtl="0">
                        <a:lnSpc>
                          <a:spcPct val="100000"/>
                        </a:lnSpc>
                        <a:spcBef>
                          <a:spcPts val="0"/>
                        </a:spcBef>
                        <a:spcAft>
                          <a:spcPts val="0"/>
                        </a:spcAft>
                        <a:buClr>
                          <a:schemeClr val="accent2"/>
                        </a:buClr>
                        <a:buSzPts val="3000"/>
                        <a:buFont typeface="DFKai-SB"/>
                        <a:buNone/>
                      </a:pPr>
                      <a:r>
                        <a:rPr lang="en-US" sz="3000" u="none" strike="noStrike" cap="none">
                          <a:solidFill>
                            <a:schemeClr val="accent2"/>
                          </a:solidFill>
                          <a:latin typeface="DFKai-SB"/>
                          <a:ea typeface="DFKai-SB"/>
                          <a:cs typeface="DFKai-SB"/>
                          <a:sym typeface="DFKai-SB"/>
                        </a:rPr>
                        <a:t>特殊教育教學實習（下）：</a:t>
                      </a:r>
                      <a:r>
                        <a:rPr lang="en-US" sz="3000" u="none" strike="noStrike" cap="none">
                          <a:latin typeface="DFKai-SB"/>
                          <a:ea typeface="DFKai-SB"/>
                          <a:cs typeface="DFKai-SB"/>
                          <a:sym typeface="DFKai-SB"/>
                        </a:rPr>
                        <a:t>臺中教育大學附小、大同國小、北屯國小、賴厝國小、健行國小、國 光國小、大勇國小、西屯國小、立人國小、泰安國小、南屯國小 </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7"/>
                  </a:ext>
                </a:extLst>
              </a:tr>
              <a:tr h="2118342">
                <a:tc vMerge="1">
                  <a:txBody>
                    <a:bodyPr/>
                    <a:lstStyle/>
                    <a:p>
                      <a:endParaRPr lang="zh-TW"/>
                    </a:p>
                  </a:txBody>
                  <a:tcPr/>
                </a:tc>
                <a:tc>
                  <a:txBody>
                    <a:bodyPr/>
                    <a:lstStyle/>
                    <a:p>
                      <a:pPr marL="0" marR="0" lvl="0" indent="0" algn="l" rtl="0">
                        <a:lnSpc>
                          <a:spcPct val="100000"/>
                        </a:lnSpc>
                        <a:spcBef>
                          <a:spcPts val="0"/>
                        </a:spcBef>
                        <a:spcAft>
                          <a:spcPts val="0"/>
                        </a:spcAft>
                        <a:buClr>
                          <a:schemeClr val="accent4"/>
                        </a:buClr>
                        <a:buSzPts val="3000"/>
                        <a:buFont typeface="DFKai-SB"/>
                        <a:buNone/>
                      </a:pPr>
                      <a:r>
                        <a:rPr lang="en-US" sz="3000" u="none" strike="noStrike" cap="none" dirty="0" err="1">
                          <a:solidFill>
                            <a:schemeClr val="accent4"/>
                          </a:solidFill>
                          <a:latin typeface="DFKai-SB"/>
                          <a:ea typeface="DFKai-SB"/>
                          <a:cs typeface="DFKai-SB"/>
                          <a:sym typeface="DFKai-SB"/>
                        </a:rPr>
                        <a:t>幼兒園特殊教育教學實習：</a:t>
                      </a:r>
                      <a:r>
                        <a:rPr lang="en-US" sz="3000" u="none" strike="noStrike" cap="none" dirty="0" err="1">
                          <a:latin typeface="DFKai-SB"/>
                          <a:ea typeface="DFKai-SB"/>
                          <a:cs typeface="DFKai-SB"/>
                          <a:sym typeface="DFKai-SB"/>
                        </a:rPr>
                        <a:t>篤行國小附設幼兒園、太平國小附設幼兒園、忠信國小附設幼兒園</a:t>
                      </a:r>
                      <a:r>
                        <a:rPr lang="en-US" sz="3000" u="none" strike="noStrike" cap="none" dirty="0">
                          <a:latin typeface="DFKai-SB"/>
                          <a:ea typeface="DFKai-SB"/>
                          <a:cs typeface="DFKai-SB"/>
                          <a:sym typeface="DFKai-SB"/>
                        </a:rPr>
                        <a:t>、 </a:t>
                      </a:r>
                      <a:r>
                        <a:rPr lang="en-US" sz="3000" u="none" strike="noStrike" cap="none" dirty="0" err="1">
                          <a:latin typeface="DFKai-SB"/>
                          <a:ea typeface="DFKai-SB"/>
                          <a:cs typeface="DFKai-SB"/>
                          <a:sym typeface="DFKai-SB"/>
                        </a:rPr>
                        <a:t>大同國小附設幼兒園、大勇國小附設幼兒園、臺中特殊學校幼兒園、東區樂業國小幼兒園、忠孝</a:t>
                      </a:r>
                      <a:r>
                        <a:rPr lang="en-US" sz="3000" u="none" strike="noStrike" cap="none" dirty="0">
                          <a:latin typeface="DFKai-SB"/>
                          <a:ea typeface="DFKai-SB"/>
                          <a:cs typeface="DFKai-SB"/>
                          <a:sym typeface="DFKai-SB"/>
                        </a:rPr>
                        <a:t> </a:t>
                      </a:r>
                      <a:r>
                        <a:rPr lang="en-US" sz="3000" u="none" strike="noStrike" cap="none" dirty="0" err="1">
                          <a:latin typeface="DFKai-SB"/>
                          <a:ea typeface="DFKai-SB"/>
                          <a:cs typeface="DFKai-SB"/>
                          <a:sym typeface="DFKai-SB"/>
                        </a:rPr>
                        <a:t>國小幼兒園、瑪利亞基金會早期療育中心</a:t>
                      </a:r>
                      <a:r>
                        <a:rPr lang="en-US" sz="3000" u="none" strike="noStrike" cap="none" dirty="0">
                          <a:latin typeface="DFKai-SB"/>
                          <a:ea typeface="DFKai-SB"/>
                          <a:cs typeface="DFKai-SB"/>
                          <a:sym typeface="DFKai-SB"/>
                        </a:rPr>
                        <a:t> </a:t>
                      </a:r>
                      <a:endParaRPr sz="1200" u="none" strike="noStrike" cap="none" dirty="0">
                        <a:latin typeface="DFKai-SB"/>
                        <a:ea typeface="DFKai-SB"/>
                        <a:cs typeface="DFKai-SB"/>
                        <a:sym typeface="DFKai-SB"/>
                      </a:endParaRPr>
                    </a:p>
                    <a:p>
                      <a:pPr marL="0" marR="0" lvl="0" indent="0" algn="l" rtl="0">
                        <a:lnSpc>
                          <a:spcPct val="100000"/>
                        </a:lnSpc>
                        <a:spcBef>
                          <a:spcPts val="0"/>
                        </a:spcBef>
                        <a:spcAft>
                          <a:spcPts val="0"/>
                        </a:spcAft>
                        <a:buClr>
                          <a:schemeClr val="dk1"/>
                        </a:buClr>
                        <a:buSzPts val="3000"/>
                        <a:buFont typeface="DFKai-SB"/>
                        <a:buNone/>
                      </a:pPr>
                      <a:r>
                        <a:rPr lang="en-US" sz="3000" u="none" strike="noStrike" cap="none" dirty="0">
                          <a:latin typeface="DFKai-SB"/>
                          <a:ea typeface="DFKai-SB"/>
                          <a:cs typeface="DFKai-SB"/>
                          <a:sym typeface="DFKai-SB"/>
                        </a:rPr>
                        <a:t> </a:t>
                      </a:r>
                      <a:endParaRPr sz="2400" u="none" strike="noStrike" cap="none" dirty="0">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sp>
        <p:nvSpPr>
          <p:cNvPr id="4" name="Google Shape;1277;p74"/>
          <p:cNvSpPr txBox="1"/>
          <p:nvPr/>
        </p:nvSpPr>
        <p:spPr>
          <a:xfrm>
            <a:off x="0" y="0"/>
            <a:ext cx="24191843"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Shape 1305"/>
        <p:cNvGrpSpPr/>
        <p:nvPr/>
      </p:nvGrpSpPr>
      <p:grpSpPr>
        <a:xfrm>
          <a:off x="0" y="0"/>
          <a:ext cx="0" cy="0"/>
          <a:chOff x="0" y="0"/>
          <a:chExt cx="0" cy="0"/>
        </a:xfrm>
      </p:grpSpPr>
      <p:sp>
        <p:nvSpPr>
          <p:cNvPr id="1307" name="Google Shape;1307;p78"/>
          <p:cNvSpPr txBox="1"/>
          <p:nvPr/>
        </p:nvSpPr>
        <p:spPr>
          <a:xfrm>
            <a:off x="3111522" y="2972519"/>
            <a:ext cx="18955770" cy="913711"/>
          </a:xfrm>
          <a:prstGeom prst="rect">
            <a:avLst/>
          </a:prstGeom>
          <a:noFill/>
          <a:ln>
            <a:noFill/>
          </a:ln>
        </p:spPr>
        <p:txBody>
          <a:bodyPr spcFirstLastPara="1" wrap="square" lIns="71425" tIns="71425" rIns="71425" bIns="71425" anchor="ctr" anchorCtr="0">
            <a:spAutoFit/>
          </a:bodyPr>
          <a:lstStyle/>
          <a:p>
            <a:pPr marL="617361" marR="0" lvl="0" indent="-617361" algn="l" rtl="0">
              <a:lnSpc>
                <a:spcPct val="100000"/>
              </a:lnSpc>
              <a:spcBef>
                <a:spcPts val="0"/>
              </a:spcBef>
              <a:spcAft>
                <a:spcPts val="0"/>
              </a:spcAft>
              <a:buClr>
                <a:srgbClr val="000000"/>
              </a:buClr>
              <a:buSzPts val="3750"/>
              <a:buFont typeface="DFKai-SB"/>
              <a:buChar char="๏"/>
            </a:pPr>
            <a:r>
              <a:rPr lang="en-US" sz="5000" b="0" i="0" u="none" strike="noStrike" cap="none" dirty="0" err="1">
                <a:solidFill>
                  <a:srgbClr val="000000"/>
                </a:solidFill>
                <a:latin typeface="DFKai-SB"/>
                <a:ea typeface="DFKai-SB"/>
                <a:cs typeface="DFKai-SB"/>
                <a:sym typeface="DFKai-SB"/>
              </a:rPr>
              <a:t>本系</a:t>
            </a:r>
            <a:r>
              <a:rPr lang="en-US" sz="5000" b="0" i="0" u="none" strike="noStrike" cap="none" dirty="0" err="1">
                <a:solidFill>
                  <a:schemeClr val="accent5"/>
                </a:solidFill>
                <a:latin typeface="DFKai-SB"/>
                <a:ea typeface="DFKai-SB"/>
                <a:cs typeface="DFKai-SB"/>
                <a:sym typeface="DFKai-SB"/>
              </a:rPr>
              <a:t>義工隊</a:t>
            </a:r>
            <a:r>
              <a:rPr lang="en-US" sz="5000" b="0" i="0" u="none" strike="noStrike" cap="none" dirty="0" err="1">
                <a:solidFill>
                  <a:srgbClr val="000000"/>
                </a:solidFill>
                <a:latin typeface="DFKai-SB"/>
                <a:ea typeface="DFKai-SB"/>
                <a:cs typeface="DFKai-SB"/>
                <a:sym typeface="DFKai-SB"/>
              </a:rPr>
              <a:t>參與關懷輔導身心障礙弱勢學生活動統計</a:t>
            </a:r>
            <a:endParaRPr sz="5000" b="0" i="0" u="none" strike="noStrike" cap="none" dirty="0">
              <a:solidFill>
                <a:srgbClr val="000000"/>
              </a:solidFill>
              <a:latin typeface="DFKai-SB"/>
              <a:ea typeface="DFKai-SB"/>
              <a:cs typeface="DFKai-SB"/>
              <a:sym typeface="DFKai-SB"/>
            </a:endParaRPr>
          </a:p>
        </p:txBody>
      </p:sp>
      <p:graphicFrame>
        <p:nvGraphicFramePr>
          <p:cNvPr id="1308" name="Google Shape;1308;p78"/>
          <p:cNvGraphicFramePr/>
          <p:nvPr>
            <p:extLst>
              <p:ext uri="{D42A27DB-BD31-4B8C-83A1-F6EECF244321}">
                <p14:modId xmlns:p14="http://schemas.microsoft.com/office/powerpoint/2010/main" val="2463032295"/>
              </p:ext>
            </p:extLst>
          </p:nvPr>
        </p:nvGraphicFramePr>
        <p:xfrm>
          <a:off x="267817" y="4328285"/>
          <a:ext cx="23795356" cy="7624383"/>
        </p:xfrm>
        <a:graphic>
          <a:graphicData uri="http://schemas.openxmlformats.org/drawingml/2006/table">
            <a:tbl>
              <a:tblPr>
                <a:noFill/>
                <a:tableStyleId>{7559B35A-62B1-4EC8-91FF-C28C5DF3E706}</a:tableStyleId>
              </a:tblPr>
              <a:tblGrid>
                <a:gridCol w="3030256">
                  <a:extLst>
                    <a:ext uri="{9D8B030D-6E8A-4147-A177-3AD203B41FA5}">
                      <a16:colId xmlns:a16="http://schemas.microsoft.com/office/drawing/2014/main" val="20000"/>
                    </a:ext>
                  </a:extLst>
                </a:gridCol>
                <a:gridCol w="8225076">
                  <a:extLst>
                    <a:ext uri="{9D8B030D-6E8A-4147-A177-3AD203B41FA5}">
                      <a16:colId xmlns:a16="http://schemas.microsoft.com/office/drawing/2014/main" val="20001"/>
                    </a:ext>
                  </a:extLst>
                </a:gridCol>
                <a:gridCol w="3135006">
                  <a:extLst>
                    <a:ext uri="{9D8B030D-6E8A-4147-A177-3AD203B41FA5}">
                      <a16:colId xmlns:a16="http://schemas.microsoft.com/office/drawing/2014/main" val="20002"/>
                    </a:ext>
                  </a:extLst>
                </a:gridCol>
                <a:gridCol w="3135006">
                  <a:extLst>
                    <a:ext uri="{9D8B030D-6E8A-4147-A177-3AD203B41FA5}">
                      <a16:colId xmlns:a16="http://schemas.microsoft.com/office/drawing/2014/main" val="20003"/>
                    </a:ext>
                  </a:extLst>
                </a:gridCol>
                <a:gridCol w="3135006">
                  <a:extLst>
                    <a:ext uri="{9D8B030D-6E8A-4147-A177-3AD203B41FA5}">
                      <a16:colId xmlns:a16="http://schemas.microsoft.com/office/drawing/2014/main" val="20004"/>
                    </a:ext>
                  </a:extLst>
                </a:gridCol>
                <a:gridCol w="3135006">
                  <a:extLst>
                    <a:ext uri="{9D8B030D-6E8A-4147-A177-3AD203B41FA5}">
                      <a16:colId xmlns:a16="http://schemas.microsoft.com/office/drawing/2014/main" val="20005"/>
                    </a:ext>
                  </a:extLst>
                </a:gridCol>
              </a:tblGrid>
              <a:tr h="1647471">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學年度</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活動名稱</a:t>
                      </a:r>
                      <a:endParaRPr sz="3000" u="none" strike="noStrike" cap="none">
                        <a:latin typeface="DFKai-SB"/>
                        <a:ea typeface="DFKai-SB"/>
                        <a:cs typeface="DFKai-SB"/>
                        <a:sym typeface="DFKai-SB"/>
                      </a:endParaRPr>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義工隊</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隊員人數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義工隊</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工人人數</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a:latin typeface="DFKai-SB"/>
                          <a:ea typeface="DFKai-SB"/>
                          <a:cs typeface="DFKai-SB"/>
                          <a:sym typeface="DFKai-SB"/>
                        </a:rPr>
                        <a:t>師資生參與</a:t>
                      </a:r>
                      <a:br>
                        <a:rPr lang="en-US" sz="3000" u="none" strike="noStrike" cap="none">
                          <a:latin typeface="DFKai-SB"/>
                          <a:ea typeface="DFKai-SB"/>
                          <a:cs typeface="DFKai-SB"/>
                          <a:sym typeface="DFKai-SB"/>
                        </a:rPr>
                      </a:br>
                      <a:r>
                        <a:rPr lang="en-US" sz="3000" u="none" strike="noStrike" cap="none">
                          <a:latin typeface="DFKai-SB"/>
                          <a:ea typeface="DFKai-SB"/>
                          <a:cs typeface="DFKai-SB"/>
                          <a:sym typeface="DFKai-SB"/>
                        </a:rPr>
                        <a:t>人數（志工）</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tc>
                  <a:txBody>
                    <a:bodyPr/>
                    <a:lstStyle/>
                    <a:p>
                      <a:pPr marL="0" marR="0" lvl="0" indent="0" algn="ctr" rtl="0">
                        <a:lnSpc>
                          <a:spcPct val="100000"/>
                        </a:lnSpc>
                        <a:spcBef>
                          <a:spcPts val="0"/>
                        </a:spcBef>
                        <a:spcAft>
                          <a:spcPts val="0"/>
                        </a:spcAft>
                        <a:buClr>
                          <a:schemeClr val="dk1"/>
                        </a:buClr>
                        <a:buSzPts val="3000"/>
                        <a:buFont typeface="DFKai-SB"/>
                        <a:buNone/>
                      </a:pPr>
                      <a:r>
                        <a:rPr lang="en-US" sz="3000" u="none" strike="noStrike" cap="none" dirty="0" err="1">
                          <a:latin typeface="DFKai-SB"/>
                          <a:ea typeface="DFKai-SB"/>
                          <a:cs typeface="DFKai-SB"/>
                          <a:sym typeface="DFKai-SB"/>
                        </a:rPr>
                        <a:t>參與服務學生</a:t>
                      </a:r>
                      <a:r>
                        <a:rPr lang="en-US" sz="3000" u="none" strike="noStrike" cap="none" dirty="0">
                          <a:latin typeface="DFKai-SB"/>
                          <a:ea typeface="DFKai-SB"/>
                          <a:cs typeface="DFKai-SB"/>
                          <a:sym typeface="DFKai-SB"/>
                        </a:rPr>
                        <a:t/>
                      </a:r>
                      <a:br>
                        <a:rPr lang="en-US" sz="3000" u="none" strike="noStrike" cap="none" dirty="0">
                          <a:latin typeface="DFKai-SB"/>
                          <a:ea typeface="DFKai-SB"/>
                          <a:cs typeface="DFKai-SB"/>
                          <a:sym typeface="DFKai-SB"/>
                        </a:rPr>
                      </a:br>
                      <a:r>
                        <a:rPr lang="en-US" sz="3000" u="none" strike="noStrike" cap="none" dirty="0" err="1">
                          <a:latin typeface="DFKai-SB"/>
                          <a:ea typeface="DFKai-SB"/>
                          <a:cs typeface="DFKai-SB"/>
                          <a:sym typeface="DFKai-SB"/>
                        </a:rPr>
                        <a:t>的總人數</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solidFill>
                      <a:srgbClr val="56C1FF">
                        <a:alpha val="29803"/>
                      </a:srgbClr>
                    </a:solidFill>
                  </a:tcPr>
                </a:tc>
                <a:extLst>
                  <a:ext uri="{0D108BD9-81ED-4DB2-BD59-A6C34878D82A}">
                    <a16:rowId xmlns:a16="http://schemas.microsoft.com/office/drawing/2014/main" val="10000"/>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107</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err="1">
                          <a:latin typeface="DFKai-SB"/>
                          <a:ea typeface="DFKai-SB"/>
                          <a:cs typeface="DFKai-SB"/>
                          <a:sym typeface="DFKai-SB"/>
                        </a:rPr>
                        <a:t>赤子心兒童EQ</a:t>
                      </a:r>
                      <a:r>
                        <a:rPr lang="en-US" sz="3600" u="none" strike="noStrike" cap="none" dirty="0">
                          <a:latin typeface="DFKai-SB"/>
                          <a:ea typeface="DFKai-SB"/>
                          <a:cs typeface="DFKai-SB"/>
                          <a:sym typeface="DFKai-SB"/>
                        </a:rPr>
                        <a:t> 營 </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10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14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1"/>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讓爸媽休息一天（11月）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13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14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14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2"/>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108</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讓爸媽休息一天（5 月）</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14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15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3"/>
                  </a:ext>
                </a:extLst>
              </a:tr>
              <a:tr h="1494228">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109</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err="1">
                          <a:latin typeface="DFKai-SB"/>
                          <a:ea typeface="DFKai-SB"/>
                          <a:cs typeface="DFKai-SB"/>
                          <a:sym typeface="DFKai-SB"/>
                        </a:rPr>
                        <a:t>讓爸媽休息一天</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13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10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a:latin typeface="DFKai-SB"/>
                          <a:ea typeface="DFKai-SB"/>
                          <a:cs typeface="DFKai-SB"/>
                          <a:sym typeface="DFKai-SB"/>
                        </a:rPr>
                        <a:t>5 人</a:t>
                      </a:r>
                      <a:endParaRPr sz="1400" u="none" strike="noStrike" cap="none"/>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3600"/>
                        <a:buFont typeface="DFKai-SB"/>
                        <a:buNone/>
                      </a:pPr>
                      <a:r>
                        <a:rPr lang="en-US" sz="3600" u="none" strike="noStrike" cap="none" dirty="0">
                          <a:latin typeface="DFKai-SB"/>
                          <a:ea typeface="DFKai-SB"/>
                          <a:cs typeface="DFKai-SB"/>
                          <a:sym typeface="DFKai-SB"/>
                        </a:rPr>
                        <a:t>9 人</a:t>
                      </a:r>
                      <a:endParaRPr sz="1400" u="none" strike="noStrike" cap="none" dirty="0"/>
                    </a:p>
                  </a:txBody>
                  <a:tcPr marL="50800" marR="50800" marT="50800" marB="50800" anchor="ctr">
                    <a:lnL w="12700" cap="flat" cmpd="sng">
                      <a:solidFill>
                        <a:srgbClr val="3797C6"/>
                      </a:solidFill>
                      <a:prstDash val="solid"/>
                      <a:round/>
                      <a:headEnd type="none" w="sm" len="sm"/>
                      <a:tailEnd type="none" w="sm" len="sm"/>
                    </a:lnL>
                    <a:lnR w="12700" cap="flat" cmpd="sng">
                      <a:solidFill>
                        <a:srgbClr val="3797C6"/>
                      </a:solidFill>
                      <a:prstDash val="solid"/>
                      <a:round/>
                      <a:headEnd type="none" w="sm" len="sm"/>
                      <a:tailEnd type="none" w="sm" len="sm"/>
                    </a:lnR>
                    <a:lnT w="12700" cap="flat" cmpd="sng">
                      <a:solidFill>
                        <a:srgbClr val="3797C6"/>
                      </a:solidFill>
                      <a:prstDash val="solid"/>
                      <a:round/>
                      <a:headEnd type="none" w="sm" len="sm"/>
                      <a:tailEnd type="none" w="sm" len="sm"/>
                    </a:lnT>
                    <a:lnB w="12700" cap="flat" cmpd="sng">
                      <a:solidFill>
                        <a:srgbClr val="3797C6"/>
                      </a:solidFill>
                      <a:prstDash val="solid"/>
                      <a:round/>
                      <a:headEnd type="none" w="sm" len="sm"/>
                      <a:tailEnd type="none" w="sm" len="sm"/>
                    </a:lnB>
                  </a:tcPr>
                </a:tc>
                <a:extLst>
                  <a:ext uri="{0D108BD9-81ED-4DB2-BD59-A6C34878D82A}">
                    <a16:rowId xmlns:a16="http://schemas.microsoft.com/office/drawing/2014/main" val="10004"/>
                  </a:ext>
                </a:extLst>
              </a:tr>
            </a:tbl>
          </a:graphicData>
        </a:graphic>
      </p:graphicFrame>
      <p:sp>
        <p:nvSpPr>
          <p:cNvPr id="1309" name="Google Shape;1309;p78"/>
          <p:cNvSpPr/>
          <p:nvPr/>
        </p:nvSpPr>
        <p:spPr>
          <a:xfrm>
            <a:off x="21742100" y="3002890"/>
            <a:ext cx="2042778" cy="1198758"/>
          </a:xfrm>
          <a:custGeom>
            <a:avLst/>
            <a:gdLst/>
            <a:ahLst/>
            <a:cxnLst/>
            <a:rect l="l" t="t" r="r" b="b"/>
            <a:pathLst>
              <a:path w="21600" h="21600" extrusionOk="0">
                <a:moveTo>
                  <a:pt x="5981" y="0"/>
                </a:moveTo>
                <a:cubicBezTo>
                  <a:pt x="5318" y="0"/>
                  <a:pt x="5251" y="421"/>
                  <a:pt x="5251" y="703"/>
                </a:cubicBezTo>
                <a:cubicBezTo>
                  <a:pt x="5251" y="1625"/>
                  <a:pt x="5818" y="2076"/>
                  <a:pt x="6373" y="2076"/>
                </a:cubicBezTo>
                <a:cubicBezTo>
                  <a:pt x="6629" y="2076"/>
                  <a:pt x="6830" y="1948"/>
                  <a:pt x="7020" y="1800"/>
                </a:cubicBezTo>
                <a:lnTo>
                  <a:pt x="7662" y="5321"/>
                </a:lnTo>
                <a:lnTo>
                  <a:pt x="6272" y="8626"/>
                </a:lnTo>
                <a:cubicBezTo>
                  <a:pt x="5644" y="7964"/>
                  <a:pt x="4905" y="7581"/>
                  <a:pt x="4114" y="7581"/>
                </a:cubicBezTo>
                <a:cubicBezTo>
                  <a:pt x="1846" y="7581"/>
                  <a:pt x="0" y="10723"/>
                  <a:pt x="0" y="14589"/>
                </a:cubicBezTo>
                <a:cubicBezTo>
                  <a:pt x="0" y="18455"/>
                  <a:pt x="1846" y="21600"/>
                  <a:pt x="4114" y="21600"/>
                </a:cubicBezTo>
                <a:cubicBezTo>
                  <a:pt x="5794" y="21600"/>
                  <a:pt x="7240" y="19876"/>
                  <a:pt x="7879" y="17411"/>
                </a:cubicBezTo>
                <a:cubicBezTo>
                  <a:pt x="8424" y="17540"/>
                  <a:pt x="8902" y="17653"/>
                  <a:pt x="9213" y="17727"/>
                </a:cubicBezTo>
                <a:lnTo>
                  <a:pt x="9066" y="18608"/>
                </a:lnTo>
                <a:lnTo>
                  <a:pt x="8636" y="18608"/>
                </a:lnTo>
                <a:lnTo>
                  <a:pt x="8636" y="19403"/>
                </a:lnTo>
                <a:lnTo>
                  <a:pt x="9935" y="19403"/>
                </a:lnTo>
                <a:lnTo>
                  <a:pt x="9935" y="18608"/>
                </a:lnTo>
                <a:lnTo>
                  <a:pt x="9518" y="18608"/>
                </a:lnTo>
                <a:lnTo>
                  <a:pt x="9653" y="17802"/>
                </a:lnTo>
                <a:cubicBezTo>
                  <a:pt x="9727" y="17820"/>
                  <a:pt x="9803" y="17828"/>
                  <a:pt x="9881" y="17828"/>
                </a:cubicBezTo>
                <a:cubicBezTo>
                  <a:pt x="10814" y="17828"/>
                  <a:pt x="11572" y="16536"/>
                  <a:pt x="11572" y="14946"/>
                </a:cubicBezTo>
                <a:cubicBezTo>
                  <a:pt x="11572" y="14521"/>
                  <a:pt x="11518" y="14115"/>
                  <a:pt x="11420" y="13751"/>
                </a:cubicBezTo>
                <a:lnTo>
                  <a:pt x="15558" y="6835"/>
                </a:lnTo>
                <a:lnTo>
                  <a:pt x="15786" y="8209"/>
                </a:lnTo>
                <a:cubicBezTo>
                  <a:pt x="14363" y="9313"/>
                  <a:pt x="13372" y="11755"/>
                  <a:pt x="13372" y="14589"/>
                </a:cubicBezTo>
                <a:cubicBezTo>
                  <a:pt x="13372" y="18455"/>
                  <a:pt x="15217" y="21600"/>
                  <a:pt x="17486" y="21600"/>
                </a:cubicBezTo>
                <a:cubicBezTo>
                  <a:pt x="19754" y="21600"/>
                  <a:pt x="21600" y="18455"/>
                  <a:pt x="21600" y="14589"/>
                </a:cubicBezTo>
                <a:cubicBezTo>
                  <a:pt x="21600" y="10723"/>
                  <a:pt x="19754" y="7581"/>
                  <a:pt x="17486" y="7581"/>
                </a:cubicBezTo>
                <a:cubicBezTo>
                  <a:pt x="17110" y="7581"/>
                  <a:pt x="16746" y="7667"/>
                  <a:pt x="16399" y="7829"/>
                </a:cubicBezTo>
                <a:lnTo>
                  <a:pt x="15517" y="2545"/>
                </a:lnTo>
                <a:lnTo>
                  <a:pt x="16732" y="2545"/>
                </a:lnTo>
                <a:cubicBezTo>
                  <a:pt x="17076" y="2545"/>
                  <a:pt x="17388" y="2942"/>
                  <a:pt x="17457" y="3516"/>
                </a:cubicBezTo>
                <a:cubicBezTo>
                  <a:pt x="17535" y="4166"/>
                  <a:pt x="17308" y="4752"/>
                  <a:pt x="16976" y="4938"/>
                </a:cubicBezTo>
                <a:cubicBezTo>
                  <a:pt x="16842" y="5012"/>
                  <a:pt x="16753" y="5223"/>
                  <a:pt x="16753" y="5462"/>
                </a:cubicBezTo>
                <a:cubicBezTo>
                  <a:pt x="16753" y="5839"/>
                  <a:pt x="16970" y="6107"/>
                  <a:pt x="17180" y="5989"/>
                </a:cubicBezTo>
                <a:cubicBezTo>
                  <a:pt x="17780" y="5652"/>
                  <a:pt x="18199" y="4626"/>
                  <a:pt x="18111" y="3464"/>
                </a:cubicBezTo>
                <a:cubicBezTo>
                  <a:pt x="18022" y="2287"/>
                  <a:pt x="17401" y="1437"/>
                  <a:pt x="16921" y="1437"/>
                </a:cubicBezTo>
                <a:lnTo>
                  <a:pt x="14368" y="1437"/>
                </a:lnTo>
                <a:lnTo>
                  <a:pt x="14380" y="2545"/>
                </a:lnTo>
                <a:lnTo>
                  <a:pt x="14842" y="2545"/>
                </a:lnTo>
                <a:lnTo>
                  <a:pt x="15239" y="4926"/>
                </a:lnTo>
                <a:lnTo>
                  <a:pt x="8272" y="4926"/>
                </a:lnTo>
                <a:lnTo>
                  <a:pt x="7617" y="1333"/>
                </a:lnTo>
                <a:cubicBezTo>
                  <a:pt x="7769" y="1234"/>
                  <a:pt x="7932" y="1160"/>
                  <a:pt x="8127" y="1160"/>
                </a:cubicBezTo>
                <a:lnTo>
                  <a:pt x="9190" y="1160"/>
                </a:lnTo>
                <a:cubicBezTo>
                  <a:pt x="9319" y="1160"/>
                  <a:pt x="9381" y="936"/>
                  <a:pt x="9330" y="734"/>
                </a:cubicBezTo>
                <a:cubicBezTo>
                  <a:pt x="9146" y="1"/>
                  <a:pt x="8468" y="0"/>
                  <a:pt x="8468" y="0"/>
                </a:cubicBezTo>
                <a:cubicBezTo>
                  <a:pt x="8468" y="0"/>
                  <a:pt x="6644" y="0"/>
                  <a:pt x="5981" y="0"/>
                </a:cubicBezTo>
                <a:close/>
                <a:moveTo>
                  <a:pt x="8473" y="6035"/>
                </a:moveTo>
                <a:lnTo>
                  <a:pt x="15109" y="6035"/>
                </a:lnTo>
                <a:lnTo>
                  <a:pt x="11037" y="12844"/>
                </a:lnTo>
                <a:cubicBezTo>
                  <a:pt x="10907" y="12638"/>
                  <a:pt x="10758" y="12465"/>
                  <a:pt x="10596" y="12335"/>
                </a:cubicBezTo>
                <a:lnTo>
                  <a:pt x="10780" y="11241"/>
                </a:lnTo>
                <a:lnTo>
                  <a:pt x="11271" y="11241"/>
                </a:lnTo>
                <a:lnTo>
                  <a:pt x="11271" y="10446"/>
                </a:lnTo>
                <a:lnTo>
                  <a:pt x="9972" y="10446"/>
                </a:lnTo>
                <a:lnTo>
                  <a:pt x="9972" y="11241"/>
                </a:lnTo>
                <a:lnTo>
                  <a:pt x="10329" y="11241"/>
                </a:lnTo>
                <a:lnTo>
                  <a:pt x="10183" y="12110"/>
                </a:lnTo>
                <a:cubicBezTo>
                  <a:pt x="10085" y="12080"/>
                  <a:pt x="9984" y="12061"/>
                  <a:pt x="9881" y="12061"/>
                </a:cubicBezTo>
                <a:cubicBezTo>
                  <a:pt x="9859" y="12061"/>
                  <a:pt x="9751" y="12072"/>
                  <a:pt x="9578" y="12090"/>
                </a:cubicBezTo>
                <a:lnTo>
                  <a:pt x="8473" y="6035"/>
                </a:lnTo>
                <a:close/>
                <a:moveTo>
                  <a:pt x="7904" y="6645"/>
                </a:moveTo>
                <a:lnTo>
                  <a:pt x="8911" y="12159"/>
                </a:lnTo>
                <a:cubicBezTo>
                  <a:pt x="8639" y="12188"/>
                  <a:pt x="8326" y="12221"/>
                  <a:pt x="7994" y="12257"/>
                </a:cubicBezTo>
                <a:cubicBezTo>
                  <a:pt x="7752" y="11093"/>
                  <a:pt x="7334" y="10070"/>
                  <a:pt x="6796" y="9280"/>
                </a:cubicBezTo>
                <a:lnTo>
                  <a:pt x="7904" y="6645"/>
                </a:lnTo>
                <a:close/>
                <a:moveTo>
                  <a:pt x="4114" y="8687"/>
                </a:moveTo>
                <a:cubicBezTo>
                  <a:pt x="4764" y="8687"/>
                  <a:pt x="5373" y="8995"/>
                  <a:pt x="5893" y="9527"/>
                </a:cubicBezTo>
                <a:lnTo>
                  <a:pt x="4584" y="12634"/>
                </a:lnTo>
                <a:cubicBezTo>
                  <a:pt x="4288" y="12667"/>
                  <a:pt x="4109" y="12686"/>
                  <a:pt x="4109" y="12686"/>
                </a:cubicBezTo>
                <a:cubicBezTo>
                  <a:pt x="3496" y="12691"/>
                  <a:pt x="2997" y="13543"/>
                  <a:pt x="2997" y="14589"/>
                </a:cubicBezTo>
                <a:cubicBezTo>
                  <a:pt x="2997" y="15507"/>
                  <a:pt x="3381" y="16277"/>
                  <a:pt x="3889" y="16455"/>
                </a:cubicBezTo>
                <a:cubicBezTo>
                  <a:pt x="3930" y="16469"/>
                  <a:pt x="5660" y="16882"/>
                  <a:pt x="7205" y="17249"/>
                </a:cubicBezTo>
                <a:cubicBezTo>
                  <a:pt x="6633" y="19172"/>
                  <a:pt x="5463" y="20494"/>
                  <a:pt x="4114" y="20494"/>
                </a:cubicBezTo>
                <a:cubicBezTo>
                  <a:pt x="2204" y="20494"/>
                  <a:pt x="649" y="17844"/>
                  <a:pt x="649" y="14589"/>
                </a:cubicBezTo>
                <a:cubicBezTo>
                  <a:pt x="649" y="11334"/>
                  <a:pt x="2204" y="8687"/>
                  <a:pt x="4114" y="8687"/>
                </a:cubicBezTo>
                <a:close/>
                <a:moveTo>
                  <a:pt x="17486" y="8687"/>
                </a:moveTo>
                <a:cubicBezTo>
                  <a:pt x="19396" y="8687"/>
                  <a:pt x="20950" y="11334"/>
                  <a:pt x="20949" y="14589"/>
                </a:cubicBezTo>
                <a:cubicBezTo>
                  <a:pt x="20949" y="17844"/>
                  <a:pt x="19396" y="20494"/>
                  <a:pt x="17486" y="20494"/>
                </a:cubicBezTo>
                <a:cubicBezTo>
                  <a:pt x="15575" y="20494"/>
                  <a:pt x="14020" y="17844"/>
                  <a:pt x="14020" y="14589"/>
                </a:cubicBezTo>
                <a:cubicBezTo>
                  <a:pt x="14020" y="12262"/>
                  <a:pt x="14816" y="10246"/>
                  <a:pt x="15967" y="9286"/>
                </a:cubicBezTo>
                <a:lnTo>
                  <a:pt x="16406" y="11920"/>
                </a:lnTo>
                <a:cubicBezTo>
                  <a:pt x="16436" y="12122"/>
                  <a:pt x="16790" y="14404"/>
                  <a:pt x="17692" y="15438"/>
                </a:cubicBezTo>
                <a:lnTo>
                  <a:pt x="18055" y="14520"/>
                </a:lnTo>
                <a:cubicBezTo>
                  <a:pt x="17342" y="13701"/>
                  <a:pt x="17039" y="11666"/>
                  <a:pt x="17036" y="11646"/>
                </a:cubicBezTo>
                <a:lnTo>
                  <a:pt x="16577" y="8894"/>
                </a:lnTo>
                <a:cubicBezTo>
                  <a:pt x="16867" y="8760"/>
                  <a:pt x="17171" y="8687"/>
                  <a:pt x="17486" y="8687"/>
                </a:cubicBezTo>
                <a:close/>
                <a:moveTo>
                  <a:pt x="6415" y="10184"/>
                </a:moveTo>
                <a:cubicBezTo>
                  <a:pt x="6803" y="10772"/>
                  <a:pt x="7112" y="11504"/>
                  <a:pt x="7314" y="12332"/>
                </a:cubicBezTo>
                <a:cubicBezTo>
                  <a:pt x="6660" y="12403"/>
                  <a:pt x="5985" y="12480"/>
                  <a:pt x="5424" y="12542"/>
                </a:cubicBezTo>
                <a:lnTo>
                  <a:pt x="6415" y="10184"/>
                </a:lnTo>
                <a:close/>
                <a:moveTo>
                  <a:pt x="8776" y="12764"/>
                </a:moveTo>
                <a:cubicBezTo>
                  <a:pt x="8525" y="13134"/>
                  <a:pt x="8338" y="13628"/>
                  <a:pt x="8249" y="14189"/>
                </a:cubicBezTo>
                <a:lnTo>
                  <a:pt x="8222" y="14189"/>
                </a:lnTo>
                <a:cubicBezTo>
                  <a:pt x="8206" y="13725"/>
                  <a:pt x="8164" y="13271"/>
                  <a:pt x="8098" y="12836"/>
                </a:cubicBezTo>
                <a:lnTo>
                  <a:pt x="8776" y="12764"/>
                </a:lnTo>
                <a:close/>
                <a:moveTo>
                  <a:pt x="9881" y="12767"/>
                </a:moveTo>
                <a:cubicBezTo>
                  <a:pt x="10586" y="12767"/>
                  <a:pt x="11160" y="13745"/>
                  <a:pt x="11160" y="14946"/>
                </a:cubicBezTo>
                <a:cubicBezTo>
                  <a:pt x="11160" y="16148"/>
                  <a:pt x="10586" y="17123"/>
                  <a:pt x="9881" y="17123"/>
                </a:cubicBezTo>
                <a:cubicBezTo>
                  <a:pt x="9843" y="17123"/>
                  <a:pt x="9805" y="17120"/>
                  <a:pt x="9768" y="17114"/>
                </a:cubicBezTo>
                <a:lnTo>
                  <a:pt x="10134" y="14932"/>
                </a:lnTo>
                <a:cubicBezTo>
                  <a:pt x="10167" y="14736"/>
                  <a:pt x="10101" y="14530"/>
                  <a:pt x="9986" y="14474"/>
                </a:cubicBezTo>
                <a:cubicBezTo>
                  <a:pt x="9871" y="14418"/>
                  <a:pt x="9750" y="14531"/>
                  <a:pt x="9717" y="14727"/>
                </a:cubicBezTo>
                <a:lnTo>
                  <a:pt x="9349" y="16927"/>
                </a:lnTo>
                <a:cubicBezTo>
                  <a:pt x="8908" y="16582"/>
                  <a:pt x="8602" y="15824"/>
                  <a:pt x="8602" y="14946"/>
                </a:cubicBezTo>
                <a:cubicBezTo>
                  <a:pt x="8602" y="13745"/>
                  <a:pt x="9176" y="12767"/>
                  <a:pt x="9881" y="12767"/>
                </a:cubicBezTo>
                <a:close/>
                <a:moveTo>
                  <a:pt x="7434" y="12905"/>
                </a:moveTo>
                <a:cubicBezTo>
                  <a:pt x="7505" y="13308"/>
                  <a:pt x="7549" y="13729"/>
                  <a:pt x="7568" y="14163"/>
                </a:cubicBezTo>
                <a:lnTo>
                  <a:pt x="4783" y="14059"/>
                </a:lnTo>
                <a:lnTo>
                  <a:pt x="5169" y="13144"/>
                </a:lnTo>
                <a:lnTo>
                  <a:pt x="7434" y="12905"/>
                </a:lnTo>
                <a:close/>
                <a:moveTo>
                  <a:pt x="4332" y="13233"/>
                </a:moveTo>
                <a:lnTo>
                  <a:pt x="3538" y="15122"/>
                </a:lnTo>
                <a:lnTo>
                  <a:pt x="4819" y="15168"/>
                </a:lnTo>
                <a:cubicBezTo>
                  <a:pt x="4692" y="15614"/>
                  <a:pt x="4424" y="15925"/>
                  <a:pt x="4114" y="15925"/>
                </a:cubicBezTo>
                <a:cubicBezTo>
                  <a:pt x="3682" y="15925"/>
                  <a:pt x="3330" y="15325"/>
                  <a:pt x="3330" y="14589"/>
                </a:cubicBezTo>
                <a:cubicBezTo>
                  <a:pt x="3330" y="13853"/>
                  <a:pt x="3683" y="13256"/>
                  <a:pt x="4114" y="13256"/>
                </a:cubicBezTo>
                <a:lnTo>
                  <a:pt x="4332" y="13233"/>
                </a:lnTo>
                <a:close/>
                <a:moveTo>
                  <a:pt x="5175" y="15182"/>
                </a:moveTo>
                <a:lnTo>
                  <a:pt x="7554" y="15271"/>
                </a:lnTo>
                <a:cubicBezTo>
                  <a:pt x="7520" y="15772"/>
                  <a:pt x="7451" y="16251"/>
                  <a:pt x="7348" y="16705"/>
                </a:cubicBezTo>
                <a:lnTo>
                  <a:pt x="4795" y="16095"/>
                </a:lnTo>
                <a:cubicBezTo>
                  <a:pt x="4970" y="15864"/>
                  <a:pt x="5105" y="15548"/>
                  <a:pt x="5175" y="15182"/>
                </a:cubicBezTo>
                <a:close/>
                <a:moveTo>
                  <a:pt x="8205" y="15335"/>
                </a:moveTo>
                <a:cubicBezTo>
                  <a:pt x="8258" y="15999"/>
                  <a:pt x="8444" y="16593"/>
                  <a:pt x="8717" y="17034"/>
                </a:cubicBezTo>
                <a:lnTo>
                  <a:pt x="8005" y="16864"/>
                </a:lnTo>
                <a:cubicBezTo>
                  <a:pt x="8104" y="16376"/>
                  <a:pt x="8172" y="15864"/>
                  <a:pt x="8205" y="15335"/>
                </a:cubicBezTo>
                <a:close/>
              </a:path>
            </a:pathLst>
          </a:custGeom>
          <a:blipFill rotWithShape="1">
            <a:blip r:embed="rId3">
              <a:alphaModFix/>
            </a:blip>
            <a:stretch>
              <a:fillRect/>
            </a:stretch>
          </a:blipFill>
          <a:ln>
            <a:noFill/>
          </a:ln>
          <a:effectLst>
            <a:outerShdw blurRad="50800" dist="25400" dir="5400000" rotWithShape="0">
              <a:srgbClr val="000000">
                <a:alpha val="49411"/>
              </a:srgbClr>
            </a:outerShdw>
          </a:effectLst>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FFFFF"/>
              </a:buClr>
              <a:buSzPts val="5000"/>
              <a:buFont typeface="Helvetica Neue Light"/>
              <a:buNone/>
            </a:pPr>
            <a:endParaRPr sz="5000" b="0" i="0" u="none" strike="noStrike" cap="none">
              <a:solidFill>
                <a:srgbClr val="000000"/>
              </a:solidFill>
              <a:latin typeface="Helvetica Neue Light"/>
              <a:ea typeface="Helvetica Neue Light"/>
              <a:cs typeface="Helvetica Neue Light"/>
              <a:sym typeface="Helvetica Neue Light"/>
            </a:endParaRPr>
          </a:p>
        </p:txBody>
      </p:sp>
      <p:sp>
        <p:nvSpPr>
          <p:cNvPr id="6" name="Google Shape;1277;p74"/>
          <p:cNvSpPr txBox="1"/>
          <p:nvPr/>
        </p:nvSpPr>
        <p:spPr>
          <a:xfrm>
            <a:off x="0" y="0"/>
            <a:ext cx="24330991" cy="2657101"/>
          </a:xfrm>
          <a:prstGeom prst="rect">
            <a:avLst/>
          </a:prstGeom>
          <a:noFill/>
          <a:ln>
            <a:noFill/>
          </a:ln>
        </p:spPr>
        <p:txBody>
          <a:bodyPr spcFirstLastPara="1" wrap="square" lIns="71425" tIns="71425" rIns="71425" bIns="71425" anchor="ctr" anchorCtr="0">
            <a:noAutofit/>
          </a:bodyPr>
          <a:lstStyle/>
          <a:p>
            <a:pPr marL="0" marR="0" lvl="0" indent="0" algn="ctr" rtl="0">
              <a:lnSpc>
                <a:spcPct val="100000"/>
              </a:lnSpc>
              <a:spcBef>
                <a:spcPts val="0"/>
              </a:spcBef>
              <a:spcAft>
                <a:spcPts val="0"/>
              </a:spcAft>
              <a:buClr>
                <a:srgbClr val="F6F6F6"/>
              </a:buClr>
              <a:buSzPts val="8000"/>
              <a:buFont typeface="Microsoft JhengHei"/>
              <a:buNone/>
            </a:pPr>
            <a:r>
              <a:rPr lang="en-US" sz="8800" b="1" i="0" u="none" strike="noStrike" cap="none" dirty="0" err="1">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項目六「實習及夥伴學校關係</a:t>
            </a:r>
            <a:r>
              <a:rPr lang="en-US" sz="8800" b="1" i="0" u="none" strike="noStrike" cap="none" dirty="0">
                <a:solidFill>
                  <a:srgbClr val="F6F6F6"/>
                </a:solidFill>
                <a:effectLst>
                  <a:outerShdw blurRad="38100" dist="38100" dir="2700000" algn="tl">
                    <a:srgbClr val="000000">
                      <a:alpha val="43137"/>
                    </a:srgbClr>
                  </a:outerShdw>
                </a:effectLst>
                <a:latin typeface="Microsoft JhengHei"/>
                <a:ea typeface="Microsoft JhengHei"/>
                <a:cs typeface="Microsoft JhengHei"/>
                <a:sym typeface="Microsoft JhengHei"/>
              </a:rPr>
              <a:t>」</a:t>
            </a:r>
            <a:endParaRPr sz="8800" b="0" i="0" u="none" strike="noStrike" cap="none" dirty="0">
              <a:solidFill>
                <a:srgbClr val="000000"/>
              </a:solidFill>
              <a:effectLst>
                <a:outerShdw blurRad="38100" dist="38100" dir="2700000" algn="tl">
                  <a:srgbClr val="000000">
                    <a:alpha val="43137"/>
                  </a:srgbClr>
                </a:outerShdw>
              </a:effectLst>
              <a:sym typeface="Aria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5061296" y="2566029"/>
            <a:ext cx="13684989" cy="2070701"/>
          </a:xfrm>
        </p:spPr>
        <p:txBody>
          <a:bodyPr/>
          <a:lstStyle/>
          <a:p>
            <a:pPr>
              <a:spcBef>
                <a:spcPts val="1200"/>
              </a:spcBef>
              <a:spcAft>
                <a:spcPts val="1200"/>
              </a:spcAft>
            </a:pP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1.</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師資培育在學校組織中之定位</a:t>
            </a:r>
            <a:r>
              <a:rPr lang="en-US" altLang="zh-TW" sz="5400" kern="1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54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7" name="文字版面配置區 6"/>
          <p:cNvSpPr>
            <a:spLocks noGrp="1"/>
          </p:cNvSpPr>
          <p:nvPr>
            <p:ph type="body" idx="6"/>
          </p:nvPr>
        </p:nvSpPr>
        <p:spPr>
          <a:xfrm>
            <a:off x="589180" y="4203897"/>
            <a:ext cx="21933431" cy="865665"/>
          </a:xfrm>
        </p:spPr>
        <p:txBody>
          <a:bodyPr/>
          <a:lstStyle/>
          <a:p>
            <a:pPr marL="457200" lvl="1" indent="0">
              <a:spcBef>
                <a:spcPts val="1200"/>
              </a:spcBef>
              <a:buNone/>
            </a:pPr>
            <a:r>
              <a:rPr lang="en-US" altLang="zh-TW" sz="5400" b="1" kern="100" dirty="0">
                <a:latin typeface="Times New Roman" panose="02020603050405020304" pitchFamily="18" charset="0"/>
                <a:ea typeface="標楷體" panose="03000509000000000000" pitchFamily="65" charset="-120"/>
                <a:cs typeface="Times New Roman" panose="02020603050405020304" pitchFamily="18" charset="0"/>
              </a:rPr>
              <a:t>1-1</a:t>
            </a:r>
            <a:r>
              <a:rPr lang="zh-TW" altLang="en-US" sz="5400" b="1" kern="100" dirty="0">
                <a:latin typeface="Times New Roman" panose="02020603050405020304" pitchFamily="18" charset="0"/>
                <a:ea typeface="標楷體" panose="03000509000000000000" pitchFamily="65" charset="-120"/>
                <a:cs typeface="Times New Roman" panose="02020603050405020304" pitchFamily="18" charset="0"/>
              </a:rPr>
              <a:t> </a:t>
            </a:r>
            <a:r>
              <a:rPr lang="zh-TW" altLang="zh-TW" sz="5400" b="1" kern="100" dirty="0">
                <a:latin typeface="Times New Roman" panose="02020603050405020304" pitchFamily="18" charset="0"/>
                <a:ea typeface="標楷體" panose="03000509000000000000" pitchFamily="65" charset="-120"/>
                <a:cs typeface="Times New Roman" panose="02020603050405020304" pitchFamily="18" charset="0"/>
              </a:rPr>
              <a:t>須正式明列於學校組織規程中，並訂有設置辦法</a:t>
            </a:r>
            <a:r>
              <a:rPr lang="en-US" altLang="zh-TW" sz="5400" b="1" kern="1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48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8" name="文字版面配置區 7"/>
          <p:cNvSpPr>
            <a:spLocks noGrp="1"/>
          </p:cNvSpPr>
          <p:nvPr>
            <p:ph type="body" idx="7"/>
          </p:nvPr>
        </p:nvSpPr>
        <p:spPr>
          <a:xfrm>
            <a:off x="1172819" y="5371416"/>
            <a:ext cx="21070955" cy="6615175"/>
          </a:xfrm>
        </p:spPr>
        <p:txBody>
          <a:bodyPr/>
          <a:lstStyle/>
          <a:p>
            <a:pPr algn="l"/>
            <a:r>
              <a:rPr lang="zh-TW" altLang="zh-TW" sz="5400" dirty="0">
                <a:latin typeface="微軟正黑體" panose="020B0604030504040204" pitchFamily="34" charset="-120"/>
                <a:ea typeface="微軟正黑體" panose="020B0604030504040204" pitchFamily="34" charset="-120"/>
              </a:rPr>
              <a:t>本校於組織規程第十三條中明訂師資培育暨就業輔導處為正式單位，負責培育國民小學、幼兒園及特殊教育之優良師資，並規劃教育學程、實習輔導、地方教育輔導、就業輔導等相關事宜。置處長一人，得視需要置專任教師若干人。下設課程與教學組、教育實習與輔導組、就業輔導組、教師教育研究中心，各組置組長一人、職員若干人。（佐證資料基</a:t>
            </a:r>
            <a:r>
              <a:rPr lang="en-US" altLang="zh-TW" sz="5400" dirty="0">
                <a:latin typeface="微軟正黑體" panose="020B0604030504040204" pitchFamily="34" charset="-120"/>
                <a:ea typeface="微軟正黑體" panose="020B0604030504040204" pitchFamily="34" charset="-120"/>
              </a:rPr>
              <a:t>1-1-2</a:t>
            </a:r>
            <a:r>
              <a:rPr lang="zh-TW" altLang="zh-TW" sz="5400" dirty="0">
                <a:latin typeface="微軟正黑體" panose="020B0604030504040204" pitchFamily="34" charset="-120"/>
                <a:ea typeface="微軟正黑體" panose="020B0604030504040204" pitchFamily="34" charset="-120"/>
              </a:rPr>
              <a:t>： 本校組織規程）</a:t>
            </a:r>
          </a:p>
          <a:p>
            <a:pPr algn="l"/>
            <a:endParaRPr lang="zh-TW" altLang="en-US" sz="5400" dirty="0">
              <a:latin typeface="微軟正黑體" panose="020B0604030504040204" pitchFamily="34" charset="-120"/>
              <a:ea typeface="微軟正黑體" panose="020B0604030504040204" pitchFamily="34" charset="-120"/>
            </a:endParaRPr>
          </a:p>
        </p:txBody>
      </p:sp>
      <p:sp>
        <p:nvSpPr>
          <p:cNvPr id="13" name="文字版面配置區 12"/>
          <p:cNvSpPr>
            <a:spLocks noGrp="1"/>
          </p:cNvSpPr>
          <p:nvPr>
            <p:ph type="body" idx="15"/>
          </p:nvPr>
        </p:nvSpPr>
        <p:spPr>
          <a:xfrm>
            <a:off x="0" y="1"/>
            <a:ext cx="24384000" cy="2464904"/>
          </a:xfrm>
        </p:spPr>
        <p:txBody>
          <a:bodyPr/>
          <a:lstStyle/>
          <a:p>
            <a:r>
              <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p>
        </p:txBody>
      </p:sp>
    </p:spTree>
    <p:extLst>
      <p:ext uri="{BB962C8B-B14F-4D97-AF65-F5344CB8AC3E}">
        <p14:creationId xmlns:p14="http://schemas.microsoft.com/office/powerpoint/2010/main" val="40302405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593034" y="2342210"/>
            <a:ext cx="23197931" cy="1275633"/>
          </a:xfrm>
        </p:spPr>
        <p:txBody>
          <a:bodyPr/>
          <a:lstStyle/>
          <a:p>
            <a:pPr marL="359410" indent="-359410">
              <a:spcBef>
                <a:spcPts val="1200"/>
              </a:spcBef>
              <a:spcAft>
                <a:spcPts val="1200"/>
              </a:spcAft>
            </a:pPr>
            <a:r>
              <a:rPr lang="en-US" altLang="zh-TW" sz="3600" kern="100" dirty="0">
                <a:latin typeface="Times New Roman" panose="02020603050405020304" pitchFamily="18" charset="0"/>
                <a:ea typeface="標楷體" panose="03000509000000000000" pitchFamily="65" charset="-120"/>
                <a:cs typeface="Times New Roman" panose="02020603050405020304" pitchFamily="18" charset="0"/>
              </a:rPr>
              <a:t>2-1.</a:t>
            </a:r>
            <a:r>
              <a:rPr lang="zh-TW" altLang="zh-TW" sz="3600" kern="100" dirty="0">
                <a:latin typeface="Times New Roman" panose="02020603050405020304" pitchFamily="18" charset="0"/>
                <a:ea typeface="標楷體" panose="03000509000000000000" pitchFamily="65" charset="-120"/>
                <a:cs typeface="Times New Roman" panose="02020603050405020304" pitchFamily="18" charset="0"/>
              </a:rPr>
              <a:t>空間符合「專科以上學校總量發展規模與資源條件標準」之規定</a:t>
            </a:r>
            <a:r>
              <a:rPr lang="en-US" altLang="zh-TW" sz="3600" kern="100" dirty="0">
                <a:latin typeface="Times New Roman" panose="02020603050405020304" pitchFamily="18" charset="0"/>
                <a:ea typeface="標楷體" panose="03000509000000000000" pitchFamily="65" charset="-120"/>
                <a:cs typeface="Times New Roman" panose="02020603050405020304" pitchFamily="18" charset="0"/>
              </a:rPr>
              <a:t> </a:t>
            </a:r>
            <a:endParaRPr lang="zh-TW" altLang="zh-TW" sz="36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sz="3600" dirty="0"/>
          </a:p>
        </p:txBody>
      </p:sp>
      <p:sp>
        <p:nvSpPr>
          <p:cNvPr id="8" name="文字版面配置區 7"/>
          <p:cNvSpPr>
            <a:spLocks noGrp="1"/>
          </p:cNvSpPr>
          <p:nvPr>
            <p:ph type="body" idx="7"/>
          </p:nvPr>
        </p:nvSpPr>
        <p:spPr>
          <a:xfrm>
            <a:off x="5481487" y="2868027"/>
            <a:ext cx="12249919" cy="865665"/>
          </a:xfrm>
        </p:spPr>
        <p:txBody>
          <a:bodyPr/>
          <a:lstStyle/>
          <a:p>
            <a:pPr>
              <a:lnSpc>
                <a:spcPct val="150000"/>
              </a:lnSpc>
              <a:spcBef>
                <a:spcPts val="1200"/>
              </a:spcBef>
            </a:pP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表基</a:t>
            </a: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2-1-3 </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特教系之空間與設施一覽表</a:t>
            </a:r>
            <a:endParaRPr lang="zh-TW" altLang="zh-TW" sz="32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15" name="文字版面配置區 12"/>
          <p:cNvSpPr>
            <a:spLocks noGrp="1"/>
          </p:cNvSpPr>
          <p:nvPr>
            <p:ph type="body" idx="15"/>
          </p:nvPr>
        </p:nvSpPr>
        <p:spPr>
          <a:xfrm>
            <a:off x="0" y="1"/>
            <a:ext cx="24384000" cy="2464904"/>
          </a:xfrm>
        </p:spPr>
        <p:txBody>
          <a:bodyPr/>
          <a:lstStyle/>
          <a:p>
            <a:r>
              <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p>
        </p:txBody>
      </p:sp>
      <p:graphicFrame>
        <p:nvGraphicFramePr>
          <p:cNvPr id="18" name="表格 17"/>
          <p:cNvGraphicFramePr>
            <a:graphicFrameLocks noGrp="1"/>
          </p:cNvGraphicFramePr>
          <p:nvPr>
            <p:extLst>
              <p:ext uri="{D42A27DB-BD31-4B8C-83A1-F6EECF244321}">
                <p14:modId xmlns:p14="http://schemas.microsoft.com/office/powerpoint/2010/main" val="2732755548"/>
              </p:ext>
            </p:extLst>
          </p:nvPr>
        </p:nvGraphicFramePr>
        <p:xfrm>
          <a:off x="8194275" y="3617843"/>
          <a:ext cx="8304681" cy="10123077"/>
        </p:xfrm>
        <a:graphic>
          <a:graphicData uri="http://schemas.openxmlformats.org/drawingml/2006/table">
            <a:tbl>
              <a:tblPr>
                <a:tableStyleId>{C9AE6033-6D39-4CC2-90DF-808DB374BDA0}</a:tableStyleId>
              </a:tblPr>
              <a:tblGrid>
                <a:gridCol w="2171881">
                  <a:extLst>
                    <a:ext uri="{9D8B030D-6E8A-4147-A177-3AD203B41FA5}">
                      <a16:colId xmlns:a16="http://schemas.microsoft.com/office/drawing/2014/main" val="2302058448"/>
                    </a:ext>
                  </a:extLst>
                </a:gridCol>
                <a:gridCol w="3181527">
                  <a:extLst>
                    <a:ext uri="{9D8B030D-6E8A-4147-A177-3AD203B41FA5}">
                      <a16:colId xmlns:a16="http://schemas.microsoft.com/office/drawing/2014/main" val="118073784"/>
                    </a:ext>
                  </a:extLst>
                </a:gridCol>
                <a:gridCol w="2951273">
                  <a:extLst>
                    <a:ext uri="{9D8B030D-6E8A-4147-A177-3AD203B41FA5}">
                      <a16:colId xmlns:a16="http://schemas.microsoft.com/office/drawing/2014/main" val="1913454763"/>
                    </a:ext>
                  </a:extLst>
                </a:gridCol>
              </a:tblGrid>
              <a:tr h="431211">
                <a:tc>
                  <a:txBody>
                    <a:bodyPr/>
                    <a:lstStyle/>
                    <a:p>
                      <a:pPr algn="ctr">
                        <a:lnSpc>
                          <a:spcPts val="1200"/>
                        </a:lnSpc>
                        <a:spcAft>
                          <a:spcPts val="0"/>
                        </a:spcAft>
                      </a:pPr>
                      <a:r>
                        <a:rPr lang="zh-TW" sz="1000" kern="100">
                          <a:effectLst/>
                        </a:rPr>
                        <a:t>專業教室名稱</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200"/>
                        </a:lnSpc>
                        <a:spcAft>
                          <a:spcPts val="0"/>
                        </a:spcAft>
                      </a:pPr>
                      <a:r>
                        <a:rPr lang="zh-TW" sz="1000" kern="100">
                          <a:effectLst/>
                        </a:rPr>
                        <a:t>用</a:t>
                      </a:r>
                      <a:r>
                        <a:rPr lang="en-US" sz="1000" kern="100">
                          <a:effectLst/>
                        </a:rPr>
                        <a:t>      </a:t>
                      </a:r>
                      <a:r>
                        <a:rPr lang="zh-TW" sz="1000" kern="100">
                          <a:effectLst/>
                        </a:rPr>
                        <a:t>途</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tc>
                  <a:txBody>
                    <a:bodyPr/>
                    <a:lstStyle/>
                    <a:p>
                      <a:pPr algn="ctr">
                        <a:lnSpc>
                          <a:spcPts val="1200"/>
                        </a:lnSpc>
                        <a:spcAft>
                          <a:spcPts val="0"/>
                        </a:spcAft>
                      </a:pPr>
                      <a:r>
                        <a:rPr lang="zh-TW" sz="1000" kern="100">
                          <a:effectLst/>
                        </a:rPr>
                        <a:t>設　　　施</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363921286"/>
                  </a:ext>
                </a:extLst>
              </a:tr>
              <a:tr h="1119294">
                <a:tc>
                  <a:txBody>
                    <a:bodyPr/>
                    <a:lstStyle/>
                    <a:p>
                      <a:pPr algn="ctr">
                        <a:lnSpc>
                          <a:spcPts val="1200"/>
                        </a:lnSpc>
                        <a:spcAft>
                          <a:spcPts val="0"/>
                        </a:spcAft>
                      </a:pPr>
                      <a:r>
                        <a:rPr lang="zh-TW" sz="1000" kern="100">
                          <a:effectLst/>
                        </a:rPr>
                        <a:t>忠毅樓</a:t>
                      </a:r>
                      <a:r>
                        <a:rPr lang="en-US" sz="1000" kern="100">
                          <a:effectLst/>
                        </a:rPr>
                        <a:t>M103</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ctr">
                        <a:lnSpc>
                          <a:spcPts val="1200"/>
                        </a:lnSpc>
                        <a:spcAft>
                          <a:spcPts val="0"/>
                        </a:spcAft>
                      </a:pPr>
                      <a:r>
                        <a:rPr lang="zh-TW" sz="1000" kern="100">
                          <a:effectLst/>
                        </a:rPr>
                        <a:t>大學部普通教室使用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黑板、電動板擦機、手握有線麥克風、</a:t>
                      </a:r>
                      <a:r>
                        <a:rPr lang="en-US" sz="1000" kern="100">
                          <a:effectLst/>
                        </a:rPr>
                        <a:t>VGA</a:t>
                      </a:r>
                      <a:r>
                        <a:rPr lang="zh-TW" sz="1000" kern="100">
                          <a:effectLst/>
                        </a:rPr>
                        <a:t>分配器、電腦、主機、鍵盤、布告欄、分離式冷氣、單槍投影機、液晶投影機、電動布幕、電腦 辦公桌、桌子、椅子 黑板、電動板擦機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1849151402"/>
                  </a:ext>
                </a:extLst>
              </a:tr>
              <a:tr h="1094371">
                <a:tc>
                  <a:txBody>
                    <a:bodyPr/>
                    <a:lstStyle/>
                    <a:p>
                      <a:pPr algn="ctr">
                        <a:lnSpc>
                          <a:spcPts val="1200"/>
                        </a:lnSpc>
                        <a:spcAft>
                          <a:spcPts val="0"/>
                        </a:spcAft>
                      </a:pPr>
                      <a:r>
                        <a:rPr lang="zh-TW" sz="1000" kern="100">
                          <a:effectLst/>
                        </a:rPr>
                        <a:t>忠毅樓</a:t>
                      </a:r>
                      <a:r>
                        <a:rPr lang="en-US" sz="1000" kern="100">
                          <a:effectLst/>
                        </a:rPr>
                        <a:t>M104</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ctr">
                        <a:lnSpc>
                          <a:spcPts val="1200"/>
                        </a:lnSpc>
                        <a:spcAft>
                          <a:spcPts val="0"/>
                        </a:spcAft>
                      </a:pPr>
                      <a:r>
                        <a:rPr lang="zh-TW" sz="1000" kern="100">
                          <a:effectLst/>
                        </a:rPr>
                        <a:t>大學部普通教室使用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黑板、電動板擦機、手握有線麥克風、</a:t>
                      </a:r>
                      <a:r>
                        <a:rPr lang="en-US" sz="1000" kern="100">
                          <a:effectLst/>
                        </a:rPr>
                        <a:t>VGA</a:t>
                      </a:r>
                      <a:r>
                        <a:rPr lang="zh-TW" sz="1000" kern="100">
                          <a:effectLst/>
                        </a:rPr>
                        <a:t>分配器、電腦、主機、鍵盤、布告欄、分離式冷氣、單槍投影機、液晶投影機、電動布幕、電腦 辦公桌、桌子、椅子 黑板、電動板擦機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604512204"/>
                  </a:ext>
                </a:extLst>
              </a:tr>
              <a:tr h="1094371">
                <a:tc>
                  <a:txBody>
                    <a:bodyPr/>
                    <a:lstStyle/>
                    <a:p>
                      <a:pPr algn="ctr">
                        <a:lnSpc>
                          <a:spcPts val="1200"/>
                        </a:lnSpc>
                        <a:spcAft>
                          <a:spcPts val="0"/>
                        </a:spcAft>
                      </a:pPr>
                      <a:r>
                        <a:rPr lang="zh-TW" sz="1000" kern="100">
                          <a:effectLst/>
                        </a:rPr>
                        <a:t>忠毅樓</a:t>
                      </a:r>
                      <a:r>
                        <a:rPr lang="en-US" sz="1000" kern="100">
                          <a:effectLst/>
                        </a:rPr>
                        <a:t>M105</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ctr">
                        <a:lnSpc>
                          <a:spcPts val="1200"/>
                        </a:lnSpc>
                        <a:spcAft>
                          <a:spcPts val="0"/>
                        </a:spcAft>
                      </a:pPr>
                      <a:r>
                        <a:rPr lang="zh-TW" sz="1000" kern="100">
                          <a:effectLst/>
                        </a:rPr>
                        <a:t>大學部普通教室使用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黑板、電動板擦機、手握有線麥克風、</a:t>
                      </a:r>
                      <a:r>
                        <a:rPr lang="en-US" sz="1000" kern="100">
                          <a:effectLst/>
                        </a:rPr>
                        <a:t>VGA</a:t>
                      </a:r>
                      <a:r>
                        <a:rPr lang="zh-TW" sz="1000" kern="100">
                          <a:effectLst/>
                        </a:rPr>
                        <a:t>分配器、電腦、主機、鍵盤、布告欄、分離式冷氣、單槍投影機、液晶投影機、電動布幕、電腦 辦公桌、桌子、椅子 黑板、電動板擦機</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377773850"/>
                  </a:ext>
                </a:extLst>
              </a:tr>
              <a:tr h="1094371">
                <a:tc>
                  <a:txBody>
                    <a:bodyPr/>
                    <a:lstStyle/>
                    <a:p>
                      <a:pPr algn="ctr">
                        <a:lnSpc>
                          <a:spcPts val="1200"/>
                        </a:lnSpc>
                        <a:spcAft>
                          <a:spcPts val="0"/>
                        </a:spcAft>
                      </a:pPr>
                      <a:r>
                        <a:rPr lang="zh-TW" sz="1000" kern="100">
                          <a:effectLst/>
                        </a:rPr>
                        <a:t>忠毅樓</a:t>
                      </a:r>
                      <a:r>
                        <a:rPr lang="en-US" sz="1000" kern="100">
                          <a:effectLst/>
                        </a:rPr>
                        <a:t>M201</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研究所之研究室，平時為研究生上課使用，並提供本校師生辦理活動使用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白板、白板筆、造型桌椅、</a:t>
                      </a:r>
                      <a:r>
                        <a:rPr lang="en-US" sz="1000" kern="100">
                          <a:effectLst/>
                        </a:rPr>
                        <a:t>VGA</a:t>
                      </a:r>
                      <a:r>
                        <a:rPr lang="zh-TW" sz="1000" kern="100">
                          <a:effectLst/>
                        </a:rPr>
                        <a:t>、電動佈幕、折合式會議、辦公椅、個人電腦、筆記型電腦、教室組合無線電擴音器組合、液晶投影機、單槍投影機、分離式冷氣機、會議桌、資料櫃、書櫃、塑膠地板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566611285"/>
                  </a:ext>
                </a:extLst>
              </a:tr>
              <a:tr h="1094371">
                <a:tc>
                  <a:txBody>
                    <a:bodyPr/>
                    <a:lstStyle/>
                    <a:p>
                      <a:pPr algn="ctr">
                        <a:lnSpc>
                          <a:spcPts val="1200"/>
                        </a:lnSpc>
                        <a:spcAft>
                          <a:spcPts val="0"/>
                        </a:spcAft>
                      </a:pPr>
                      <a:r>
                        <a:rPr lang="zh-TW" sz="1000" kern="100">
                          <a:effectLst/>
                        </a:rPr>
                        <a:t>忠毅樓</a:t>
                      </a:r>
                      <a:r>
                        <a:rPr lang="en-US" sz="1000" kern="100">
                          <a:effectLst/>
                        </a:rPr>
                        <a:t>M203</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dirty="0">
                          <a:effectLst/>
                        </a:rPr>
                        <a:t>研究所之研究室，平時為研究生上課使用，並提供本校師生辦理活動使用</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白板、白板筆、造型桌椅、</a:t>
                      </a:r>
                      <a:r>
                        <a:rPr lang="en-US" sz="1000" kern="100">
                          <a:effectLst/>
                        </a:rPr>
                        <a:t>VGA</a:t>
                      </a:r>
                      <a:r>
                        <a:rPr lang="zh-TW" sz="1000" kern="100">
                          <a:effectLst/>
                        </a:rPr>
                        <a:t>、電動佈幕、折合式會議、辦公椅、個人電腦、筆記型電腦、教室組合無線電擴音器組合、液晶投影機、單槍投影機、分離式冷氣機、會議桌、資料櫃、書櫃、塑膠地板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3421495129"/>
                  </a:ext>
                </a:extLst>
              </a:tr>
              <a:tr h="1094371">
                <a:tc>
                  <a:txBody>
                    <a:bodyPr/>
                    <a:lstStyle/>
                    <a:p>
                      <a:pPr algn="ctr">
                        <a:lnSpc>
                          <a:spcPts val="1200"/>
                        </a:lnSpc>
                        <a:spcAft>
                          <a:spcPts val="0"/>
                        </a:spcAft>
                      </a:pPr>
                      <a:r>
                        <a:rPr lang="zh-TW" sz="1000" kern="100">
                          <a:effectLst/>
                        </a:rPr>
                        <a:t>忠毅樓</a:t>
                      </a:r>
                      <a:r>
                        <a:rPr lang="en-US" sz="1000" kern="100">
                          <a:effectLst/>
                        </a:rPr>
                        <a:t>M206</a:t>
                      </a:r>
                      <a:r>
                        <a:rPr lang="zh-TW" sz="1000" kern="100">
                          <a:effectLst/>
                        </a:rPr>
                        <a:t>教室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dirty="0">
                          <a:effectLst/>
                        </a:rPr>
                        <a:t>研究所之研究室，平時為研究生上課使用，並提供本校師生辦理活動使用</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白板、白板筆、造型桌椅、</a:t>
                      </a:r>
                      <a:r>
                        <a:rPr lang="en-US" sz="1000" kern="100">
                          <a:effectLst/>
                        </a:rPr>
                        <a:t>VGA</a:t>
                      </a:r>
                      <a:r>
                        <a:rPr lang="zh-TW" sz="1000" kern="100">
                          <a:effectLst/>
                        </a:rPr>
                        <a:t>、電動佈幕、折合式會議、辦公椅、個人電腦、筆記型電腦、教室組合無線電擴音器組合、液晶投影機、單槍投影機、分離式冷氣機、會議桌、資料櫃、書櫃、塑膠地板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extLst>
                  <a:ext uri="{0D108BD9-81ED-4DB2-BD59-A6C34878D82A}">
                    <a16:rowId xmlns:a16="http://schemas.microsoft.com/office/drawing/2014/main" val="2549589132"/>
                  </a:ext>
                </a:extLst>
              </a:tr>
              <a:tr h="364790">
                <a:tc>
                  <a:txBody>
                    <a:bodyPr/>
                    <a:lstStyle/>
                    <a:p>
                      <a:pPr algn="ctr">
                        <a:lnSpc>
                          <a:spcPts val="1200"/>
                        </a:lnSpc>
                        <a:spcAft>
                          <a:spcPts val="0"/>
                        </a:spcAft>
                      </a:pPr>
                      <a:r>
                        <a:rPr lang="zh-TW" sz="1000" kern="100">
                          <a:effectLst/>
                        </a:rPr>
                        <a:t>忠毅樓</a:t>
                      </a:r>
                      <a:r>
                        <a:rPr lang="en-US" sz="1000" kern="100">
                          <a:effectLst/>
                        </a:rPr>
                        <a:t>M207</a:t>
                      </a:r>
                      <a:endParaRPr lang="zh-TW" sz="1200" kern="100">
                        <a:effectLst/>
                      </a:endParaRPr>
                    </a:p>
                    <a:p>
                      <a:pPr algn="ctr">
                        <a:lnSpc>
                          <a:spcPts val="1200"/>
                        </a:lnSpc>
                        <a:spcAft>
                          <a:spcPts val="0"/>
                        </a:spcAft>
                      </a:pPr>
                      <a:r>
                        <a:rPr lang="zh-TW" sz="1000" kern="100">
                          <a:effectLst/>
                        </a:rPr>
                        <a:t>輔助科技實驗室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供本系學生研究使用，研究輔助科技相關研究</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en-US" sz="1000" kern="100" dirty="0">
                          <a:effectLst/>
                        </a:rPr>
                        <a:t> </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2079754214"/>
                  </a:ext>
                </a:extLst>
              </a:tr>
              <a:tr h="729580">
                <a:tc>
                  <a:txBody>
                    <a:bodyPr/>
                    <a:lstStyle/>
                    <a:p>
                      <a:pPr algn="ctr">
                        <a:lnSpc>
                          <a:spcPts val="1200"/>
                        </a:lnSpc>
                        <a:spcAft>
                          <a:spcPts val="0"/>
                        </a:spcAft>
                      </a:pPr>
                      <a:r>
                        <a:rPr lang="zh-TW" sz="1000" kern="100">
                          <a:effectLst/>
                        </a:rPr>
                        <a:t>忠毅樓</a:t>
                      </a:r>
                      <a:r>
                        <a:rPr lang="en-US" sz="1000" kern="100">
                          <a:effectLst/>
                        </a:rPr>
                        <a:t>M213</a:t>
                      </a:r>
                      <a:r>
                        <a:rPr lang="zh-TW" sz="1000" kern="100">
                          <a:effectLst/>
                        </a:rPr>
                        <a:t>演講廳</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供全校師生作為普通教室使用，並配合本校研習講座、工作坊辦理相關活動</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白板、白板筆、長椅、</a:t>
                      </a:r>
                      <a:r>
                        <a:rPr lang="en-US" sz="1000" kern="100">
                          <a:effectLst/>
                        </a:rPr>
                        <a:t>VGA</a:t>
                      </a:r>
                      <a:r>
                        <a:rPr lang="zh-TW" sz="1000" kern="100">
                          <a:effectLst/>
                        </a:rPr>
                        <a:t>、電動佈幕、個人電腦、教室組合無線電擴音器組合、單槍投影機、分離式冷氣機、資料櫃、書櫃、塑膠地板</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620114117"/>
                  </a:ext>
                </a:extLst>
              </a:tr>
              <a:tr h="911976">
                <a:tc>
                  <a:txBody>
                    <a:bodyPr/>
                    <a:lstStyle/>
                    <a:p>
                      <a:pPr algn="ctr">
                        <a:lnSpc>
                          <a:spcPts val="1200"/>
                        </a:lnSpc>
                        <a:spcAft>
                          <a:spcPts val="0"/>
                        </a:spcAft>
                      </a:pPr>
                      <a:r>
                        <a:rPr lang="zh-TW" sz="1000" kern="100">
                          <a:effectLst/>
                        </a:rPr>
                        <a:t>忠毅樓</a:t>
                      </a:r>
                      <a:r>
                        <a:rPr lang="en-US" sz="1000" kern="100">
                          <a:effectLst/>
                        </a:rPr>
                        <a:t>M208</a:t>
                      </a:r>
                      <a:r>
                        <a:rPr lang="zh-TW" sz="1000" kern="100">
                          <a:effectLst/>
                        </a:rPr>
                        <a:t>會議室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gn="just">
                        <a:lnSpc>
                          <a:spcPts val="1200"/>
                        </a:lnSpc>
                        <a:spcAft>
                          <a:spcPts val="0"/>
                        </a:spcAft>
                      </a:pPr>
                      <a:r>
                        <a:rPr lang="zh-TW" sz="1000" kern="100">
                          <a:effectLst/>
                        </a:rPr>
                        <a:t>作為系務相關會議、系學會召開、導師輔導學、研究指導使用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造型桌椅、黑白多功能複合機、</a:t>
                      </a:r>
                      <a:r>
                        <a:rPr lang="en-US" sz="1000" kern="100">
                          <a:effectLst/>
                        </a:rPr>
                        <a:t>VGA</a:t>
                      </a:r>
                      <a:r>
                        <a:rPr lang="zh-TW" sz="1000" kern="100">
                          <a:effectLst/>
                        </a:rPr>
                        <a:t>分配器、電動佈幕、會議桌、辦公椅、個人電腦、教室組合無線電擴音器組合、液晶投影機、分離式冷氣</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3813853937"/>
                  </a:ext>
                </a:extLst>
              </a:tr>
              <a:tr h="1094371">
                <a:tc>
                  <a:txBody>
                    <a:bodyPr/>
                    <a:lstStyle/>
                    <a:p>
                      <a:pPr algn="ctr">
                        <a:lnSpc>
                          <a:spcPts val="1200"/>
                        </a:lnSpc>
                        <a:spcAft>
                          <a:spcPts val="0"/>
                        </a:spcAft>
                      </a:pPr>
                      <a:r>
                        <a:rPr lang="zh-TW" sz="1000" kern="100">
                          <a:effectLst/>
                        </a:rPr>
                        <a:t>忠毅樓</a:t>
                      </a:r>
                      <a:r>
                        <a:rPr lang="en-US" sz="1000" kern="100">
                          <a:effectLst/>
                        </a:rPr>
                        <a:t>M211</a:t>
                      </a:r>
                      <a:r>
                        <a:rPr lang="zh-TW" sz="1000" kern="100">
                          <a:effectLst/>
                        </a:rPr>
                        <a:t>會議室</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a:effectLst/>
                        </a:rPr>
                        <a:t>作為系務相關會議召開、系學會召開、資料審查使用</a:t>
                      </a:r>
                      <a:endParaRPr lang="zh-TW" sz="1200" kern="10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tc>
                <a:tc>
                  <a:txBody>
                    <a:bodyPr/>
                    <a:lstStyle/>
                    <a:p>
                      <a:pPr>
                        <a:lnSpc>
                          <a:spcPts val="1200"/>
                        </a:lnSpc>
                        <a:spcAft>
                          <a:spcPts val="0"/>
                        </a:spcAft>
                      </a:pPr>
                      <a:r>
                        <a:rPr lang="zh-TW" sz="1000" kern="100" dirty="0">
                          <a:effectLst/>
                        </a:rPr>
                        <a:t>白板、造型桌椅、黑白多功能複合機、護貝機、</a:t>
                      </a:r>
                      <a:r>
                        <a:rPr lang="en-US" sz="1000" kern="100" dirty="0">
                          <a:effectLst/>
                        </a:rPr>
                        <a:t>VGA</a:t>
                      </a:r>
                      <a:r>
                        <a:rPr lang="zh-TW" sz="1000" kern="100" dirty="0">
                          <a:effectLst/>
                        </a:rPr>
                        <a:t>分配器、電動佈幕、洗手臺、會議桌、辦公椅、個人電腦、教室組合無 線電擴音器組合、液晶投影機、分離式冷氣、碎紙機、系統櫃</a:t>
                      </a:r>
                      <a:endParaRPr lang="zh-TW" sz="1200" kern="100" dirty="0">
                        <a:effectLst/>
                        <a:latin typeface="Calibri" panose="020F0502020204030204" pitchFamily="34" charset="0"/>
                        <a:ea typeface="新細明體" panose="02020500000000000000" pitchFamily="18" charset="-120"/>
                        <a:cs typeface="Times New Roman" panose="02020603050405020304" pitchFamily="18" charset="0"/>
                      </a:endParaRPr>
                    </a:p>
                  </a:txBody>
                  <a:tcPr marL="17780" marR="17780" marT="0" marB="0" anchor="ctr"/>
                </a:tc>
                <a:extLst>
                  <a:ext uri="{0D108BD9-81ED-4DB2-BD59-A6C34878D82A}">
                    <a16:rowId xmlns:a16="http://schemas.microsoft.com/office/drawing/2014/main" val="582155814"/>
                  </a:ext>
                </a:extLst>
              </a:tr>
            </a:tbl>
          </a:graphicData>
        </a:graphic>
      </p:graphicFrame>
    </p:spTree>
    <p:extLst>
      <p:ext uri="{BB962C8B-B14F-4D97-AF65-F5344CB8AC3E}">
        <p14:creationId xmlns:p14="http://schemas.microsoft.com/office/powerpoint/2010/main" val="172823222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2214100" y="3123442"/>
            <a:ext cx="19955520" cy="699503"/>
          </a:xfrm>
        </p:spPr>
        <p:txBody>
          <a:bodyPr/>
          <a:lstStyle/>
          <a:p>
            <a:pPr>
              <a:spcAft>
                <a:spcPts val="1200"/>
              </a:spcAft>
            </a:pP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2-2  </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圖書設備符合「大學設立師資培育中心辦法」之規定</a:t>
            </a:r>
            <a:endParaRPr lang="zh-TW" altLang="zh-TW" sz="54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pic>
        <p:nvPicPr>
          <p:cNvPr id="17" name="圖片 16"/>
          <p:cNvPicPr>
            <a:picLocks noChangeAspect="1"/>
          </p:cNvPicPr>
          <p:nvPr/>
        </p:nvPicPr>
        <p:blipFill>
          <a:blip r:embed="rId2"/>
          <a:stretch>
            <a:fillRect/>
          </a:stretch>
        </p:blipFill>
        <p:spPr>
          <a:xfrm>
            <a:off x="2214100" y="3502542"/>
            <a:ext cx="19340377" cy="10213458"/>
          </a:xfrm>
          <a:prstGeom prst="rect">
            <a:avLst/>
          </a:prstGeom>
        </p:spPr>
      </p:pic>
      <p:sp>
        <p:nvSpPr>
          <p:cNvPr id="18" name="文字版面配置區 17"/>
          <p:cNvSpPr>
            <a:spLocks noGrp="1"/>
          </p:cNvSpPr>
          <p:nvPr>
            <p:ph type="body" idx="6"/>
          </p:nvPr>
        </p:nvSpPr>
        <p:spPr/>
        <p:txBody>
          <a:bodyPr/>
          <a:lstStyle/>
          <a:p>
            <a:endParaRPr lang="zh-TW" altLang="en-US"/>
          </a:p>
        </p:txBody>
      </p:sp>
      <p:sp>
        <p:nvSpPr>
          <p:cNvPr id="20" name="文字版面配置區 12"/>
          <p:cNvSpPr>
            <a:spLocks noGrp="1"/>
          </p:cNvSpPr>
          <p:nvPr>
            <p:ph type="body" idx="15"/>
          </p:nvPr>
        </p:nvSpPr>
        <p:spPr>
          <a:xfrm>
            <a:off x="0" y="1"/>
            <a:ext cx="24384000" cy="2464904"/>
          </a:xfrm>
        </p:spPr>
        <p:txBody>
          <a:bodyPr/>
          <a:lstStyle/>
          <a:p>
            <a:r>
              <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p>
        </p:txBody>
      </p:sp>
    </p:spTree>
    <p:extLst>
      <p:ext uri="{BB962C8B-B14F-4D97-AF65-F5344CB8AC3E}">
        <p14:creationId xmlns:p14="http://schemas.microsoft.com/office/powerpoint/2010/main" val="205198250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a:xfrm>
            <a:off x="3818879" y="2575191"/>
            <a:ext cx="15999746" cy="2070701"/>
          </a:xfrm>
        </p:spPr>
        <p:txBody>
          <a:bodyPr/>
          <a:lstStyle/>
          <a:p>
            <a:pPr algn="just">
              <a:lnSpc>
                <a:spcPct val="183000"/>
              </a:lnSpc>
            </a:pPr>
            <a:r>
              <a:rPr lang="en-US" altLang="zh-TW" kern="100" dirty="0">
                <a:latin typeface="Times New Roman" panose="02020603050405020304" pitchFamily="18" charset="0"/>
                <a:ea typeface="標楷體" panose="03000509000000000000" pitchFamily="65" charset="-120"/>
                <a:cs typeface="Times New Roman" panose="02020603050405020304" pitchFamily="18" charset="0"/>
              </a:rPr>
              <a:t>2</a:t>
            </a:r>
            <a:r>
              <a:rPr lang="zh-TW" altLang="zh-TW" kern="100" dirty="0">
                <a:latin typeface="Times New Roman" panose="02020603050405020304" pitchFamily="18" charset="0"/>
                <a:ea typeface="標楷體" panose="03000509000000000000" pitchFamily="65" charset="-120"/>
                <a:cs typeface="Times New Roman" panose="02020603050405020304" pitchFamily="18" charset="0"/>
              </a:rPr>
              <a:t>、</a:t>
            </a:r>
            <a:r>
              <a:rPr lang="zh-TW" altLang="zh-TW" sz="5400" kern="100" dirty="0">
                <a:latin typeface="Calibri" panose="020F0502020204030204" pitchFamily="34" charset="0"/>
                <a:ea typeface="Times New Roman" panose="02020603050405020304" pitchFamily="18" charset="0"/>
                <a:cs typeface="Times New Roman" panose="02020603050405020304" pitchFamily="18" charset="0"/>
              </a:rPr>
              <a:t> </a:t>
            </a:r>
            <a:r>
              <a:rPr lang="en-US" altLang="zh-TW" kern="100" dirty="0" err="1">
                <a:latin typeface="標楷體" panose="03000509000000000000" pitchFamily="65" charset="-120"/>
                <a:ea typeface="Times New Roman" panose="02020603050405020304" pitchFamily="18" charset="0"/>
                <a:cs typeface="Times New Roman" panose="02020603050405020304" pitchFamily="18" charset="0"/>
              </a:rPr>
              <a:t>編列穩定且充裕的圖儀設備經費來源</a:t>
            </a:r>
            <a:endParaRPr lang="zh-TW" altLang="zh-TW" sz="5400" kern="100" dirty="0">
              <a:latin typeface="Calibri" panose="020F0502020204030204" pitchFamily="34" charset="0"/>
              <a:ea typeface="新細明體" panose="02020500000000000000" pitchFamily="18" charset="-120"/>
              <a:cs typeface="Times New Roman" panose="02020603050405020304" pitchFamily="18" charset="0"/>
            </a:endParaRPr>
          </a:p>
          <a:p>
            <a:endParaRPr lang="zh-TW" altLang="en-US" dirty="0"/>
          </a:p>
        </p:txBody>
      </p:sp>
      <p:sp>
        <p:nvSpPr>
          <p:cNvPr id="6" name="文字版面配置區 5"/>
          <p:cNvSpPr>
            <a:spLocks noGrp="1"/>
          </p:cNvSpPr>
          <p:nvPr>
            <p:ph type="body" idx="5"/>
          </p:nvPr>
        </p:nvSpPr>
        <p:spPr>
          <a:xfrm>
            <a:off x="747245" y="2911781"/>
            <a:ext cx="23285572" cy="9646648"/>
          </a:xfrm>
        </p:spPr>
        <p:txBody>
          <a:bodyPr/>
          <a:lstStyle/>
          <a:p>
            <a:pPr algn="l"/>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本校師資培育暨就業輔導處107至109學年度圖書預算經費分別為592,800元、592,800元及570,000元，圖書經費相當充裕。</a:t>
            </a:r>
          </a:p>
          <a:p>
            <a:pPr algn="l"/>
            <a:r>
              <a:rPr lang="en-US" altLang="zh-TW" sz="4000" kern="100" dirty="0" err="1">
                <a:latin typeface="標楷體" panose="03000509000000000000" pitchFamily="65" charset="-120"/>
                <a:ea typeface="標楷體" panose="03000509000000000000" pitchFamily="65" charset="-120"/>
                <a:cs typeface="Times New Roman" panose="02020603050405020304" pitchFamily="18" charset="0"/>
              </a:rPr>
              <a:t>本校師資培育暨就業輔導處教學儀器設備費之經費來源，主要為學校經費預算及教育部專案研究計畫經費核定</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a:t>
            </a:r>
          </a:p>
          <a:p>
            <a:pPr algn="l"/>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本校師資培育暨就業輔導處經費來源，除學校每學年編列本單位預算（含學校經費預算及教育部獎補助款）外，經由本校師資培育暨就業輔導處積極爭取教育部各項補助計畫之經費挹注下，能滿足本校師資培育暨就業輔導處業務運作、教師教學及學生學習之需求。</a:t>
            </a:r>
          </a:p>
          <a:p>
            <a:pPr algn="l"/>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本校師資培育暨就業輔導處</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107~109</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學年度經費總計分別為</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1,119,515</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元、</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$933,620</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元及</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$984,500</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元。（</a:t>
            </a:r>
            <a:r>
              <a:rPr lang="zh-TW" altLang="zh-TW" sz="4000" kern="100" dirty="0">
                <a:latin typeface="Times New Roman" panose="02020603050405020304" pitchFamily="18" charset="0"/>
                <a:ea typeface="標楷體" panose="03000509000000000000" pitchFamily="65" charset="-120"/>
                <a:cs typeface="Times New Roman" panose="02020603050405020304" pitchFamily="18" charset="0"/>
              </a:rPr>
              <a:t>佐證資料基</a:t>
            </a:r>
            <a:r>
              <a:rPr lang="en-US" altLang="zh-TW" sz="4000" kern="100" dirty="0">
                <a:latin typeface="Times New Roman" panose="02020603050405020304" pitchFamily="18" charset="0"/>
                <a:ea typeface="標楷體" panose="03000509000000000000" pitchFamily="65" charset="-120"/>
                <a:cs typeface="Times New Roman" panose="02020603050405020304" pitchFamily="18" charset="0"/>
              </a:rPr>
              <a:t>2-2-5</a:t>
            </a:r>
            <a:r>
              <a:rPr lang="zh-TW" altLang="zh-TW" sz="4000" kern="100" dirty="0">
                <a:latin typeface="Times New Roman" panose="02020603050405020304" pitchFamily="18" charset="0"/>
                <a:ea typeface="標楷體" panose="03000509000000000000" pitchFamily="65" charset="-120"/>
                <a:cs typeface="Times New Roman" panose="02020603050405020304" pitchFamily="18" charset="0"/>
              </a:rPr>
              <a:t>：</a:t>
            </a:r>
            <a:r>
              <a:rPr lang="en-US" altLang="zh-TW" sz="4000" kern="100" dirty="0" err="1">
                <a:latin typeface="標楷體" panose="03000509000000000000" pitchFamily="65" charset="-120"/>
                <a:ea typeface="標楷體" panose="03000509000000000000" pitchFamily="65" charset="-120"/>
                <a:cs typeface="Times New Roman" panose="02020603050405020304" pitchFamily="18" charset="0"/>
              </a:rPr>
              <a:t>教育學系圖書器材、教室使用辦法、借用單</a:t>
            </a:r>
            <a:r>
              <a:rPr lang="en-US" altLang="zh-TW" sz="4000" kern="100" dirty="0">
                <a:latin typeface="標楷體" panose="03000509000000000000" pitchFamily="65" charset="-120"/>
                <a:ea typeface="標楷體" panose="03000509000000000000" pitchFamily="65" charset="-120"/>
                <a:cs typeface="Times New Roman" panose="02020603050405020304" pitchFamily="18" charset="0"/>
              </a:rPr>
              <a:t>）</a:t>
            </a:r>
            <a:endParaRPr lang="zh-TW" altLang="zh-TW" sz="4000" kern="100" dirty="0">
              <a:latin typeface="Calibri" panose="020F0502020204030204" pitchFamily="34" charset="0"/>
              <a:ea typeface="新細明體" panose="02020500000000000000" pitchFamily="18" charset="-120"/>
              <a:cs typeface="Times New Roman" panose="02020603050405020304" pitchFamily="18" charset="0"/>
            </a:endParaRPr>
          </a:p>
          <a:p>
            <a:pPr algn="l"/>
            <a:endParaRPr lang="zh-TW" altLang="en-US" sz="4000" dirty="0">
              <a:latin typeface="微軟正黑體" panose="020B0604030504040204" pitchFamily="34" charset="-120"/>
              <a:ea typeface="微軟正黑體" panose="020B0604030504040204" pitchFamily="34" charset="-120"/>
            </a:endParaRPr>
          </a:p>
        </p:txBody>
      </p:sp>
      <p:sp>
        <p:nvSpPr>
          <p:cNvPr id="16" name="文字版面配置區 12"/>
          <p:cNvSpPr>
            <a:spLocks noGrp="1"/>
          </p:cNvSpPr>
          <p:nvPr>
            <p:ph type="body" idx="15"/>
          </p:nvPr>
        </p:nvSpPr>
        <p:spPr>
          <a:xfrm>
            <a:off x="0" y="1"/>
            <a:ext cx="24384000" cy="2464904"/>
          </a:xfrm>
        </p:spPr>
        <p:txBody>
          <a:bodyPr/>
          <a:lstStyle/>
          <a:p>
            <a:r>
              <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師資培育基本指標</a:t>
            </a:r>
          </a:p>
        </p:txBody>
      </p:sp>
    </p:spTree>
    <p:extLst>
      <p:ext uri="{BB962C8B-B14F-4D97-AF65-F5344CB8AC3E}">
        <p14:creationId xmlns:p14="http://schemas.microsoft.com/office/powerpoint/2010/main" val="362044773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lstStyle/>
          <a:p>
            <a:endParaRPr lang="zh-TW" altLang="en-US"/>
          </a:p>
        </p:txBody>
      </p:sp>
      <p:sp>
        <p:nvSpPr>
          <p:cNvPr id="3" name="圖片版面配置區 2"/>
          <p:cNvSpPr>
            <a:spLocks noGrp="1"/>
          </p:cNvSpPr>
          <p:nvPr>
            <p:ph type="pic" idx="2"/>
          </p:nvPr>
        </p:nvSpPr>
        <p:spPr/>
      </p:sp>
      <p:sp>
        <p:nvSpPr>
          <p:cNvPr id="4" name="圖片版面配置區 3"/>
          <p:cNvSpPr>
            <a:spLocks noGrp="1"/>
          </p:cNvSpPr>
          <p:nvPr>
            <p:ph type="pic" idx="3"/>
          </p:nvPr>
        </p:nvSpPr>
        <p:spPr/>
      </p:sp>
      <p:sp>
        <p:nvSpPr>
          <p:cNvPr id="5" name="圖片版面配置區 4"/>
          <p:cNvSpPr>
            <a:spLocks noGrp="1"/>
          </p:cNvSpPr>
          <p:nvPr>
            <p:ph type="pic" idx="4"/>
          </p:nvPr>
        </p:nvSpPr>
        <p:spPr/>
      </p:sp>
      <p:sp>
        <p:nvSpPr>
          <p:cNvPr id="6" name="文字版面配置區 5"/>
          <p:cNvSpPr>
            <a:spLocks noGrp="1"/>
          </p:cNvSpPr>
          <p:nvPr>
            <p:ph type="body" idx="5"/>
          </p:nvPr>
        </p:nvSpPr>
        <p:spPr/>
        <p:txBody>
          <a:bodyPr/>
          <a:lstStyle/>
          <a:p>
            <a:endParaRPr lang="zh-TW" altLang="en-US"/>
          </a:p>
        </p:txBody>
      </p:sp>
      <p:sp>
        <p:nvSpPr>
          <p:cNvPr id="7" name="文字版面配置區 6"/>
          <p:cNvSpPr>
            <a:spLocks noGrp="1"/>
          </p:cNvSpPr>
          <p:nvPr>
            <p:ph type="body" idx="6"/>
          </p:nvPr>
        </p:nvSpPr>
        <p:spPr/>
        <p:txBody>
          <a:bodyPr/>
          <a:lstStyle/>
          <a:p>
            <a:endParaRPr lang="zh-TW" altLang="en-US"/>
          </a:p>
        </p:txBody>
      </p:sp>
      <p:sp>
        <p:nvSpPr>
          <p:cNvPr id="8" name="文字版面配置區 7"/>
          <p:cNvSpPr>
            <a:spLocks noGrp="1"/>
          </p:cNvSpPr>
          <p:nvPr>
            <p:ph type="body" idx="7"/>
          </p:nvPr>
        </p:nvSpPr>
        <p:spPr/>
        <p:txBody>
          <a:bodyPr/>
          <a:lstStyle/>
          <a:p>
            <a:endParaRPr lang="zh-TW" altLang="en-US"/>
          </a:p>
        </p:txBody>
      </p:sp>
      <p:sp>
        <p:nvSpPr>
          <p:cNvPr id="9" name="文字版面配置區 8"/>
          <p:cNvSpPr>
            <a:spLocks noGrp="1"/>
          </p:cNvSpPr>
          <p:nvPr>
            <p:ph type="body" idx="8"/>
          </p:nvPr>
        </p:nvSpPr>
        <p:spPr/>
        <p:txBody>
          <a:bodyPr/>
          <a:lstStyle/>
          <a:p>
            <a:endParaRPr lang="zh-TW" altLang="en-US"/>
          </a:p>
        </p:txBody>
      </p:sp>
      <p:sp>
        <p:nvSpPr>
          <p:cNvPr id="10" name="文字版面配置區 9"/>
          <p:cNvSpPr>
            <a:spLocks noGrp="1"/>
          </p:cNvSpPr>
          <p:nvPr>
            <p:ph type="body" idx="9"/>
          </p:nvPr>
        </p:nvSpPr>
        <p:spPr/>
        <p:txBody>
          <a:bodyPr/>
          <a:lstStyle/>
          <a:p>
            <a:endParaRPr lang="zh-TW" altLang="en-US"/>
          </a:p>
        </p:txBody>
      </p:sp>
      <p:sp>
        <p:nvSpPr>
          <p:cNvPr id="11" name="文字版面配置區 10"/>
          <p:cNvSpPr>
            <a:spLocks noGrp="1"/>
          </p:cNvSpPr>
          <p:nvPr>
            <p:ph type="body" idx="13"/>
          </p:nvPr>
        </p:nvSpPr>
        <p:spPr/>
        <p:txBody>
          <a:bodyPr/>
          <a:lstStyle/>
          <a:p>
            <a:endParaRPr lang="zh-TW" altLang="en-US"/>
          </a:p>
        </p:txBody>
      </p:sp>
      <p:sp>
        <p:nvSpPr>
          <p:cNvPr id="15" name="文字版面配置區 12"/>
          <p:cNvSpPr>
            <a:spLocks noGrp="1"/>
          </p:cNvSpPr>
          <p:nvPr>
            <p:ph type="body" idx="15"/>
          </p:nvPr>
        </p:nvSpPr>
        <p:spPr>
          <a:xfrm>
            <a:off x="0" y="1"/>
            <a:ext cx="24384000" cy="2464904"/>
          </a:xfrm>
        </p:spPr>
        <p:txBody>
          <a:bodyPr/>
          <a:lstStyle/>
          <a:p>
            <a:r>
              <a:rPr lang="zh-TW" altLang="en-US" sz="8800" b="1" dirty="0">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師資培育關鍵指標</a:t>
            </a:r>
          </a:p>
        </p:txBody>
      </p:sp>
    </p:spTree>
    <p:extLst>
      <p:ext uri="{BB962C8B-B14F-4D97-AF65-F5344CB8AC3E}">
        <p14:creationId xmlns:p14="http://schemas.microsoft.com/office/powerpoint/2010/main" val="42270830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Shape 1313"/>
        <p:cNvGrpSpPr/>
        <p:nvPr/>
      </p:nvGrpSpPr>
      <p:grpSpPr>
        <a:xfrm>
          <a:off x="0" y="0"/>
          <a:ext cx="0" cy="0"/>
          <a:chOff x="0" y="0"/>
          <a:chExt cx="0" cy="0"/>
        </a:xfrm>
      </p:grpSpPr>
      <p:sp>
        <p:nvSpPr>
          <p:cNvPr id="1314" name="Google Shape;1314;p79"/>
          <p:cNvSpPr txBox="1">
            <a:spLocks noGrp="1"/>
          </p:cNvSpPr>
          <p:nvPr>
            <p:ph type="body" idx="1"/>
          </p:nvPr>
        </p:nvSpPr>
        <p:spPr>
          <a:xfrm>
            <a:off x="4260775" y="3420557"/>
            <a:ext cx="14715940" cy="5924085"/>
          </a:xfrm>
          <a:prstGeom prst="rect">
            <a:avLst/>
          </a:prstGeom>
          <a:solidFill>
            <a:srgbClr val="FFFFFF"/>
          </a:solidFill>
          <a:ln>
            <a:noFill/>
          </a:ln>
        </p:spPr>
        <p:txBody>
          <a:bodyPr spcFirstLastPara="1" wrap="square" lIns="71425" tIns="71425" rIns="71425" bIns="71425" anchor="ctr" anchorCtr="0">
            <a:noAutofit/>
          </a:bodyPr>
          <a:lstStyle/>
          <a:p>
            <a:pPr marL="0" lvl="0" indent="0" algn="ctr">
              <a:spcBef>
                <a:spcPts val="0"/>
              </a:spcBef>
              <a:buClr>
                <a:srgbClr val="FFFFFF"/>
              </a:buClr>
              <a:buSzPts val="5000"/>
              <a:buNone/>
            </a:pPr>
            <a:r>
              <a:rPr lang="en-US" altLang="zh-TW" sz="9600" b="1" dirty="0" err="1">
                <a:solidFill>
                  <a:srgbClr val="144D85"/>
                </a:solidFill>
                <a:latin typeface="Microsoft JhengHei"/>
                <a:ea typeface="Microsoft JhengHei"/>
                <a:cs typeface="Microsoft JhengHei"/>
                <a:sym typeface="Microsoft JhengHei"/>
              </a:rPr>
              <a:t>感謝委員聆聽</a:t>
            </a:r>
            <a:endParaRPr lang="en-US" altLang="zh-TW" sz="9600" b="1" dirty="0">
              <a:solidFill>
                <a:srgbClr val="144D85"/>
              </a:solidFill>
              <a:latin typeface="Microsoft JhengHei"/>
              <a:ea typeface="Microsoft JhengHei"/>
              <a:cs typeface="Microsoft JhengHei"/>
              <a:sym typeface="Microsoft JhengHei"/>
            </a:endParaRPr>
          </a:p>
          <a:p>
            <a:pPr marL="0" lvl="0" indent="0" algn="ctr">
              <a:spcBef>
                <a:spcPts val="0"/>
              </a:spcBef>
              <a:buClr>
                <a:srgbClr val="FFFFFF"/>
              </a:buClr>
              <a:buSzPts val="5000"/>
              <a:buNone/>
            </a:pPr>
            <a:endParaRPr lang="en-US" sz="9600" b="1" dirty="0">
              <a:solidFill>
                <a:srgbClr val="144D85"/>
              </a:solidFill>
              <a:latin typeface="Microsoft JhengHei"/>
              <a:ea typeface="Microsoft JhengHei"/>
              <a:sym typeface="Microsoft JhengHei"/>
            </a:endParaRPr>
          </a:p>
          <a:p>
            <a:pPr marL="0" lvl="0" indent="0" algn="ctr">
              <a:spcBef>
                <a:spcPts val="0"/>
              </a:spcBef>
              <a:buClr>
                <a:srgbClr val="FFFFFF"/>
              </a:buClr>
              <a:buSzPts val="5000"/>
              <a:buNone/>
            </a:pPr>
            <a:r>
              <a:rPr lang="zh-TW" altLang="en-US" sz="9600" b="1" dirty="0">
                <a:solidFill>
                  <a:srgbClr val="144D85"/>
                </a:solidFill>
                <a:latin typeface="Microsoft JhengHei"/>
                <a:ea typeface="Microsoft JhengHei"/>
                <a:sym typeface="Microsoft JhengHei"/>
              </a:rPr>
              <a:t>敬祈惠賜指教</a:t>
            </a:r>
            <a:endParaRPr sz="9600" dirty="0"/>
          </a:p>
        </p:txBody>
      </p:sp>
      <p:pic>
        <p:nvPicPr>
          <p:cNvPr id="1317" name="Google Shape;1317;p79" descr="影像"/>
          <p:cNvPicPr preferRelativeResize="0"/>
          <p:nvPr/>
        </p:nvPicPr>
        <p:blipFill rotWithShape="1">
          <a:blip r:embed="rId3">
            <a:alphaModFix/>
          </a:blip>
          <a:srcRect/>
          <a:stretch/>
        </p:blipFill>
        <p:spPr>
          <a:xfrm>
            <a:off x="4452729" y="3541505"/>
            <a:ext cx="2941984" cy="2841094"/>
          </a:xfrm>
          <a:prstGeom prst="rect">
            <a:avLst/>
          </a:prstGeom>
          <a:noFill/>
          <a:ln>
            <a:noFill/>
          </a:ln>
        </p:spPr>
      </p:pic>
      <p:pic>
        <p:nvPicPr>
          <p:cNvPr id="1318" name="Google Shape;1318;p79" descr="影像"/>
          <p:cNvPicPr preferRelativeResize="0"/>
          <p:nvPr/>
        </p:nvPicPr>
        <p:blipFill rotWithShape="1">
          <a:blip r:embed="rId4">
            <a:alphaModFix/>
          </a:blip>
          <a:srcRect t="7002" r="75257" b="6998"/>
          <a:stretch/>
        </p:blipFill>
        <p:spPr>
          <a:xfrm>
            <a:off x="15803217" y="6122504"/>
            <a:ext cx="3173498" cy="3082989"/>
          </a:xfrm>
          <a:prstGeom prst="rect">
            <a:avLst/>
          </a:prstGeom>
          <a:noFill/>
          <a:ln>
            <a:noFill/>
          </a:ln>
        </p:spPr>
      </p:pic>
    </p:spTree>
  </p:cSld>
  <p:clrMapOvr>
    <a:masterClrMapping/>
  </p:clrMapOvr>
</p:sld>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GTTRENDS</Template>
  <TotalTime>633</TotalTime>
  <Words>4115</Words>
  <Application>Microsoft Office PowerPoint</Application>
  <PresentationFormat>自訂</PresentationFormat>
  <Paragraphs>966</Paragraphs>
  <Slides>64</Slides>
  <Notes>59</Notes>
  <HiddenSlides>0</HiddenSlides>
  <MMClips>0</MMClips>
  <ScaleCrop>false</ScaleCrop>
  <HeadingPairs>
    <vt:vector size="6" baseType="variant">
      <vt:variant>
        <vt:lpstr>使用字型</vt:lpstr>
      </vt:variant>
      <vt:variant>
        <vt:i4>20</vt:i4>
      </vt:variant>
      <vt:variant>
        <vt:lpstr>佈景主題</vt:lpstr>
      </vt:variant>
      <vt:variant>
        <vt:i4>1</vt:i4>
      </vt:variant>
      <vt:variant>
        <vt:lpstr>投影片標題</vt:lpstr>
      </vt:variant>
      <vt:variant>
        <vt:i4>64</vt:i4>
      </vt:variant>
    </vt:vector>
  </HeadingPairs>
  <TitlesOfParts>
    <vt:vector size="85" baseType="lpstr">
      <vt:lpstr>文鼎中隸</vt:lpstr>
      <vt:lpstr>標楷體</vt:lpstr>
      <vt:lpstr>Helvetica Light</vt:lpstr>
      <vt:lpstr>文鼎細行楷</vt:lpstr>
      <vt:lpstr>微軟正黑體</vt:lpstr>
      <vt:lpstr>Helvetica Neue Light</vt:lpstr>
      <vt:lpstr>新細明體</vt:lpstr>
      <vt:lpstr>Gill Sans</vt:lpstr>
      <vt:lpstr>PMingLiu</vt:lpstr>
      <vt:lpstr>Times New Roman</vt:lpstr>
      <vt:lpstr>Wingdings</vt:lpstr>
      <vt:lpstr>Helvetica Neue</vt:lpstr>
      <vt:lpstr>Avenir</vt:lpstr>
      <vt:lpstr>Inter</vt:lpstr>
      <vt:lpstr>Calibri</vt:lpstr>
      <vt:lpstr>Arial</vt:lpstr>
      <vt:lpstr>文鼎中楷</vt:lpstr>
      <vt:lpstr>標楷體</vt:lpstr>
      <vt:lpstr>微軟正黑體</vt:lpstr>
      <vt:lpstr>Poppins</vt:lpstr>
      <vt:lpstr>White</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USER123123</dc:creator>
  <cp:lastModifiedBy>BlackPanther BLACK</cp:lastModifiedBy>
  <cp:revision>71</cp:revision>
  <dcterms:modified xsi:type="dcterms:W3CDTF">2021-11-05T07:40:58Z</dcterms:modified>
</cp:coreProperties>
</file>